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notesSlides/notesSlide3.xml" ContentType="application/vnd.openxmlformats-officedocument.presentationml.notesSlide+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ink/ink6.xml" ContentType="application/inkml+xml"/>
  <Override PartName="/ppt/notesSlides/notesSlide6.xml" ContentType="application/vnd.openxmlformats-officedocument.presentationml.notesSlide+xml"/>
  <Override PartName="/ppt/ink/ink7.xml" ContentType="application/inkml+xml"/>
  <Override PartName="/ppt/notesSlides/notesSlide7.xml" ContentType="application/vnd.openxmlformats-officedocument.presentationml.notesSlide+xml"/>
  <Override PartName="/ppt/ink/ink8.xml" ContentType="application/inkml+xml"/>
  <Override PartName="/ppt/notesSlides/notesSlide8.xml" ContentType="application/vnd.openxmlformats-officedocument.presentationml.notesSlide+xml"/>
  <Override PartName="/ppt/ink/ink9.xml" ContentType="application/inkml+xml"/>
  <Override PartName="/ppt/notesSlides/notesSlide9.xml" ContentType="application/vnd.openxmlformats-officedocument.presentationml.notesSlide+xml"/>
  <Override PartName="/ppt/ink/ink10.xml" ContentType="application/inkml+xml"/>
  <Override PartName="/ppt/notesSlides/notesSlide10.xml" ContentType="application/vnd.openxmlformats-officedocument.presentationml.notesSlide+xml"/>
  <Override PartName="/ppt/ink/ink11.xml" ContentType="application/inkml+xml"/>
  <Override PartName="/ppt/notesSlides/notesSlide11.xml" ContentType="application/vnd.openxmlformats-officedocument.presentationml.notesSlide+xml"/>
  <Override PartName="/ppt/ink/ink12.xml" ContentType="application/inkml+xml"/>
  <Override PartName="/ppt/notesSlides/notesSlide12.xml" ContentType="application/vnd.openxmlformats-officedocument.presentationml.notesSlide+xml"/>
  <Override PartName="/ppt/ink/ink13.xml" ContentType="application/inkml+xml"/>
  <Override PartName="/ppt/notesSlides/notesSlide13.xml" ContentType="application/vnd.openxmlformats-officedocument.presentationml.notesSlide+xml"/>
  <Override PartName="/ppt/ink/ink14.xml" ContentType="application/inkml+xml"/>
  <Override PartName="/ppt/notesSlides/notesSlide14.xml" ContentType="application/vnd.openxmlformats-officedocument.presentationml.notesSlide+xml"/>
  <Override PartName="/ppt/ink/ink15.xml" ContentType="application/inkml+xml"/>
  <Override PartName="/ppt/notesSlides/notesSlide15.xml" ContentType="application/vnd.openxmlformats-officedocument.presentationml.notesSlide+xml"/>
  <Override PartName="/ppt/ink/ink16.xml" ContentType="application/inkml+xml"/>
  <Override PartName="/ppt/notesSlides/notesSlide16.xml" ContentType="application/vnd.openxmlformats-officedocument.presentationml.notesSlide+xml"/>
  <Override PartName="/ppt/ink/ink17.xml" ContentType="application/inkml+xml"/>
  <Override PartName="/ppt/notesSlides/notesSlide17.xml" ContentType="application/vnd.openxmlformats-officedocument.presentationml.notesSlide+xml"/>
  <Override PartName="/ppt/ink/ink18.xml" ContentType="application/inkml+xml"/>
  <Override PartName="/ppt/notesSlides/notesSlide18.xml" ContentType="application/vnd.openxmlformats-officedocument.presentationml.notesSlide+xml"/>
  <Override PartName="/ppt/ink/ink19.xml" ContentType="application/inkml+xml"/>
  <Override PartName="/ppt/notesSlides/notesSlide19.xml" ContentType="application/vnd.openxmlformats-officedocument.presentationml.notesSlide+xml"/>
  <Override PartName="/ppt/ink/ink20.xml" ContentType="application/inkml+xml"/>
  <Override PartName="/ppt/notesSlides/notesSlide20.xml" ContentType="application/vnd.openxmlformats-officedocument.presentationml.notesSlide+xml"/>
  <Override PartName="/ppt/ink/ink21.xml" ContentType="application/inkml+xml"/>
  <Override PartName="/ppt/notesSlides/notesSlide21.xml" ContentType="application/vnd.openxmlformats-officedocument.presentationml.notesSlide+xml"/>
  <Override PartName="/ppt/ink/ink22.xml" ContentType="application/inkml+xml"/>
  <Override PartName="/ppt/notesSlides/notesSlide22.xml" ContentType="application/vnd.openxmlformats-officedocument.presentationml.notesSlide+xml"/>
  <Override PartName="/ppt/ink/ink23.xml" ContentType="application/inkml+xml"/>
  <Override PartName="/ppt/notesSlides/notesSlide23.xml" ContentType="application/vnd.openxmlformats-officedocument.presentationml.notesSlide+xml"/>
  <Override PartName="/ppt/ink/ink24.xml" ContentType="application/inkml+xml"/>
  <Override PartName="/ppt/notesSlides/notesSlide24.xml" ContentType="application/vnd.openxmlformats-officedocument.presentationml.notesSlide+xml"/>
  <Override PartName="/ppt/ink/ink25.xml" ContentType="application/inkml+xml"/>
  <Override PartName="/ppt/notesSlides/notesSlide25.xml" ContentType="application/vnd.openxmlformats-officedocument.presentationml.notesSlide+xml"/>
  <Override PartName="/ppt/ink/ink26.xml" ContentType="application/inkml+xml"/>
  <Override PartName="/ppt/notesSlides/notesSlide26.xml" ContentType="application/vnd.openxmlformats-officedocument.presentationml.notesSlide+xml"/>
  <Override PartName="/ppt/ink/ink27.xml" ContentType="application/inkml+xml"/>
  <Override PartName="/ppt/notesSlides/notesSlide27.xml" ContentType="application/vnd.openxmlformats-officedocument.presentationml.notesSlide+xml"/>
  <Override PartName="/ppt/ink/ink28.xml" ContentType="application/inkml+xml"/>
  <Override PartName="/ppt/notesSlides/notesSlide28.xml" ContentType="application/vnd.openxmlformats-officedocument.presentationml.notesSlide+xml"/>
  <Override PartName="/ppt/ink/ink29.xml" ContentType="application/inkml+xml"/>
  <Override PartName="/ppt/notesSlides/notesSlide29.xml" ContentType="application/vnd.openxmlformats-officedocument.presentationml.notesSlide+xml"/>
  <Override PartName="/ppt/ink/ink30.xml" ContentType="application/inkml+xml"/>
  <Override PartName="/ppt/notesSlides/notesSlide30.xml" ContentType="application/vnd.openxmlformats-officedocument.presentationml.notesSlide+xml"/>
  <Override PartName="/ppt/ink/ink31.xml" ContentType="application/inkml+xml"/>
  <Override PartName="/ppt/notesSlides/notesSlide31.xml" ContentType="application/vnd.openxmlformats-officedocument.presentationml.notesSlide+xml"/>
  <Override PartName="/ppt/ink/ink3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4"/>
  </p:notesMasterIdLst>
  <p:sldIdLst>
    <p:sldId id="2040" r:id="rId3"/>
    <p:sldId id="1955" r:id="rId4"/>
    <p:sldId id="2012" r:id="rId5"/>
    <p:sldId id="2013" r:id="rId6"/>
    <p:sldId id="2014" r:id="rId7"/>
    <p:sldId id="2015" r:id="rId8"/>
    <p:sldId id="2016" r:id="rId9"/>
    <p:sldId id="2017" r:id="rId10"/>
    <p:sldId id="2018" r:id="rId11"/>
    <p:sldId id="2019" r:id="rId12"/>
    <p:sldId id="2020" r:id="rId13"/>
    <p:sldId id="2021" r:id="rId14"/>
    <p:sldId id="2022" r:id="rId15"/>
    <p:sldId id="2023" r:id="rId16"/>
    <p:sldId id="2024" r:id="rId17"/>
    <p:sldId id="2025" r:id="rId18"/>
    <p:sldId id="2026" r:id="rId19"/>
    <p:sldId id="2027" r:id="rId20"/>
    <p:sldId id="2028" r:id="rId21"/>
    <p:sldId id="2029" r:id="rId22"/>
    <p:sldId id="2030" r:id="rId23"/>
    <p:sldId id="2031" r:id="rId24"/>
    <p:sldId id="2032" r:id="rId25"/>
    <p:sldId id="2033" r:id="rId26"/>
    <p:sldId id="2034" r:id="rId27"/>
    <p:sldId id="2035" r:id="rId28"/>
    <p:sldId id="2036" r:id="rId29"/>
    <p:sldId id="2037" r:id="rId30"/>
    <p:sldId id="2011" r:id="rId31"/>
    <p:sldId id="2038" r:id="rId32"/>
    <p:sldId id="203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85"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ek" initials="V" lastIdx="1" clrIdx="0">
    <p:extLst>
      <p:ext uri="{19B8F6BF-5375-455C-9EA6-DF929625EA0E}">
        <p15:presenceInfo xmlns:p15="http://schemas.microsoft.com/office/powerpoint/2012/main" xmlns="" userId="Viv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909"/>
    <a:srgbClr val="41631B"/>
    <a:srgbClr val="5F9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autoAdjust="0"/>
    <p:restoredTop sz="94206" autoAdjust="0"/>
  </p:normalViewPr>
  <p:slideViewPr>
    <p:cSldViewPr snapToGrid="0">
      <p:cViewPr varScale="1">
        <p:scale>
          <a:sx n="73" d="100"/>
          <a:sy n="73" d="100"/>
        </p:scale>
        <p:origin x="-858" y="-168"/>
      </p:cViewPr>
      <p:guideLst>
        <p:guide orient="horz" pos="3385"/>
        <p:guide pos="3817"/>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5-19T15:28:07.40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0 216,'0'0'184,"0"0"-134,0 0-195,0 0 41</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6-01T13:28:15.66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15 0 703,'15'28'495,"-15"-28"-6,9 25-25,-9-25-24,7 18-51,-7-18-39,6 20-56,-6-20-57,0 0-41,6 25-41,-6-25-29,0 0-31,4 20-34,-4-20-41,0 0-58,0 0-39,0 0-82,0 0-31,0 0-91,0 0-46,-38-11-111,26-3-503,0-5-521</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985.87878" units="1/cm"/>
          <inkml:channelProperty channel="Y" name="resolution" value="3181.26221" units="1/cm"/>
          <inkml:channelProperty channel="F" name="resolution" value="0" units="1/dev"/>
        </inkml:channelProperties>
      </inkml:inkSource>
      <inkml:timestamp xml:id="ts0" timeString="2024-01-15T02:34:36.595"/>
    </inkml:context>
    <inkml:brush xml:id="br0">
      <inkml:brushProperty name="width" value="0.06667" units="cm"/>
      <inkml:brushProperty name="height" value="0.06667" units="cm"/>
      <inkml:brushProperty name="color" value="#FFC000"/>
      <inkml:brushProperty name="fitToCurve" value="1"/>
    </inkml:brush>
  </inkml:definitions>
  <inkml:trace contextRef="#ctx0" brushRef="#br0">20 5 296,'0'0'278,"0"0"-35,0 0-29,0 0-16,0 0-34,0 0-18,0 0-21,0 0-14,0 0-15,0 0-51,0 0 34,0 0-13,0 0-11,0 0-11,0 0-7,0 0-9,0 0-6,0 0-4,0 0-2,0 0-5,0 0-5,0 0 4,0 0-6,0 0 1,0 0-3,0 0 2,0 0-6,0 0-27,0 0 33,0 0 1,0 0 6,0 0-10,0 0-6,0 0-3,0 0-1,0 0-2,0 0 5,0 0 5,0 0-3,0 0 4,0 0-1,0 0 1,0 0 0,0 0-2,0 0 7,0 0 0,0 0 7,0 0-2,0 0 2,23-6 1,-23 6-28,0 0 31,0 0-6,0 0-1,0 0-4,0 0 0,0 0-4,0 0 1,0 0 2,0 0-3,0 0 22,0 0-27,-26 6 6,26-6-4,0 0-4,0 0 3,-10 19 0,10-19 1,0 0 2,0 0-3,0 0 3,0 0 0,0 24 0,0-24 2,0 0-5,0 0 8,0 0 3,0 0-2,0 0-1,0 0-1,0 0 1,0 0-3,0 0 1,19-13-2,-19 13 2,0 0-3,0 0 0,0 0 0,7-22 0,-7 22 21,0 0-71,0 0 25,0 0-15,0 0-27,0 0-47,0 0-51,0 0-46,0 0-70,-20 19-183,20-19 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i-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5BC11-B872-42C7-AFE8-E86DBA27DED8}" type="datetimeFigureOut">
              <a:rPr lang="hi-IN" smtClean="0"/>
              <a:pPr/>
              <a:t>बुधवार, 15 ज्येष्ट 1946</a:t>
            </a:fld>
            <a:endParaRPr lang="hi-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i-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i-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i-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871BC-30B9-4B29-AB76-0AB7E4045BDB}" type="slidenum">
              <a:rPr lang="hi-IN" smtClean="0"/>
              <a:pPr/>
              <a:t>‹#›</a:t>
            </a:fld>
            <a:endParaRPr lang="hi-IN"/>
          </a:p>
        </p:txBody>
      </p:sp>
    </p:spTree>
    <p:extLst>
      <p:ext uri="{BB962C8B-B14F-4D97-AF65-F5344CB8AC3E}">
        <p14:creationId xmlns:p14="http://schemas.microsoft.com/office/powerpoint/2010/main" val="147272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ef808ff33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aef808ff33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419312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pPr/>
              <a:t>बुधवार, 15 ज्येष्ट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379640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pPr/>
              <a:t>बुधवार, 15 ज्येष्ट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297049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pPr/>
              <a:t>बुधवार, 15 ज्येष्ट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220974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बुधवार, 15 ज्येष्ट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052696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बुधवार, 15 ज्येष्ट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940707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बुधवार, 15 ज्येष्ट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756924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बुधवार, 15 ज्येष्ट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43408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solidFill>
                  <a:prstClr val="black">
                    <a:tint val="75000"/>
                  </a:prstClr>
                </a:solidFill>
              </a:rPr>
              <a:pPr/>
              <a:t>बुधवार, 15 ज्येष्ट 1946</a:t>
            </a:fld>
            <a:endParaRPr lang="hi-IN">
              <a:solidFill>
                <a:prstClr val="black">
                  <a:tint val="75000"/>
                </a:prstClr>
              </a:solidFill>
            </a:endParaRPr>
          </a:p>
        </p:txBody>
      </p:sp>
      <p:sp>
        <p:nvSpPr>
          <p:cNvPr id="8" name="Footer Placeholder 7"/>
          <p:cNvSpPr>
            <a:spLocks noGrp="1"/>
          </p:cNvSpPr>
          <p:nvPr>
            <p:ph type="ftr" sz="quarter" idx="11"/>
          </p:nvPr>
        </p:nvSpPr>
        <p:spPr/>
        <p:txBody>
          <a:bodyPr/>
          <a:lstStyle/>
          <a:p>
            <a:endParaRPr lang="hi-IN">
              <a:solidFill>
                <a:prstClr val="black">
                  <a:tint val="75000"/>
                </a:prstClr>
              </a:solidFill>
            </a:endParaRPr>
          </a:p>
        </p:txBody>
      </p:sp>
      <p:sp>
        <p:nvSpPr>
          <p:cNvPr id="9" name="Slide Number Placeholder 8"/>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261193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solidFill>
                  <a:prstClr val="black">
                    <a:tint val="75000"/>
                  </a:prstClr>
                </a:solidFill>
              </a:rPr>
              <a:pPr/>
              <a:t>बुधवार, 15 ज्येष्ट 1946</a:t>
            </a:fld>
            <a:endParaRPr lang="hi-IN">
              <a:solidFill>
                <a:prstClr val="black">
                  <a:tint val="75000"/>
                </a:prstClr>
              </a:solidFill>
            </a:endParaRPr>
          </a:p>
        </p:txBody>
      </p:sp>
      <p:sp>
        <p:nvSpPr>
          <p:cNvPr id="4" name="Footer Placeholder 3"/>
          <p:cNvSpPr>
            <a:spLocks noGrp="1"/>
          </p:cNvSpPr>
          <p:nvPr>
            <p:ph type="ftr" sz="quarter" idx="11"/>
          </p:nvPr>
        </p:nvSpPr>
        <p:spPr/>
        <p:txBody>
          <a:bodyPr/>
          <a:lstStyle/>
          <a:p>
            <a:endParaRPr lang="hi-IN">
              <a:solidFill>
                <a:prstClr val="black">
                  <a:tint val="75000"/>
                </a:prstClr>
              </a:solidFill>
            </a:endParaRPr>
          </a:p>
        </p:txBody>
      </p:sp>
      <p:sp>
        <p:nvSpPr>
          <p:cNvPr id="5" name="Slide Number Placeholder 4"/>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2359636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solidFill>
                  <a:prstClr val="black">
                    <a:tint val="75000"/>
                  </a:prstClr>
                </a:solidFill>
              </a:rPr>
              <a:pPr/>
              <a:t>बुधवार, 15 ज्येष्ट 1946</a:t>
            </a:fld>
            <a:endParaRPr lang="hi-IN">
              <a:solidFill>
                <a:prstClr val="black">
                  <a:tint val="75000"/>
                </a:prstClr>
              </a:solidFill>
            </a:endParaRPr>
          </a:p>
        </p:txBody>
      </p:sp>
      <p:sp>
        <p:nvSpPr>
          <p:cNvPr id="3" name="Footer Placeholder 2"/>
          <p:cNvSpPr>
            <a:spLocks noGrp="1"/>
          </p:cNvSpPr>
          <p:nvPr>
            <p:ph type="ftr" sz="quarter" idx="11"/>
          </p:nvPr>
        </p:nvSpPr>
        <p:spPr/>
        <p:txBody>
          <a:bodyPr/>
          <a:lstStyle/>
          <a:p>
            <a:endParaRPr lang="hi-IN">
              <a:solidFill>
                <a:prstClr val="black">
                  <a:tint val="75000"/>
                </a:prstClr>
              </a:solidFill>
            </a:endParaRPr>
          </a:p>
        </p:txBody>
      </p:sp>
      <p:sp>
        <p:nvSpPr>
          <p:cNvPr id="4" name="Slide Number Placeholder 3"/>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1165061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बुधवार, 15 ज्येष्ट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61134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pPr/>
              <a:t>बुधवार, 15 ज्येष्ट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2035043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solidFill>
                  <a:prstClr val="black">
                    <a:tint val="75000"/>
                  </a:prstClr>
                </a:solidFill>
              </a:rPr>
              <a:pPr/>
              <a:t>बुधवार, 15 ज्येष्ट 1946</a:t>
            </a:fld>
            <a:endParaRPr lang="hi-IN">
              <a:solidFill>
                <a:prstClr val="black">
                  <a:tint val="75000"/>
                </a:prstClr>
              </a:solidFill>
            </a:endParaRPr>
          </a:p>
        </p:txBody>
      </p:sp>
      <p:sp>
        <p:nvSpPr>
          <p:cNvPr id="6" name="Footer Placeholder 5"/>
          <p:cNvSpPr>
            <a:spLocks noGrp="1"/>
          </p:cNvSpPr>
          <p:nvPr>
            <p:ph type="ftr" sz="quarter" idx="11"/>
          </p:nvPr>
        </p:nvSpPr>
        <p:spPr/>
        <p:txBody>
          <a:bodyPr/>
          <a:lstStyle/>
          <a:p>
            <a:endParaRPr lang="hi-IN">
              <a:solidFill>
                <a:prstClr val="black">
                  <a:tint val="75000"/>
                </a:prstClr>
              </a:solidFill>
            </a:endParaRPr>
          </a:p>
        </p:txBody>
      </p:sp>
      <p:sp>
        <p:nvSpPr>
          <p:cNvPr id="7" name="Slide Number Placeholder 6"/>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983814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बुधवार, 15 ज्येष्ट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340716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711258-9506-46AE-BEA1-FADF82E1BCD7}" type="datetimeFigureOut">
              <a:rPr lang="hi-IN" smtClean="0">
                <a:solidFill>
                  <a:prstClr val="black">
                    <a:tint val="75000"/>
                  </a:prstClr>
                </a:solidFill>
              </a:rPr>
              <a:pPr/>
              <a:t>बुधवार, 15 ज्येष्ट 1946</a:t>
            </a:fld>
            <a:endParaRPr lang="hi-IN">
              <a:solidFill>
                <a:prstClr val="black">
                  <a:tint val="75000"/>
                </a:prstClr>
              </a:solidFill>
            </a:endParaRPr>
          </a:p>
        </p:txBody>
      </p:sp>
      <p:sp>
        <p:nvSpPr>
          <p:cNvPr id="5" name="Footer Placeholder 4"/>
          <p:cNvSpPr>
            <a:spLocks noGrp="1"/>
          </p:cNvSpPr>
          <p:nvPr>
            <p:ph type="ftr" sz="quarter" idx="11"/>
          </p:nvPr>
        </p:nvSpPr>
        <p:spPr/>
        <p:txBody>
          <a:bodyPr/>
          <a:lstStyle/>
          <a:p>
            <a:endParaRPr lang="hi-IN">
              <a:solidFill>
                <a:prstClr val="black">
                  <a:tint val="75000"/>
                </a:prstClr>
              </a:solidFill>
            </a:endParaRPr>
          </a:p>
        </p:txBody>
      </p:sp>
      <p:sp>
        <p:nvSpPr>
          <p:cNvPr id="6" name="Slide Number Placeholder 5"/>
          <p:cNvSpPr>
            <a:spLocks noGrp="1"/>
          </p:cNvSpPr>
          <p:nvPr>
            <p:ph type="sldNum" sz="quarter" idx="12"/>
          </p:nvPr>
        </p:nvSpPr>
        <p:spPr/>
        <p:txBody>
          <a:body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86391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11258-9506-46AE-BEA1-FADF82E1BCD7}" type="datetimeFigureOut">
              <a:rPr lang="hi-IN" smtClean="0"/>
              <a:pPr/>
              <a:t>बुधवार, 15 ज्येष्ट 1946</a:t>
            </a:fld>
            <a:endParaRPr lang="hi-IN"/>
          </a:p>
        </p:txBody>
      </p:sp>
      <p:sp>
        <p:nvSpPr>
          <p:cNvPr id="5" name="Footer Placeholder 4"/>
          <p:cNvSpPr>
            <a:spLocks noGrp="1"/>
          </p:cNvSpPr>
          <p:nvPr>
            <p:ph type="ftr" sz="quarter" idx="11"/>
          </p:nvPr>
        </p:nvSpPr>
        <p:spPr/>
        <p:txBody>
          <a:bodyPr/>
          <a:lstStyle/>
          <a:p>
            <a:endParaRPr lang="hi-IN"/>
          </a:p>
        </p:txBody>
      </p:sp>
      <p:sp>
        <p:nvSpPr>
          <p:cNvPr id="6" name="Slide Number Placeholder 5"/>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386595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711258-9506-46AE-BEA1-FADF82E1BCD7}" type="datetimeFigureOut">
              <a:rPr lang="hi-IN" smtClean="0"/>
              <a:pPr/>
              <a:t>बुधवार, 15 ज्येष्ट 1946</a:t>
            </a:fld>
            <a:endParaRPr lang="hi-IN"/>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29199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711258-9506-46AE-BEA1-FADF82E1BCD7}" type="datetimeFigureOut">
              <a:rPr lang="hi-IN" smtClean="0"/>
              <a:pPr/>
              <a:t>बुधवार, 15 ज्येष्ट 1946</a:t>
            </a:fld>
            <a:endParaRPr lang="hi-IN"/>
          </a:p>
        </p:txBody>
      </p:sp>
      <p:sp>
        <p:nvSpPr>
          <p:cNvPr id="8" name="Footer Placeholder 7"/>
          <p:cNvSpPr>
            <a:spLocks noGrp="1"/>
          </p:cNvSpPr>
          <p:nvPr>
            <p:ph type="ftr" sz="quarter" idx="11"/>
          </p:nvPr>
        </p:nvSpPr>
        <p:spPr/>
        <p:txBody>
          <a:bodyPr/>
          <a:lstStyle/>
          <a:p>
            <a:endParaRPr lang="hi-IN"/>
          </a:p>
        </p:txBody>
      </p:sp>
      <p:sp>
        <p:nvSpPr>
          <p:cNvPr id="9" name="Slide Number Placeholder 8"/>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100991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711258-9506-46AE-BEA1-FADF82E1BCD7}" type="datetimeFigureOut">
              <a:rPr lang="hi-IN" smtClean="0"/>
              <a:pPr/>
              <a:t>बुधवार, 15 ज्येष्ट 1946</a:t>
            </a:fld>
            <a:endParaRPr lang="hi-IN"/>
          </a:p>
        </p:txBody>
      </p:sp>
      <p:sp>
        <p:nvSpPr>
          <p:cNvPr id="4" name="Footer Placeholder 3"/>
          <p:cNvSpPr>
            <a:spLocks noGrp="1"/>
          </p:cNvSpPr>
          <p:nvPr>
            <p:ph type="ftr" sz="quarter" idx="11"/>
          </p:nvPr>
        </p:nvSpPr>
        <p:spPr/>
        <p:txBody>
          <a:bodyPr/>
          <a:lstStyle/>
          <a:p>
            <a:endParaRPr lang="hi-IN"/>
          </a:p>
        </p:txBody>
      </p:sp>
      <p:sp>
        <p:nvSpPr>
          <p:cNvPr id="5" name="Slide Number Placeholder 4"/>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31610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11258-9506-46AE-BEA1-FADF82E1BCD7}" type="datetimeFigureOut">
              <a:rPr lang="hi-IN" smtClean="0"/>
              <a:pPr/>
              <a:t>बुधवार, 15 ज्येष्ट 1946</a:t>
            </a:fld>
            <a:endParaRPr lang="hi-IN"/>
          </a:p>
        </p:txBody>
      </p:sp>
      <p:sp>
        <p:nvSpPr>
          <p:cNvPr id="3" name="Footer Placeholder 2"/>
          <p:cNvSpPr>
            <a:spLocks noGrp="1"/>
          </p:cNvSpPr>
          <p:nvPr>
            <p:ph type="ftr" sz="quarter" idx="11"/>
          </p:nvPr>
        </p:nvSpPr>
        <p:spPr/>
        <p:txBody>
          <a:bodyPr/>
          <a:lstStyle/>
          <a:p>
            <a:endParaRPr lang="hi-IN"/>
          </a:p>
        </p:txBody>
      </p:sp>
      <p:sp>
        <p:nvSpPr>
          <p:cNvPr id="4" name="Slide Number Placeholder 3"/>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142757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pPr/>
              <a:t>बुधवार, 15 ज्येष्ट 1946</a:t>
            </a:fld>
            <a:endParaRPr lang="hi-IN"/>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285780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11258-9506-46AE-BEA1-FADF82E1BCD7}" type="datetimeFigureOut">
              <a:rPr lang="hi-IN" smtClean="0"/>
              <a:pPr/>
              <a:t>बुधवार, 15 ज्येष्ट 1946</a:t>
            </a:fld>
            <a:endParaRPr lang="hi-IN"/>
          </a:p>
        </p:txBody>
      </p:sp>
      <p:sp>
        <p:nvSpPr>
          <p:cNvPr id="6" name="Footer Placeholder 5"/>
          <p:cNvSpPr>
            <a:spLocks noGrp="1"/>
          </p:cNvSpPr>
          <p:nvPr>
            <p:ph type="ftr" sz="quarter" idx="11"/>
          </p:nvPr>
        </p:nvSpPr>
        <p:spPr/>
        <p:txBody>
          <a:bodyPr/>
          <a:lstStyle/>
          <a:p>
            <a:endParaRPr lang="hi-IN"/>
          </a:p>
        </p:txBody>
      </p:sp>
      <p:sp>
        <p:nvSpPr>
          <p:cNvPr id="7" name="Slide Number Placeholder 6"/>
          <p:cNvSpPr>
            <a:spLocks noGrp="1"/>
          </p:cNvSpPr>
          <p:nvPr>
            <p:ph type="sldNum" sz="quarter" idx="12"/>
          </p:nvPr>
        </p:nvSpPr>
        <p:spPr/>
        <p:txBody>
          <a:bodyPr/>
          <a:lstStyle/>
          <a:p>
            <a:fld id="{62C3859A-71BE-4B5C-B905-3F6223263F45}" type="slidenum">
              <a:rPr lang="hi-IN" smtClean="0"/>
              <a:pPr/>
              <a:t>‹#›</a:t>
            </a:fld>
            <a:endParaRPr lang="hi-IN"/>
          </a:p>
        </p:txBody>
      </p:sp>
    </p:spTree>
    <p:extLst>
      <p:ext uri="{BB962C8B-B14F-4D97-AF65-F5344CB8AC3E}">
        <p14:creationId xmlns:p14="http://schemas.microsoft.com/office/powerpoint/2010/main" val="137886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pPr/>
              <a:t>बुधवार, 15 ज्येष्ट 1946</a:t>
            </a:fld>
            <a:endParaRPr lang="hi-I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pPr/>
              <a:t>‹#›</a:t>
            </a:fld>
            <a:endParaRPr lang="hi-IN"/>
          </a:p>
        </p:txBody>
      </p:sp>
    </p:spTree>
    <p:extLst>
      <p:ext uri="{BB962C8B-B14F-4D97-AF65-F5344CB8AC3E}">
        <p14:creationId xmlns:p14="http://schemas.microsoft.com/office/powerpoint/2010/main" val="41494012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1258-9506-46AE-BEA1-FADF82E1BCD7}" type="datetimeFigureOut">
              <a:rPr lang="hi-IN" smtClean="0">
                <a:solidFill>
                  <a:prstClr val="black">
                    <a:tint val="75000"/>
                  </a:prstClr>
                </a:solidFill>
              </a:rPr>
              <a:pPr/>
              <a:t>बुधवार, 15 ज्येष्ट 1946</a:t>
            </a:fld>
            <a:endParaRPr lang="hi-IN">
              <a:solidFill>
                <a:prstClr val="black">
                  <a:tint val="75000"/>
                </a:prstClr>
              </a:solidFill>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i-IN">
              <a:solidFill>
                <a:prstClr val="black">
                  <a:tint val="75000"/>
                </a:prstClr>
              </a:solidFill>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859A-71BE-4B5C-B905-3F6223263F45}" type="slidenum">
              <a:rPr lang="hi-IN" smtClean="0">
                <a:solidFill>
                  <a:prstClr val="black">
                    <a:tint val="75000"/>
                  </a:prstClr>
                </a:solidFill>
              </a:rPr>
              <a:pPr/>
              <a:t>‹#›</a:t>
            </a:fld>
            <a:endParaRPr lang="hi-IN">
              <a:solidFill>
                <a:prstClr val="black">
                  <a:tint val="75000"/>
                </a:prstClr>
              </a:solidFill>
            </a:endParaRPr>
          </a:p>
        </p:txBody>
      </p:sp>
    </p:spTree>
    <p:extLst>
      <p:ext uri="{BB962C8B-B14F-4D97-AF65-F5344CB8AC3E}">
        <p14:creationId xmlns:p14="http://schemas.microsoft.com/office/powerpoint/2010/main" val="32103957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8" Type="http://schemas.openxmlformats.org/officeDocument/2006/relationships/image" Target="../media/image5.png"/><Relationship Id="rId3" Type="http://schemas.openxmlformats.org/officeDocument/2006/relationships/hyperlink" Target="http://www.aparchitexamwarriors.com/" TargetMode="External"/><Relationship Id="rId7" Type="http://schemas.openxmlformats.org/officeDocument/2006/relationships/image" Target="../media/image1.png"/><Relationship Id="rId12" Type="http://schemas.openxmlformats.org/officeDocument/2006/relationships/customXml" Target="../ink/ink2.xml"/><Relationship Id="rId17" Type="http://schemas.openxmlformats.org/officeDocument/2006/relationships/image" Target="../media/image4.png"/><Relationship Id="rId2" Type="http://schemas.openxmlformats.org/officeDocument/2006/relationships/notesSlide" Target="../notesSlides/notesSlide1.xml"/><Relationship Id="rId16" Type="http://schemas.openxmlformats.org/officeDocument/2006/relationships/image" Target="../media/image3.jpg"/><Relationship Id="rId1" Type="http://schemas.openxmlformats.org/officeDocument/2006/relationships/slideLayout" Target="../slideLayouts/slideLayout12.xml"/><Relationship Id="rId6" Type="http://schemas.openxmlformats.org/officeDocument/2006/relationships/hyperlink" Target="https://www.instagram.com/aparchitexamwarriors/" TargetMode="External"/><Relationship Id="rId11" Type="http://schemas.openxmlformats.org/officeDocument/2006/relationships/image" Target="../media/image3.emf"/><Relationship Id="rId5" Type="http://schemas.openxmlformats.org/officeDocument/2006/relationships/hyperlink" Target="https://m.facebook.com/story.php?story_fbid=114372970613721&amp;substory_index=0&amp;id=103828281668190" TargetMode="External"/><Relationship Id="rId15" Type="http://schemas.openxmlformats.org/officeDocument/2006/relationships/image" Target="../media/image5.emf"/><Relationship Id="rId10" Type="http://schemas.openxmlformats.org/officeDocument/2006/relationships/customXml" Target="../ink/ink1.xml"/><Relationship Id="rId4" Type="http://schemas.openxmlformats.org/officeDocument/2006/relationships/hyperlink" Target="https://t.me/joinchat/AAAAAE8dn2HB6sDtwXmGFg"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1.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2.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3.xm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4.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5.xm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6.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7.xml"/></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8.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9.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0.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3.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1.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2.xml"/></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3.xml"/></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4.xml"/></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5.xml"/></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6.xml"/></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7.xml"/></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8.xml"/></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29.xml"/></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30.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4.xml"/></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31.xml"/></Relationships>
</file>

<file path=ppt/slides/_rels/slide31.xml.rels><?xml version="1.0" encoding="UTF-8" standalone="yes"?>
<Relationships xmlns="http://schemas.openxmlformats.org/package/2006/relationships"><Relationship Id="rId8" Type="http://schemas.microsoft.com/office/2007/relationships/hdphoto" Target="../media/hdphoto1.wdp"/><Relationship Id="rId18" Type="http://schemas.openxmlformats.org/officeDocument/2006/relationships/hyperlink" Target="mailto:https://youtube.com/@AparchitExamWarriors?si=pLlc1S6brRqQP068" TargetMode="External"/><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31.xml"/><Relationship Id="rId20" Type="http://schemas.openxmlformats.org/officeDocument/2006/relationships/hyperlink" Target="https://aparchitexamwarriors.com/currentaffairs/daily-current-affairs-pdf" TargetMode="Externa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19" Type="http://schemas.openxmlformats.org/officeDocument/2006/relationships/hyperlink" Target="mailto:https://t.me/Aparchit_Super_CA_Pdfs"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32.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5.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6.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7.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8.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9.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aparchitexamwarriors.com/" TargetMode="External"/><Relationship Id="rId7" Type="http://schemas.openxmlformats.org/officeDocument/2006/relationships/image" Target="../media/image1.png"/><Relationship Id="rId17"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instagram.com/aparchitexamwarriors/" TargetMode="External"/><Relationship Id="rId5" Type="http://schemas.openxmlformats.org/officeDocument/2006/relationships/hyperlink" Target="https://m.facebook.com/story.php?story_fbid=114372970613721&amp;substory_index=0&amp;id=103828281668190" TargetMode="External"/><Relationship Id="rId4" Type="http://schemas.openxmlformats.org/officeDocument/2006/relationships/hyperlink" Target="https://t.me/joinchat/AAAAAE8dn2HB6sDtwXmGFg" TargetMode="External"/><Relationship Id="rId9" Type="http://schemas.openxmlformats.org/officeDocument/2006/relationships/customXml" Target="../ink/ink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2"/>
            <a:ext cx="12192000" cy="523220"/>
          </a:xfrm>
          <a:prstGeom prst="rect">
            <a:avLst/>
          </a:prstGeom>
          <a:solidFill>
            <a:schemeClr val="accent1">
              <a:lumMod val="40000"/>
              <a:lumOff val="60000"/>
            </a:schemeClr>
          </a:solidFill>
          <a:ln w="38100">
            <a:solidFill>
              <a:srgbClr val="002060"/>
            </a:solidFill>
          </a:ln>
        </p:spPr>
        <p:txBody>
          <a:bodyPr wrap="square" rtlCol="0">
            <a:spAutoFit/>
          </a:bodyPr>
          <a:lstStyle/>
          <a:p>
            <a:pPr algn="ctr"/>
            <a:r>
              <a:rPr lang="en-IN" sz="2800" b="1" spc="370" dirty="0">
                <a:solidFill>
                  <a:srgbClr val="FF0000"/>
                </a:solidFill>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latin typeface="Calisto MT" pitchFamily="18" charset="0"/>
                <a:ea typeface="Calibri" panose="020F0502020204030204" pitchFamily="34" charset="0"/>
                <a:cs typeface="Mangal" panose="02040503050203030202" pitchFamily="18" charset="0"/>
                <a:hlinkClick r:id="rId3"/>
              </a:rPr>
              <a:t>Official Site</a:t>
            </a:r>
            <a:r>
              <a:rPr lang="en-IN" sz="28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800" b="1" u="sng" spc="370" dirty="0">
                <a:solidFill>
                  <a:srgbClr val="4BACC6">
                    <a:lumMod val="75000"/>
                  </a:srgbClr>
                </a:solidFill>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solidFill>
                  <a:prstClr val="black"/>
                </a:solidFill>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solidFill>
                <a:prstClr val="black"/>
              </a:solidFill>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3" y="1855"/>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smtClean="0">
                  <a:ln>
                    <a:solidFill>
                      <a:srgbClr val="002060"/>
                    </a:solidFill>
                  </a:ln>
                  <a:solidFill>
                    <a:srgbClr val="002060"/>
                  </a:solidFill>
                  <a:latin typeface="Calisto MT" pitchFamily="18" charset="0"/>
                </a:rPr>
                <a:t>APARCHIT </a:t>
              </a:r>
              <a:r>
                <a:rPr lang="en-US" sz="4400" b="1" dirty="0">
                  <a:ln>
                    <a:solidFill>
                      <a:srgbClr val="002060"/>
                    </a:solidFill>
                  </a:ln>
                  <a:solidFill>
                    <a:srgbClr val="002060"/>
                  </a:solidFill>
                  <a:latin typeface="Calisto MT" pitchFamily="18" charset="0"/>
                </a:rPr>
                <a:t>EXAM WARRIORS</a:t>
              </a:r>
              <a:endParaRPr lang="en-US" sz="4400" b="1" spc="300" dirty="0">
                <a:ln w="28575">
                  <a:solidFill>
                    <a:prstClr val="black"/>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12" name="Snip Diagonal Corner Rectangle 11"/>
          <p:cNvSpPr/>
          <p:nvPr/>
        </p:nvSpPr>
        <p:spPr>
          <a:xfrm>
            <a:off x="5" y="1153294"/>
            <a:ext cx="12191997" cy="675506"/>
          </a:xfrm>
          <a:prstGeom prst="snip2DiagRect">
            <a:avLst/>
          </a:prstGeom>
          <a:solidFill>
            <a:schemeClr val="tx1"/>
          </a:solidFill>
          <a:ln w="38100">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800" dirty="0" err="1" smtClean="0">
                <a:solidFill>
                  <a:prstClr val="white"/>
                </a:solidFill>
                <a:latin typeface="Calisto MT" pitchFamily="18" charset="0"/>
              </a:rPr>
              <a:t>Aparchit</a:t>
            </a:r>
            <a:r>
              <a:rPr lang="en-US" sz="2800" dirty="0" smtClean="0">
                <a:solidFill>
                  <a:prstClr val="white"/>
                </a:solidFill>
                <a:latin typeface="Calisto MT" pitchFamily="18" charset="0"/>
              </a:rPr>
              <a:t> Super </a:t>
            </a:r>
            <a:r>
              <a:rPr lang="en-US" sz="2800" dirty="0">
                <a:solidFill>
                  <a:prstClr val="white"/>
                </a:solidFill>
                <a:latin typeface="Calisto MT" pitchFamily="18" charset="0"/>
              </a:rPr>
              <a:t>4</a:t>
            </a:r>
            <a:r>
              <a:rPr lang="en-US" sz="2800" dirty="0" smtClean="0">
                <a:solidFill>
                  <a:prstClr val="white"/>
                </a:solidFill>
                <a:latin typeface="Calisto MT" pitchFamily="18" charset="0"/>
              </a:rPr>
              <a:t> June Current Affairs MCQs Session</a:t>
            </a:r>
            <a:endParaRPr lang="en-US" sz="2800" dirty="0">
              <a:solidFill>
                <a:prstClr val="white"/>
              </a:solidFill>
              <a:latin typeface="Calisto MT" pitchFamily="18" charset="0"/>
            </a:endParaRPr>
          </a:p>
        </p:txBody>
      </p:sp>
      <p:pic>
        <p:nvPicPr>
          <p:cNvPr id="1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48" y="4490001"/>
            <a:ext cx="1695748" cy="1691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p14="http://schemas.microsoft.com/office/powerpoint/2010/main">
        <mc:Choice Requires="p14">
          <p:contentPart p14:bwMode="auto" r:id="rId10">
            <p14:nvContentPartPr>
              <p14:cNvPr id="3" name="Ink 2"/>
              <p14:cNvContentPartPr/>
              <p14:nvPr/>
            </p14:nvContentPartPr>
            <p14:xfrm>
              <a:off x="5277447" y="2425937"/>
              <a:ext cx="360" cy="360"/>
            </p14:xfrm>
          </p:contentPart>
        </mc:Choice>
        <mc:Fallback xmlns="">
          <p:pic>
            <p:nvPicPr>
              <p:cNvPr id="3" name="Ink 2"/>
              <p:cNvPicPr/>
              <p:nvPr/>
            </p:nvPicPr>
            <p:blipFill>
              <a:blip r:embed="rId11"/>
              <a:stretch>
                <a:fillRect/>
              </a:stretch>
            </p:blipFill>
            <p:spPr>
              <a:xfrm>
                <a:off x="5273486" y="2421977"/>
                <a:ext cx="8280" cy="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12676886" y="3000857"/>
              <a:ext cx="21600" cy="48240"/>
            </p14:xfrm>
          </p:contentPart>
        </mc:Choice>
        <mc:Fallback xmlns="">
          <p:pic>
            <p:nvPicPr>
              <p:cNvPr id="9" name="Ink 8"/>
              <p:cNvPicPr/>
              <p:nvPr/>
            </p:nvPicPr>
            <p:blipFill>
              <a:blip r:embed="rId15"/>
              <a:stretch>
                <a:fillRect/>
              </a:stretch>
            </p:blipFill>
            <p:spPr>
              <a:xfrm>
                <a:off x="12672566" y="2996177"/>
                <a:ext cx="38880" cy="65880"/>
              </a:xfrm>
              <a:prstGeom prst="rect">
                <a:avLst/>
              </a:prstGeom>
            </p:spPr>
          </p:pic>
        </mc:Fallback>
      </mc:AlternateContent>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948" y="2126197"/>
            <a:ext cx="3930083" cy="22106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53007" y="1828800"/>
            <a:ext cx="2558550" cy="5715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90490" y="1842462"/>
            <a:ext cx="2552434" cy="570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990190"/>
      </p:ext>
    </p:extLst>
  </p:cSld>
  <p:clrMapOvr>
    <a:masterClrMapping/>
  </p:clrMapOvr>
  <p:transition spd="slow" advTm="30333">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2" y="1072558"/>
            <a:ext cx="12191998" cy="3970318"/>
          </a:xfrm>
          <a:prstGeom prst="rect">
            <a:avLst/>
          </a:prstGeom>
          <a:ln w="28575">
            <a:solidFill>
              <a:schemeClr val="tx1"/>
            </a:solidFill>
          </a:ln>
        </p:spPr>
        <p:txBody>
          <a:bodyPr wrap="square">
            <a:spAutoFit/>
          </a:bodyPr>
          <a:lstStyle/>
          <a:p>
            <a:r>
              <a:rPr lang="en-US" sz="2800" dirty="0" smtClean="0">
                <a:solidFill>
                  <a:srgbClr val="FF0000"/>
                </a:solidFill>
                <a:latin typeface="Calisto MT" pitchFamily="18" charset="0"/>
              </a:rPr>
              <a:t>Q5. </a:t>
            </a:r>
            <a:r>
              <a:rPr lang="en-US" sz="2800" dirty="0">
                <a:solidFill>
                  <a:srgbClr val="FF0000"/>
                </a:solidFill>
                <a:latin typeface="Calisto MT" pitchFamily="18" charset="0"/>
              </a:rPr>
              <a:t>Recently in June,___ one of the largest private sector banks in India, announced the launch of NFC </a:t>
            </a:r>
            <a:r>
              <a:rPr lang="en-US" sz="2800" dirty="0" err="1">
                <a:solidFill>
                  <a:srgbClr val="FF0000"/>
                </a:solidFill>
                <a:latin typeface="Calisto MT" pitchFamily="18" charset="0"/>
              </a:rPr>
              <a:t>soundbox</a:t>
            </a:r>
            <a:r>
              <a:rPr lang="en-US" sz="2800" dirty="0">
                <a:solidFill>
                  <a:srgbClr val="FF0000"/>
                </a:solidFill>
                <a:latin typeface="Calisto MT" pitchFamily="18" charset="0"/>
              </a:rPr>
              <a:t> in collaboration with </a:t>
            </a:r>
            <a:r>
              <a:rPr lang="en-US" sz="2800" dirty="0" err="1">
                <a:solidFill>
                  <a:srgbClr val="FF0000"/>
                </a:solidFill>
                <a:latin typeface="Calisto MT" pitchFamily="18" charset="0"/>
              </a:rPr>
              <a:t>Mastercard</a:t>
            </a:r>
            <a:r>
              <a:rPr lang="en-US" sz="2800" dirty="0" smtClean="0">
                <a:solidFill>
                  <a:srgbClr val="FF0000"/>
                </a:solidFill>
                <a:latin typeface="Calisto MT" pitchFamily="18" charset="0"/>
              </a:rPr>
              <a:t>?</a:t>
            </a:r>
          </a:p>
          <a:p>
            <a:r>
              <a:rPr lang="hi-IN" sz="2800" dirty="0">
                <a:solidFill>
                  <a:schemeClr val="accent6">
                    <a:lumMod val="50000"/>
                  </a:schemeClr>
                </a:solidFill>
              </a:rPr>
              <a:t>Q. हाल ही में जून में, भारत के सबसे बड़े निजी क्षेत्र के बैंकों में से एक, ने मास्टरकार्ड के सहयोग से एनएफसी साउंडबॉक्स लॉन्च करने की घोषणा की?</a:t>
            </a:r>
            <a:endParaRPr lang="en-US" sz="2800" dirty="0">
              <a:solidFill>
                <a:schemeClr val="accent6">
                  <a:lumMod val="50000"/>
                </a:schemeClr>
              </a:solidFill>
              <a:latin typeface="Calisto MT" pitchFamily="18" charset="0"/>
            </a:endParaRPr>
          </a:p>
          <a:p>
            <a:r>
              <a:rPr lang="en-US" sz="2800" dirty="0">
                <a:latin typeface="Calisto MT" pitchFamily="18" charset="0"/>
              </a:rPr>
              <a:t>A)</a:t>
            </a:r>
            <a:r>
              <a:rPr lang="en-US" sz="2800" dirty="0" err="1">
                <a:latin typeface="Calisto MT" pitchFamily="18" charset="0"/>
              </a:rPr>
              <a:t>Icici</a:t>
            </a:r>
            <a:r>
              <a:rPr lang="en-US" sz="2800" dirty="0">
                <a:latin typeface="Calisto MT" pitchFamily="18" charset="0"/>
              </a:rPr>
              <a:t> Bank</a:t>
            </a:r>
          </a:p>
          <a:p>
            <a:r>
              <a:rPr lang="en-US" sz="2800" dirty="0">
                <a:latin typeface="Calisto MT" pitchFamily="18" charset="0"/>
              </a:rPr>
              <a:t>B)</a:t>
            </a:r>
            <a:r>
              <a:rPr lang="en-US" sz="2800" dirty="0" err="1">
                <a:latin typeface="Calisto MT" pitchFamily="18" charset="0"/>
              </a:rPr>
              <a:t>Hdfc</a:t>
            </a:r>
            <a:r>
              <a:rPr lang="en-US" sz="2800" dirty="0">
                <a:latin typeface="Calisto MT" pitchFamily="18" charset="0"/>
              </a:rPr>
              <a:t> Bank </a:t>
            </a:r>
          </a:p>
          <a:p>
            <a:r>
              <a:rPr lang="en-US" sz="2800" dirty="0">
                <a:latin typeface="Calisto MT" pitchFamily="18" charset="0"/>
              </a:rPr>
              <a:t>C)Yes Bank </a:t>
            </a:r>
          </a:p>
          <a:p>
            <a:r>
              <a:rPr lang="en-US" sz="2800" dirty="0">
                <a:latin typeface="Calisto MT" pitchFamily="18" charset="0"/>
              </a:rPr>
              <a:t>D)</a:t>
            </a:r>
            <a:r>
              <a:rPr lang="en-US" sz="2800" dirty="0" err="1">
                <a:latin typeface="Calisto MT" pitchFamily="18" charset="0"/>
              </a:rPr>
              <a:t>Idfc</a:t>
            </a:r>
            <a:r>
              <a:rPr lang="en-US" sz="2800" dirty="0">
                <a:latin typeface="Calisto MT" pitchFamily="18" charset="0"/>
              </a:rPr>
              <a:t> First Bank</a:t>
            </a:r>
          </a:p>
          <a:p>
            <a:r>
              <a:rPr lang="en-US" sz="2800" dirty="0">
                <a:latin typeface="Calisto MT" pitchFamily="18" charset="0"/>
              </a:rPr>
              <a:t>E)Axis Bank </a:t>
            </a:r>
          </a:p>
        </p:txBody>
      </p:sp>
    </p:spTree>
    <p:extLst>
      <p:ext uri="{BB962C8B-B14F-4D97-AF65-F5344CB8AC3E}">
        <p14:creationId xmlns:p14="http://schemas.microsoft.com/office/powerpoint/2010/main" val="1229415564"/>
      </p:ext>
    </p:extLst>
  </p:cSld>
  <p:clrMapOvr>
    <a:masterClrMapping/>
  </p:clrMapOvr>
  <p:transition spd="slow" advTm="30333">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Rectangle 8"/>
          <p:cNvSpPr/>
          <p:nvPr/>
        </p:nvSpPr>
        <p:spPr>
          <a:xfrm>
            <a:off x="-1" y="1064241"/>
            <a:ext cx="12192001" cy="461665"/>
          </a:xfrm>
          <a:prstGeom prst="rect">
            <a:avLst/>
          </a:prstGeom>
          <a:solidFill>
            <a:srgbClr val="FFC000"/>
          </a:solidFill>
          <a:ln w="28575">
            <a:solidFill>
              <a:schemeClr val="tx1"/>
            </a:solidFill>
          </a:ln>
        </p:spPr>
        <p:txBody>
          <a:bodyPr wrap="square">
            <a:spAutoFit/>
          </a:bodyPr>
          <a:lstStyle/>
          <a:p>
            <a:pPr lvl="0"/>
            <a:r>
              <a:rPr lang="en-US" sz="2400" dirty="0">
                <a:solidFill>
                  <a:prstClr val="black"/>
                </a:solidFill>
                <a:latin typeface="Calisto MT" pitchFamily="18" charset="0"/>
              </a:rPr>
              <a:t>Answer:- </a:t>
            </a:r>
            <a:r>
              <a:rPr lang="en-US" sz="2400" dirty="0" smtClean="0">
                <a:solidFill>
                  <a:prstClr val="black"/>
                </a:solidFill>
                <a:latin typeface="Calisto MT" pitchFamily="18" charset="0"/>
              </a:rPr>
              <a:t>E</a:t>
            </a:r>
            <a:endParaRPr lang="en-US" sz="2400" dirty="0">
              <a:solidFill>
                <a:prstClr val="black"/>
              </a:solidFill>
              <a:latin typeface="Calisto MT"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069506255"/>
              </p:ext>
            </p:extLst>
          </p:nvPr>
        </p:nvGraphicFramePr>
        <p:xfrm>
          <a:off x="-1" y="1587461"/>
          <a:ext cx="12191997" cy="4450080"/>
        </p:xfrm>
        <a:graphic>
          <a:graphicData uri="http://schemas.openxmlformats.org/drawingml/2006/table">
            <a:tbl>
              <a:tblPr firstRow="1" bandRow="1">
                <a:tableStyleId>{5940675A-B579-460E-94D1-54222C63F5DA}</a:tableStyleId>
              </a:tblPr>
              <a:tblGrid>
                <a:gridCol w="12191997"/>
              </a:tblGrid>
              <a:tr h="370840">
                <a:tc>
                  <a:txBody>
                    <a:bodyPr/>
                    <a:lstStyle/>
                    <a:p>
                      <a:pPr marL="342900" indent="-342900">
                        <a:buFont typeface="Arial" pitchFamily="34" charset="0"/>
                        <a:buChar char="•"/>
                      </a:pPr>
                      <a:r>
                        <a:rPr lang="en-US" sz="2800" dirty="0" smtClean="0">
                          <a:solidFill>
                            <a:srgbClr val="FF0000"/>
                          </a:solidFill>
                          <a:latin typeface="Calisto MT" pitchFamily="18" charset="0"/>
                        </a:rPr>
                        <a:t>Axis Bank, one of the largest private sector banks in India, announced the launch of NFC </a:t>
                      </a:r>
                      <a:r>
                        <a:rPr lang="en-US" sz="2800" dirty="0" err="1" smtClean="0">
                          <a:solidFill>
                            <a:srgbClr val="FF0000"/>
                          </a:solidFill>
                          <a:latin typeface="Calisto MT" pitchFamily="18" charset="0"/>
                        </a:rPr>
                        <a:t>Soundbox</a:t>
                      </a:r>
                      <a:r>
                        <a:rPr lang="en-US" sz="2800" dirty="0" smtClean="0">
                          <a:solidFill>
                            <a:srgbClr val="FF0000"/>
                          </a:solidFill>
                          <a:latin typeface="Calisto MT" pitchFamily="18" charset="0"/>
                        </a:rPr>
                        <a:t> in collaboration with </a:t>
                      </a:r>
                      <a:r>
                        <a:rPr lang="en-US" sz="2800" dirty="0" err="1" smtClean="0">
                          <a:solidFill>
                            <a:srgbClr val="FF0000"/>
                          </a:solidFill>
                          <a:latin typeface="Calisto MT" pitchFamily="18" charset="0"/>
                        </a:rPr>
                        <a:t>Mastercard</a:t>
                      </a:r>
                      <a:r>
                        <a:rPr lang="en-US" sz="2800" dirty="0" smtClean="0">
                          <a:solidFill>
                            <a:srgbClr val="FF0000"/>
                          </a:solidFill>
                          <a:latin typeface="Calisto MT" pitchFamily="18" charset="0"/>
                        </a:rPr>
                        <a:t>. </a:t>
                      </a:r>
                      <a:endParaRPr lang="hi-IN" sz="2800" dirty="0" smtClean="0">
                        <a:solidFill>
                          <a:srgbClr val="FF0000"/>
                        </a:solidFill>
                        <a:latin typeface="Calisto MT" pitchFamily="18" charset="0"/>
                      </a:endParaRPr>
                    </a:p>
                    <a:p>
                      <a:pPr marL="342900" indent="-342900">
                        <a:buFont typeface="Arial" pitchFamily="34" charset="0"/>
                        <a:buChar char="•"/>
                      </a:pPr>
                      <a:r>
                        <a:rPr lang="hi-IN" sz="2800" dirty="0" smtClean="0">
                          <a:latin typeface="Calisto MT" pitchFamily="18" charset="0"/>
                        </a:rPr>
                        <a:t>भारत में निजी क्षेत्र के सबसे बड़े बैंकों में से एक, एक्सिस बैंक ने मास्टरकार्ड के सहयोग से एनएफसी साउंडबॉक्स लॉन्च करने की घोषणा की।</a:t>
                      </a:r>
                      <a:endParaRPr lang="en-US" sz="2800" dirty="0" smtClean="0">
                        <a:latin typeface="Calisto MT" pitchFamily="18" charset="0"/>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An industry-first proposition for the merchant community, the new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soundbox</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will act as an all-in-one solution allowing the users to accept Bharat QR, UPI, Tap &amp; Pay and Tap + Pin payments.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hi-IN" sz="2800" dirty="0" smtClean="0"/>
                        <a:t>व्यापारी समुदाय के लिए उद्योग में पहला प्रस्ताव, नया साउंडबॉक्स एक ऑल-इन-वन समाधान के रूप में कार्य करेगा जो उपयोगकर्ताओं को भारत क्यूआर, यूपीआई, टैप एंड पे और टैप + पिन भुगतान स्वीकार करने की अनुमति देगा।</a:t>
                      </a:r>
                      <a:endParaRPr kumimoji="0" lang="en-IN" sz="28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txBody>
                  <a:tcPr/>
                </a:tc>
              </a:tr>
            </a:tbl>
          </a:graphicData>
        </a:graphic>
      </p:graphicFrame>
    </p:spTree>
    <p:extLst>
      <p:ext uri="{BB962C8B-B14F-4D97-AF65-F5344CB8AC3E}">
        <p14:creationId xmlns:p14="http://schemas.microsoft.com/office/powerpoint/2010/main" val="1362418368"/>
      </p:ext>
    </p:extLst>
  </p:cSld>
  <p:clrMapOvr>
    <a:masterClrMapping/>
  </p:clrMapOvr>
  <p:transition spd="slow" advTm="30333">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080327"/>
            <a:ext cx="12192001" cy="4893647"/>
          </a:xfrm>
          <a:prstGeom prst="rect">
            <a:avLst/>
          </a:prstGeom>
          <a:ln w="38100">
            <a:solidFill>
              <a:schemeClr val="tx1"/>
            </a:solidFill>
          </a:ln>
        </p:spPr>
        <p:txBody>
          <a:bodyPr wrap="square">
            <a:spAutoFit/>
          </a:bodyPr>
          <a:lstStyle/>
          <a:p>
            <a:r>
              <a:rPr lang="en-US" sz="2400" dirty="0" smtClean="0">
                <a:solidFill>
                  <a:srgbClr val="FF0000"/>
                </a:solidFill>
                <a:latin typeface="Calisto MT" pitchFamily="18" charset="0"/>
              </a:rPr>
              <a:t>Q6.Recently</a:t>
            </a:r>
            <a:r>
              <a:rPr lang="en-US" sz="2400" dirty="0">
                <a:solidFill>
                  <a:srgbClr val="FF0000"/>
                </a:solidFill>
                <a:latin typeface="Calisto MT" pitchFamily="18" charset="0"/>
              </a:rPr>
              <a:t>, </a:t>
            </a:r>
            <a:r>
              <a:rPr lang="en-US" sz="2400" dirty="0" err="1">
                <a:solidFill>
                  <a:srgbClr val="FF0000"/>
                </a:solidFill>
                <a:latin typeface="Calisto MT" pitchFamily="18" charset="0"/>
              </a:rPr>
              <a:t>Canara</a:t>
            </a:r>
            <a:r>
              <a:rPr lang="en-US" sz="2400" dirty="0">
                <a:solidFill>
                  <a:srgbClr val="FF0000"/>
                </a:solidFill>
                <a:latin typeface="Calisto MT" pitchFamily="18" charset="0"/>
              </a:rPr>
              <a:t> Bank granted an approval for initiating the process of diluting its 14.50 per cent stake in its subsidiary </a:t>
            </a:r>
            <a:r>
              <a:rPr lang="en-US" sz="2400" dirty="0" err="1">
                <a:solidFill>
                  <a:srgbClr val="FF0000"/>
                </a:solidFill>
                <a:latin typeface="Calisto MT" pitchFamily="18" charset="0"/>
              </a:rPr>
              <a:t>Canara</a:t>
            </a:r>
            <a:r>
              <a:rPr lang="en-US" sz="2400" dirty="0">
                <a:solidFill>
                  <a:srgbClr val="FF0000"/>
                </a:solidFill>
                <a:latin typeface="Calisto MT" pitchFamily="18" charset="0"/>
              </a:rPr>
              <a:t> HSBC Life Insurance Company Ltd through an initial public offering (IPO). Currently, </a:t>
            </a:r>
            <a:r>
              <a:rPr lang="en-US" sz="2400" dirty="0" err="1">
                <a:solidFill>
                  <a:srgbClr val="FF0000"/>
                </a:solidFill>
                <a:latin typeface="Calisto MT" pitchFamily="18" charset="0"/>
              </a:rPr>
              <a:t>Canara</a:t>
            </a:r>
            <a:r>
              <a:rPr lang="en-US" sz="2400" dirty="0">
                <a:solidFill>
                  <a:srgbClr val="FF0000"/>
                </a:solidFill>
                <a:latin typeface="Calisto MT" pitchFamily="18" charset="0"/>
              </a:rPr>
              <a:t> Bank holds a __% majority stake in the life insurance company</a:t>
            </a:r>
            <a:r>
              <a:rPr lang="en-US" sz="2400" dirty="0" smtClean="0">
                <a:solidFill>
                  <a:srgbClr val="FF0000"/>
                </a:solidFill>
                <a:latin typeface="Calisto MT" pitchFamily="18" charset="0"/>
              </a:rPr>
              <a:t>?</a:t>
            </a:r>
          </a:p>
          <a:p>
            <a:r>
              <a:rPr lang="hi-IN" sz="2400" dirty="0">
                <a:solidFill>
                  <a:schemeClr val="accent6">
                    <a:lumMod val="50000"/>
                  </a:schemeClr>
                </a:solidFill>
              </a:rPr>
              <a:t>Q.हाल ही में, केनरा बैंक ने प्रारंभिक सार्वजनिक पेशकश (आईपीओ) के माध्यम से अपनी सहायक कंपनी केनरा एचएसबीसी लाइफ इंश्योरेंस कंपनी लिमिटेड में अपनी 14.50 प्रतिशत हिस्सेदारी कम करने की प्रक्रिया शुरू करने की मंजूरी दे दी है। वर्तमान में, केनरा बैंक के पास जीवन बीमा कंपनी में __% बहुमत हिस्सेदारी है?</a:t>
            </a:r>
            <a:endParaRPr lang="en-US" sz="2400" dirty="0">
              <a:solidFill>
                <a:schemeClr val="accent6">
                  <a:lumMod val="50000"/>
                </a:schemeClr>
              </a:solidFill>
              <a:latin typeface="Calisto MT" pitchFamily="18" charset="0"/>
            </a:endParaRPr>
          </a:p>
          <a:p>
            <a:r>
              <a:rPr lang="en-US" sz="2400" dirty="0">
                <a:latin typeface="Calisto MT" pitchFamily="18" charset="0"/>
              </a:rPr>
              <a:t>A)50 per cent </a:t>
            </a:r>
          </a:p>
          <a:p>
            <a:r>
              <a:rPr lang="en-US" sz="2400" dirty="0">
                <a:latin typeface="Calisto MT" pitchFamily="18" charset="0"/>
              </a:rPr>
              <a:t>B)49 per cent </a:t>
            </a:r>
          </a:p>
          <a:p>
            <a:r>
              <a:rPr lang="en-US" sz="2400" dirty="0">
                <a:latin typeface="Calisto MT" pitchFamily="18" charset="0"/>
              </a:rPr>
              <a:t>C)60 per cent </a:t>
            </a:r>
          </a:p>
          <a:p>
            <a:r>
              <a:rPr lang="en-US" sz="2400" dirty="0">
                <a:latin typeface="Calisto MT" pitchFamily="18" charset="0"/>
              </a:rPr>
              <a:t>D)51 per cent </a:t>
            </a:r>
          </a:p>
          <a:p>
            <a:r>
              <a:rPr lang="en-US" sz="2400" dirty="0">
                <a:latin typeface="Calisto MT" pitchFamily="18" charset="0"/>
              </a:rPr>
              <a:t>E)55 per cent </a:t>
            </a:r>
          </a:p>
        </p:txBody>
      </p:sp>
    </p:spTree>
    <p:extLst>
      <p:ext uri="{BB962C8B-B14F-4D97-AF65-F5344CB8AC3E}">
        <p14:creationId xmlns:p14="http://schemas.microsoft.com/office/powerpoint/2010/main" val="460364718"/>
      </p:ext>
    </p:extLst>
  </p:cSld>
  <p:clrMapOvr>
    <a:masterClrMapping/>
  </p:clrMapOvr>
  <p:transition spd="slow" advTm="30333">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Rectangle 8"/>
          <p:cNvSpPr/>
          <p:nvPr/>
        </p:nvSpPr>
        <p:spPr>
          <a:xfrm>
            <a:off x="-1" y="1064241"/>
            <a:ext cx="12192001" cy="461665"/>
          </a:xfrm>
          <a:prstGeom prst="rect">
            <a:avLst/>
          </a:prstGeom>
          <a:solidFill>
            <a:srgbClr val="FFC000"/>
          </a:solidFill>
          <a:ln w="28575">
            <a:solidFill>
              <a:schemeClr val="tx1"/>
            </a:solidFill>
          </a:ln>
        </p:spPr>
        <p:txBody>
          <a:bodyPr wrap="square">
            <a:spAutoFit/>
          </a:bodyPr>
          <a:lstStyle/>
          <a:p>
            <a:pPr lvl="0"/>
            <a:r>
              <a:rPr lang="en-US" sz="2400" dirty="0">
                <a:solidFill>
                  <a:prstClr val="black"/>
                </a:solidFill>
                <a:latin typeface="Calisto MT" pitchFamily="18" charset="0"/>
              </a:rPr>
              <a:t>Answer:- D</a:t>
            </a:r>
          </a:p>
        </p:txBody>
      </p:sp>
      <p:graphicFrame>
        <p:nvGraphicFramePr>
          <p:cNvPr id="12" name="Table 11"/>
          <p:cNvGraphicFramePr>
            <a:graphicFrameLocks noGrp="1"/>
          </p:cNvGraphicFramePr>
          <p:nvPr>
            <p:extLst>
              <p:ext uri="{D42A27DB-BD31-4B8C-83A1-F6EECF244321}">
                <p14:modId xmlns:p14="http://schemas.microsoft.com/office/powerpoint/2010/main" val="1634957237"/>
              </p:ext>
            </p:extLst>
          </p:nvPr>
        </p:nvGraphicFramePr>
        <p:xfrm>
          <a:off x="-1" y="1597675"/>
          <a:ext cx="12191999" cy="4815840"/>
        </p:xfrm>
        <a:graphic>
          <a:graphicData uri="http://schemas.openxmlformats.org/drawingml/2006/table">
            <a:tbl>
              <a:tblPr firstRow="1" bandRow="1">
                <a:tableStyleId>{5940675A-B579-460E-94D1-54222C63F5DA}</a:tableStyleId>
              </a:tblPr>
              <a:tblGrid>
                <a:gridCol w="12191999"/>
              </a:tblGrid>
              <a:tr h="188976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Canara</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Bank granted an approval for initiating the process of diluting its 14.50 per cent stake in its subsidiary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Canara</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HSBC Life Insurance Company Ltd through an initial public offering (IPO).</a:t>
                      </a:r>
                      <a:endParaRPr lang="hi-IN" sz="2400" dirty="0" smtClean="0">
                        <a:solidFill>
                          <a:srgbClr val="FF0000"/>
                        </a:solidFill>
                        <a:latin typeface="Calisto MT" pitchFamily="18" charset="0"/>
                      </a:endParaRPr>
                    </a:p>
                    <a:p>
                      <a:pPr marL="342900" indent="-342900">
                        <a:buFont typeface="Arial" pitchFamily="34" charset="0"/>
                        <a:buChar char="•"/>
                      </a:pPr>
                      <a:r>
                        <a:rPr lang="hi-IN" sz="2000" dirty="0" smtClean="0">
                          <a:latin typeface="Calisto MT" pitchFamily="18" charset="0"/>
                        </a:rPr>
                        <a:t>केनरा बैंक ने आरंभिक सार्वजनिक पेशकश (आईपीओ) के माध्यम से अपनी सहायक कंपनी केनरा एचएसबीसी लाइफ इंश्योरेंस कंपनी लिमिटेड में अपनी 14.50 प्रतिशत हिस्सेदारी कम करने की प्रक्रिया शुरू करने की मंजूरी दे दी।</a:t>
                      </a:r>
                      <a:endParaRPr lang="en-IN" sz="2000" dirty="0">
                        <a:latin typeface="Calisto MT" pitchFamily="18" charset="0"/>
                      </a:endParaRPr>
                    </a:p>
                  </a:txBody>
                  <a:tcPr/>
                </a:tc>
              </a:tr>
              <a:tr h="2926080">
                <a:tc>
                  <a:txBody>
                    <a:bodyPr/>
                    <a:lstStyle/>
                    <a:p>
                      <a:pPr marL="342900" indent="-342900">
                        <a:buFont typeface="Arial" pitchFamily="34" charset="0"/>
                        <a:buChar char="•"/>
                      </a:pPr>
                      <a:r>
                        <a:rPr lang="en-US" sz="2400" dirty="0" smtClean="0">
                          <a:solidFill>
                            <a:srgbClr val="FF0000"/>
                          </a:solidFill>
                          <a:latin typeface="Calisto MT" pitchFamily="18" charset="0"/>
                        </a:rPr>
                        <a:t>This move is pending approval from the Reserve Bank of India (RBI) and the Department of Financial Services (DFS). Currently, </a:t>
                      </a:r>
                      <a:r>
                        <a:rPr lang="en-US" sz="2400" dirty="0" err="1" smtClean="0">
                          <a:solidFill>
                            <a:srgbClr val="FF0000"/>
                          </a:solidFill>
                          <a:latin typeface="Calisto MT" pitchFamily="18" charset="0"/>
                        </a:rPr>
                        <a:t>Canara</a:t>
                      </a:r>
                      <a:r>
                        <a:rPr lang="en-US" sz="2400" dirty="0" smtClean="0">
                          <a:solidFill>
                            <a:srgbClr val="FF0000"/>
                          </a:solidFill>
                          <a:latin typeface="Calisto MT" pitchFamily="18" charset="0"/>
                        </a:rPr>
                        <a:t> Bank holds a 51% majority stake in the life insurance company, while HSBC Insurance (Asia Pacific) owns 26%, and Punjab National Bank holds the remaining 23%.</a:t>
                      </a:r>
                      <a:endParaRPr lang="hi-IN" sz="2400" dirty="0" smtClean="0">
                        <a:solidFill>
                          <a:srgbClr val="FF0000"/>
                        </a:solidFill>
                        <a:latin typeface="Calisto MT" pitchFamily="18" charset="0"/>
                      </a:endParaRPr>
                    </a:p>
                    <a:p>
                      <a:pPr marL="342900" indent="-342900">
                        <a:buFont typeface="Arial" pitchFamily="34" charset="0"/>
                        <a:buChar char="•"/>
                      </a:pPr>
                      <a:r>
                        <a:rPr lang="hi-IN" sz="2000" dirty="0" smtClean="0">
                          <a:latin typeface="Calisto MT" pitchFamily="18" charset="0"/>
                        </a:rPr>
                        <a:t>यह कदम भारतीय रिजर्व बैंक (आरबीआई) और वित्तीय सेवा विभाग (डीएफएस) से अनुमोदन के लिए लंबित है। वर्तमान में, केनरा बैंक के पास जीवन बीमा कंपनी में 51% बहुमत हिस्सेदारी है, जबकि एचएसबीसी इंश्योरेंस (एशिया प्रशांत) के पास 26% और पंजाब नेशनल बैंक के पास शेष 23% हिस्सेदारी है।</a:t>
                      </a:r>
                      <a:endParaRPr lang="en-US" sz="2000" dirty="0" smtClean="0">
                        <a:latin typeface="Calisto MT" pitchFamily="18" charset="0"/>
                      </a:endParaRPr>
                    </a:p>
                  </a:txBody>
                  <a:tcPr/>
                </a:tc>
              </a:tr>
            </a:tbl>
          </a:graphicData>
        </a:graphic>
      </p:graphicFrame>
    </p:spTree>
    <p:extLst>
      <p:ext uri="{BB962C8B-B14F-4D97-AF65-F5344CB8AC3E}">
        <p14:creationId xmlns:p14="http://schemas.microsoft.com/office/powerpoint/2010/main" val="2209621899"/>
      </p:ext>
    </p:extLst>
  </p:cSld>
  <p:clrMapOvr>
    <a:masterClrMapping/>
  </p:clrMapOvr>
  <p:transition spd="slow" advTm="30333">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0" y="1097183"/>
            <a:ext cx="12192000" cy="4893647"/>
          </a:xfrm>
          <a:prstGeom prst="rect">
            <a:avLst/>
          </a:prstGeom>
          <a:ln w="28575">
            <a:solidFill>
              <a:schemeClr val="tx1"/>
            </a:solidFill>
          </a:ln>
        </p:spPr>
        <p:txBody>
          <a:bodyPr wrap="square">
            <a:spAutoFit/>
          </a:bodyPr>
          <a:lstStyle/>
          <a:p>
            <a:r>
              <a:rPr lang="en-IN" sz="2400" dirty="0" smtClean="0">
                <a:solidFill>
                  <a:srgbClr val="FF0000"/>
                </a:solidFill>
                <a:latin typeface="Calisto MT" pitchFamily="18" charset="0"/>
              </a:rPr>
              <a:t>Q7. </a:t>
            </a:r>
            <a:r>
              <a:rPr lang="en-IN" sz="2400" dirty="0">
                <a:solidFill>
                  <a:srgbClr val="FF0000"/>
                </a:solidFill>
                <a:latin typeface="Calisto MT" pitchFamily="18" charset="0"/>
              </a:rPr>
              <a:t>Indian healthcare AI start-up </a:t>
            </a:r>
            <a:r>
              <a:rPr lang="en-IN" sz="2400" dirty="0" err="1">
                <a:solidFill>
                  <a:srgbClr val="FF0000"/>
                </a:solidFill>
                <a:latin typeface="Calisto MT" pitchFamily="18" charset="0"/>
              </a:rPr>
              <a:t>Jivi</a:t>
            </a:r>
            <a:r>
              <a:rPr lang="en-IN" sz="2400" dirty="0">
                <a:solidFill>
                  <a:srgbClr val="FF0000"/>
                </a:solidFill>
                <a:latin typeface="Calisto MT" pitchFamily="18" charset="0"/>
              </a:rPr>
              <a:t> has ranked number one on the Open Medical LLM(Large language Model) </a:t>
            </a:r>
            <a:r>
              <a:rPr lang="en-IN" sz="2400" dirty="0" err="1">
                <a:solidFill>
                  <a:srgbClr val="FF0000"/>
                </a:solidFill>
                <a:latin typeface="Calisto MT" pitchFamily="18" charset="0"/>
              </a:rPr>
              <a:t>leaderboard</a:t>
            </a:r>
            <a:r>
              <a:rPr lang="en-IN" sz="2400" dirty="0">
                <a:solidFill>
                  <a:srgbClr val="FF0000"/>
                </a:solidFill>
                <a:latin typeface="Calisto MT" pitchFamily="18" charset="0"/>
              </a:rPr>
              <a:t>. </a:t>
            </a:r>
            <a:r>
              <a:rPr lang="en-IN" sz="2400" dirty="0" err="1">
                <a:solidFill>
                  <a:srgbClr val="FF0000"/>
                </a:solidFill>
                <a:latin typeface="Calisto MT" pitchFamily="18" charset="0"/>
              </a:rPr>
              <a:t>Jivi</a:t>
            </a:r>
            <a:r>
              <a:rPr lang="en-IN" sz="2400" dirty="0">
                <a:solidFill>
                  <a:srgbClr val="FF0000"/>
                </a:solidFill>
                <a:latin typeface="Calisto MT" pitchFamily="18" charset="0"/>
              </a:rPr>
              <a:t> </a:t>
            </a:r>
            <a:r>
              <a:rPr lang="en-IN" sz="2400" dirty="0" err="1">
                <a:solidFill>
                  <a:srgbClr val="FF0000"/>
                </a:solidFill>
                <a:latin typeface="Calisto MT" pitchFamily="18" charset="0"/>
              </a:rPr>
              <a:t>MedX</a:t>
            </a:r>
            <a:r>
              <a:rPr lang="en-IN" sz="2400" dirty="0">
                <a:solidFill>
                  <a:srgbClr val="FF0000"/>
                </a:solidFill>
                <a:latin typeface="Calisto MT" pitchFamily="18" charset="0"/>
              </a:rPr>
              <a:t> , has surpassed well- known models such as Google's Med-</a:t>
            </a:r>
            <a:r>
              <a:rPr lang="en-IN" sz="2400" dirty="0" err="1">
                <a:solidFill>
                  <a:srgbClr val="FF0000"/>
                </a:solidFill>
                <a:latin typeface="Calisto MT" pitchFamily="18" charset="0"/>
              </a:rPr>
              <a:t>PaLM</a:t>
            </a:r>
            <a:r>
              <a:rPr lang="en-IN" sz="2400" dirty="0">
                <a:solidFill>
                  <a:srgbClr val="FF0000"/>
                </a:solidFill>
                <a:latin typeface="Calisto MT" pitchFamily="18" charset="0"/>
              </a:rPr>
              <a:t> 2 and </a:t>
            </a:r>
            <a:r>
              <a:rPr lang="en-IN" sz="2400" dirty="0" err="1">
                <a:solidFill>
                  <a:srgbClr val="FF0000"/>
                </a:solidFill>
                <a:latin typeface="Calisto MT" pitchFamily="18" charset="0"/>
              </a:rPr>
              <a:t>OpenAI's</a:t>
            </a:r>
            <a:r>
              <a:rPr lang="en-IN" sz="2400" dirty="0">
                <a:solidFill>
                  <a:srgbClr val="FF0000"/>
                </a:solidFill>
                <a:latin typeface="Calisto MT" pitchFamily="18" charset="0"/>
              </a:rPr>
              <a:t> Gpt-4. Who is known as the father of Indian AI(Artificial Intelligence)System</a:t>
            </a:r>
            <a:r>
              <a:rPr lang="en-IN" sz="2400" dirty="0" smtClean="0">
                <a:solidFill>
                  <a:srgbClr val="FF0000"/>
                </a:solidFill>
                <a:latin typeface="Calisto MT" pitchFamily="18" charset="0"/>
              </a:rPr>
              <a:t>?</a:t>
            </a:r>
          </a:p>
          <a:p>
            <a:r>
              <a:rPr lang="hi-IN" sz="2400" dirty="0">
                <a:solidFill>
                  <a:schemeClr val="accent6">
                    <a:lumMod val="50000"/>
                  </a:schemeClr>
                </a:solidFill>
              </a:rPr>
              <a:t>Q. भारतीय हेल्थकेयर एआई स्टार्ट-अप जिवी ने ओपन मेडिकल एलएलएम (बड़ी भाषा मॉडल) लीडरबोर्ड पर नंबर एक स्थान प्राप्त किया है। जीवी मेडएक्स ने Google के Med-PaLM 2 और OpenAI के Gpt-4 जैसे प्रसिद्ध मॉडलों को पीछे छोड़ दिया है। भारतीय AI (कृत्रिम बुद्धिमत्ता) प्रणाली के जनक के रूप में किसे जाना जाता है?</a:t>
            </a:r>
            <a:endParaRPr lang="en-IN" sz="2400" dirty="0">
              <a:solidFill>
                <a:schemeClr val="accent6">
                  <a:lumMod val="50000"/>
                </a:schemeClr>
              </a:solidFill>
              <a:latin typeface="Calisto MT" pitchFamily="18" charset="0"/>
            </a:endParaRPr>
          </a:p>
          <a:p>
            <a:r>
              <a:rPr lang="en-IN" sz="2400" dirty="0">
                <a:latin typeface="Calisto MT" pitchFamily="18" charset="0"/>
              </a:rPr>
              <a:t>A)Sanjay Reddy</a:t>
            </a:r>
          </a:p>
          <a:p>
            <a:r>
              <a:rPr lang="en-IN" sz="2400" dirty="0">
                <a:latin typeface="Calisto MT" pitchFamily="18" charset="0"/>
              </a:rPr>
              <a:t>B)Raj Reddy</a:t>
            </a:r>
          </a:p>
          <a:p>
            <a:r>
              <a:rPr lang="en-IN" sz="2400" dirty="0">
                <a:latin typeface="Calisto MT" pitchFamily="18" charset="0"/>
              </a:rPr>
              <a:t>C)John Napier</a:t>
            </a:r>
          </a:p>
          <a:p>
            <a:r>
              <a:rPr lang="en-IN" sz="2400" dirty="0">
                <a:latin typeface="Calisto MT" pitchFamily="18" charset="0"/>
              </a:rPr>
              <a:t>D)Shiva </a:t>
            </a:r>
            <a:r>
              <a:rPr lang="en-IN" sz="2400" dirty="0" err="1">
                <a:latin typeface="Calisto MT" pitchFamily="18" charset="0"/>
              </a:rPr>
              <a:t>Ayyadurai</a:t>
            </a:r>
            <a:endParaRPr lang="en-IN" sz="2400" dirty="0">
              <a:latin typeface="Calisto MT" pitchFamily="18" charset="0"/>
            </a:endParaRPr>
          </a:p>
          <a:p>
            <a:r>
              <a:rPr lang="en-IN" sz="2400" dirty="0">
                <a:latin typeface="Calisto MT" pitchFamily="18" charset="0"/>
              </a:rPr>
              <a:t>E)Narayan </a:t>
            </a:r>
            <a:r>
              <a:rPr lang="en-IN" sz="2400" dirty="0" smtClean="0">
                <a:latin typeface="Calisto MT" pitchFamily="18" charset="0"/>
              </a:rPr>
              <a:t>Shiva</a:t>
            </a:r>
            <a:endParaRPr lang="en-IN" sz="2400" dirty="0">
              <a:latin typeface="Calisto MT" pitchFamily="18" charset="0"/>
            </a:endParaRPr>
          </a:p>
        </p:txBody>
      </p:sp>
    </p:spTree>
    <p:extLst>
      <p:ext uri="{BB962C8B-B14F-4D97-AF65-F5344CB8AC3E}">
        <p14:creationId xmlns:p14="http://schemas.microsoft.com/office/powerpoint/2010/main" val="1858633528"/>
      </p:ext>
    </p:extLst>
  </p:cSld>
  <p:clrMapOvr>
    <a:masterClrMapping/>
  </p:clrMapOvr>
  <p:transition spd="slow" advTm="30333">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9" name="Table 8"/>
          <p:cNvGraphicFramePr>
            <a:graphicFrameLocks noGrp="1"/>
          </p:cNvGraphicFramePr>
          <p:nvPr>
            <p:extLst>
              <p:ext uri="{D42A27DB-BD31-4B8C-83A1-F6EECF244321}">
                <p14:modId xmlns:p14="http://schemas.microsoft.com/office/powerpoint/2010/main" val="1771430181"/>
              </p:ext>
            </p:extLst>
          </p:nvPr>
        </p:nvGraphicFramePr>
        <p:xfrm>
          <a:off x="2" y="2488155"/>
          <a:ext cx="12192000" cy="3866606"/>
        </p:xfrm>
        <a:graphic>
          <a:graphicData uri="http://schemas.openxmlformats.org/drawingml/2006/table">
            <a:tbl>
              <a:tblPr firstRow="1" bandRow="1">
                <a:tableStyleId>{5940675A-B579-460E-94D1-54222C63F5DA}</a:tableStyleId>
              </a:tblPr>
              <a:tblGrid>
                <a:gridCol w="12192000"/>
              </a:tblGrid>
              <a:tr h="2301551">
                <a:tc>
                  <a:txBody>
                    <a:bodyPr/>
                    <a:lstStyle/>
                    <a:p>
                      <a:pPr marL="342900" indent="-342900">
                        <a:buFont typeface="Arial" pitchFamily="34" charset="0"/>
                        <a:buChar char="•"/>
                      </a:pPr>
                      <a:r>
                        <a:rPr lang="en-IN" sz="2400" dirty="0" err="1" smtClean="0">
                          <a:solidFill>
                            <a:srgbClr val="FF0000"/>
                          </a:solidFill>
                          <a:latin typeface="Calisto MT" pitchFamily="18" charset="0"/>
                        </a:rPr>
                        <a:t>Jivi</a:t>
                      </a:r>
                      <a:r>
                        <a:rPr lang="en-IN" sz="2400" dirty="0" smtClean="0">
                          <a:solidFill>
                            <a:srgbClr val="FF0000"/>
                          </a:solidFill>
                          <a:latin typeface="Calisto MT" pitchFamily="18" charset="0"/>
                        </a:rPr>
                        <a:t>, an Indian healthcare AI </a:t>
                      </a:r>
                      <a:r>
                        <a:rPr lang="en-IN" sz="2400" dirty="0" err="1" smtClean="0">
                          <a:solidFill>
                            <a:srgbClr val="FF0000"/>
                          </a:solidFill>
                          <a:latin typeface="Calisto MT" pitchFamily="18" charset="0"/>
                        </a:rPr>
                        <a:t>startup</a:t>
                      </a:r>
                      <a:r>
                        <a:rPr lang="en-IN" sz="2400" dirty="0" smtClean="0">
                          <a:solidFill>
                            <a:srgbClr val="FF0000"/>
                          </a:solidFill>
                          <a:latin typeface="Calisto MT" pitchFamily="18" charset="0"/>
                        </a:rPr>
                        <a:t>, co-founded by former </a:t>
                      </a:r>
                      <a:r>
                        <a:rPr lang="en-IN" sz="2400" dirty="0" err="1" smtClean="0">
                          <a:solidFill>
                            <a:srgbClr val="FF0000"/>
                          </a:solidFill>
                          <a:latin typeface="Calisto MT" pitchFamily="18" charset="0"/>
                        </a:rPr>
                        <a:t>BharatPe</a:t>
                      </a:r>
                      <a:r>
                        <a:rPr lang="en-IN" sz="2400" dirty="0" smtClean="0">
                          <a:solidFill>
                            <a:srgbClr val="FF0000"/>
                          </a:solidFill>
                          <a:latin typeface="Calisto MT" pitchFamily="18" charset="0"/>
                        </a:rPr>
                        <a:t> Chief Product Officer </a:t>
                      </a:r>
                      <a:r>
                        <a:rPr lang="en-IN" sz="2400" dirty="0" err="1" smtClean="0">
                          <a:solidFill>
                            <a:srgbClr val="FF0000"/>
                          </a:solidFill>
                          <a:latin typeface="Calisto MT" pitchFamily="18" charset="0"/>
                        </a:rPr>
                        <a:t>Ankur</a:t>
                      </a:r>
                      <a:r>
                        <a:rPr lang="en-IN" sz="2400" dirty="0" smtClean="0">
                          <a:solidFill>
                            <a:srgbClr val="FF0000"/>
                          </a:solidFill>
                          <a:latin typeface="Calisto MT" pitchFamily="18" charset="0"/>
                        </a:rPr>
                        <a:t> Jain, and GV Sanjay Reddy, Chairman, Reddy Ventures, has ranked number one on the Open Medical LLM (Large Language Model) </a:t>
                      </a:r>
                      <a:r>
                        <a:rPr lang="en-IN" sz="2400" dirty="0" err="1" smtClean="0">
                          <a:solidFill>
                            <a:srgbClr val="FF0000"/>
                          </a:solidFill>
                          <a:latin typeface="Calisto MT" pitchFamily="18" charset="0"/>
                        </a:rPr>
                        <a:t>Leaderboard</a:t>
                      </a:r>
                      <a:r>
                        <a:rPr lang="en-IN" sz="2400" dirty="0" smtClean="0">
                          <a:solidFill>
                            <a:srgbClr val="FF0000"/>
                          </a:solidFill>
                          <a:latin typeface="Calisto MT" pitchFamily="18" charset="0"/>
                        </a:rPr>
                        <a:t>.</a:t>
                      </a:r>
                    </a:p>
                    <a:p>
                      <a:pPr marL="342900" indent="-342900">
                        <a:buFont typeface="Arial" pitchFamily="34" charset="0"/>
                        <a:buChar char="•"/>
                      </a:pPr>
                      <a:r>
                        <a:rPr lang="hi-IN" sz="2400" dirty="0" smtClean="0"/>
                        <a:t>भारतपे के पूर्व मुख्य उत्पाद अधिकारी अंकुर जैन और रेड्डी वेंचर्स के चेयरमैन जीवी संजय रेड्डी द्वारा सह-स्थापित भारतीय हेल्थकेयर एआई स्टार्टअप जीवी ने ओपन मेडिकल एलएलएम (लार्ज लैंग्वेज मॉडल) लीडरबोर्ड में नंबर एक स्थान प्राप्त किया है।</a:t>
                      </a:r>
                      <a:endParaRPr lang="en-IN" sz="2400" dirty="0"/>
                    </a:p>
                  </a:txBody>
                  <a:tcPr/>
                </a:tc>
              </a:tr>
              <a:tr h="1565055">
                <a:tc>
                  <a:txBody>
                    <a:bodyPr/>
                    <a:lstStyle/>
                    <a:p>
                      <a:pPr marL="342900" indent="-342900">
                        <a:buFont typeface="Arial" pitchFamily="34" charset="0"/>
                        <a:buChar char="•"/>
                      </a:pPr>
                      <a:r>
                        <a:rPr lang="en-US" sz="2400" dirty="0" err="1" smtClean="0">
                          <a:solidFill>
                            <a:srgbClr val="FF0000"/>
                          </a:solidFill>
                          <a:latin typeface="Calisto MT" pitchFamily="18" charset="0"/>
                        </a:rPr>
                        <a:t>Jivi</a:t>
                      </a:r>
                      <a:r>
                        <a:rPr lang="en-US" sz="2400" dirty="0" smtClean="0">
                          <a:solidFill>
                            <a:srgbClr val="FF0000"/>
                          </a:solidFill>
                          <a:latin typeface="Calisto MT" pitchFamily="18" charset="0"/>
                        </a:rPr>
                        <a:t> </a:t>
                      </a:r>
                      <a:r>
                        <a:rPr lang="en-US" sz="2400" dirty="0" err="1" smtClean="0">
                          <a:solidFill>
                            <a:srgbClr val="FF0000"/>
                          </a:solidFill>
                          <a:latin typeface="Calisto MT" pitchFamily="18" charset="0"/>
                        </a:rPr>
                        <a:t>MedX</a:t>
                      </a:r>
                      <a:r>
                        <a:rPr lang="en-US" sz="2400" dirty="0" smtClean="0">
                          <a:solidFill>
                            <a:srgbClr val="FF0000"/>
                          </a:solidFill>
                          <a:latin typeface="Calisto MT" pitchFamily="18" charset="0"/>
                        </a:rPr>
                        <a:t>, has surpassed well-known models such as Google’s Med-</a:t>
                      </a:r>
                      <a:r>
                        <a:rPr lang="en-US" sz="2400" dirty="0" err="1" smtClean="0">
                          <a:solidFill>
                            <a:srgbClr val="FF0000"/>
                          </a:solidFill>
                          <a:latin typeface="Calisto MT" pitchFamily="18" charset="0"/>
                        </a:rPr>
                        <a:t>PaLM</a:t>
                      </a:r>
                      <a:r>
                        <a:rPr lang="en-US" sz="2400" dirty="0" smtClean="0">
                          <a:solidFill>
                            <a:srgbClr val="FF0000"/>
                          </a:solidFill>
                          <a:latin typeface="Calisto MT" pitchFamily="18" charset="0"/>
                        </a:rPr>
                        <a:t> 2 and </a:t>
                      </a:r>
                      <a:r>
                        <a:rPr lang="en-US" sz="2400" dirty="0" err="1" smtClean="0">
                          <a:solidFill>
                            <a:srgbClr val="FF0000"/>
                          </a:solidFill>
                          <a:latin typeface="Calisto MT" pitchFamily="18" charset="0"/>
                        </a:rPr>
                        <a:t>OpenAI’s</a:t>
                      </a:r>
                      <a:r>
                        <a:rPr lang="en-US" sz="2400" dirty="0" smtClean="0">
                          <a:solidFill>
                            <a:srgbClr val="FF0000"/>
                          </a:solidFill>
                          <a:latin typeface="Calisto MT" pitchFamily="18" charset="0"/>
                        </a:rPr>
                        <a:t> GPT-4.</a:t>
                      </a:r>
                    </a:p>
                    <a:p>
                      <a:pPr marL="342900" indent="-342900">
                        <a:buFont typeface="Arial" pitchFamily="34" charset="0"/>
                        <a:buChar char="•"/>
                      </a:pPr>
                      <a:r>
                        <a:rPr lang="hi-IN" sz="2400" dirty="0" smtClean="0">
                          <a:latin typeface="Calisto MT" pitchFamily="18" charset="0"/>
                        </a:rPr>
                        <a:t>जीवी मेडएक्स ने </a:t>
                      </a:r>
                      <a:r>
                        <a:rPr lang="en-IN" sz="2400" dirty="0" smtClean="0">
                          <a:latin typeface="Calisto MT" pitchFamily="18" charset="0"/>
                        </a:rPr>
                        <a:t>Google </a:t>
                      </a:r>
                      <a:r>
                        <a:rPr lang="hi-IN" sz="2400" dirty="0" smtClean="0">
                          <a:latin typeface="Calisto MT" pitchFamily="18" charset="0"/>
                        </a:rPr>
                        <a:t>के </a:t>
                      </a:r>
                      <a:r>
                        <a:rPr lang="en-IN" sz="2400" dirty="0" smtClean="0">
                          <a:latin typeface="Calisto MT" pitchFamily="18" charset="0"/>
                        </a:rPr>
                        <a:t>Med-</a:t>
                      </a:r>
                      <a:r>
                        <a:rPr lang="en-IN" sz="2400" dirty="0" err="1" smtClean="0">
                          <a:latin typeface="Calisto MT" pitchFamily="18" charset="0"/>
                        </a:rPr>
                        <a:t>PaLM</a:t>
                      </a:r>
                      <a:r>
                        <a:rPr lang="en-IN" sz="2400" dirty="0" smtClean="0">
                          <a:latin typeface="Calisto MT" pitchFamily="18" charset="0"/>
                        </a:rPr>
                        <a:t> 2 </a:t>
                      </a:r>
                      <a:r>
                        <a:rPr lang="hi-IN" sz="2400" dirty="0" smtClean="0">
                          <a:latin typeface="Calisto MT" pitchFamily="18" charset="0"/>
                        </a:rPr>
                        <a:t>और </a:t>
                      </a:r>
                      <a:r>
                        <a:rPr lang="en-IN" sz="2400" dirty="0" err="1" smtClean="0">
                          <a:latin typeface="Calisto MT" pitchFamily="18" charset="0"/>
                        </a:rPr>
                        <a:t>OpenAI</a:t>
                      </a:r>
                      <a:r>
                        <a:rPr lang="en-IN" sz="2400" dirty="0" smtClean="0">
                          <a:latin typeface="Calisto MT" pitchFamily="18" charset="0"/>
                        </a:rPr>
                        <a:t> </a:t>
                      </a:r>
                      <a:r>
                        <a:rPr lang="hi-IN" sz="2400" dirty="0" smtClean="0">
                          <a:latin typeface="Calisto MT" pitchFamily="18" charset="0"/>
                        </a:rPr>
                        <a:t>के </a:t>
                      </a:r>
                      <a:r>
                        <a:rPr lang="en-IN" sz="2400" dirty="0" smtClean="0">
                          <a:latin typeface="Calisto MT" pitchFamily="18" charset="0"/>
                        </a:rPr>
                        <a:t>GPT-4 </a:t>
                      </a:r>
                      <a:r>
                        <a:rPr lang="hi-IN" sz="2400" dirty="0" smtClean="0">
                          <a:latin typeface="Calisto MT" pitchFamily="18" charset="0"/>
                        </a:rPr>
                        <a:t>जैसे प्रसिद्ध मॉडलों को पीछे छोड़ दिया है।</a:t>
                      </a:r>
                      <a:endParaRPr lang="en-IN" sz="2400" dirty="0">
                        <a:latin typeface="Calisto MT" pitchFamily="18" charset="0"/>
                      </a:endParaRPr>
                    </a:p>
                  </a:txBody>
                  <a:tcPr/>
                </a:tc>
              </a:tr>
            </a:tbl>
          </a:graphicData>
        </a:graphic>
      </p:graphicFrame>
      <p:sp>
        <p:nvSpPr>
          <p:cNvPr id="12" name="Rectangle 11"/>
          <p:cNvSpPr/>
          <p:nvPr/>
        </p:nvSpPr>
        <p:spPr>
          <a:xfrm>
            <a:off x="-1" y="1064241"/>
            <a:ext cx="12192001" cy="461665"/>
          </a:xfrm>
          <a:prstGeom prst="rect">
            <a:avLst/>
          </a:prstGeom>
          <a:solidFill>
            <a:srgbClr val="FFC000"/>
          </a:solidFill>
          <a:ln w="28575">
            <a:solidFill>
              <a:schemeClr val="tx1"/>
            </a:solidFill>
          </a:ln>
        </p:spPr>
        <p:txBody>
          <a:bodyPr wrap="square">
            <a:spAutoFit/>
          </a:bodyPr>
          <a:lstStyle/>
          <a:p>
            <a:pPr lvl="0"/>
            <a:r>
              <a:rPr lang="en-US" sz="2400" dirty="0">
                <a:solidFill>
                  <a:prstClr val="black"/>
                </a:solidFill>
                <a:latin typeface="Calisto MT" pitchFamily="18" charset="0"/>
              </a:rPr>
              <a:t>Answer:- </a:t>
            </a:r>
            <a:r>
              <a:rPr lang="en-US" sz="2400" dirty="0">
                <a:solidFill>
                  <a:prstClr val="black"/>
                </a:solidFill>
                <a:latin typeface="Calisto MT" pitchFamily="18" charset="0"/>
              </a:rPr>
              <a:t>B</a:t>
            </a:r>
            <a:endParaRPr lang="en-US" sz="2400" dirty="0">
              <a:solidFill>
                <a:prstClr val="black"/>
              </a:solidFill>
              <a:latin typeface="Calisto MT" pitchFamily="18" charset="0"/>
            </a:endParaRPr>
          </a:p>
        </p:txBody>
      </p:sp>
      <p:sp>
        <p:nvSpPr>
          <p:cNvPr id="2" name="Rectangle 1"/>
          <p:cNvSpPr/>
          <p:nvPr/>
        </p:nvSpPr>
        <p:spPr>
          <a:xfrm>
            <a:off x="-2" y="1537298"/>
            <a:ext cx="12192001" cy="830997"/>
          </a:xfrm>
          <a:prstGeom prst="rect">
            <a:avLst/>
          </a:prstGeom>
        </p:spPr>
        <p:txBody>
          <a:bodyPr wrap="square">
            <a:spAutoFit/>
          </a:bodyPr>
          <a:lstStyle/>
          <a:p>
            <a:pPr marL="342900" indent="-342900">
              <a:buFont typeface="Arial" pitchFamily="34" charset="0"/>
              <a:buChar char="•"/>
            </a:pPr>
            <a:r>
              <a:rPr lang="en-IN" sz="2400" dirty="0" smtClean="0">
                <a:solidFill>
                  <a:srgbClr val="FF0000"/>
                </a:solidFill>
                <a:latin typeface="Calisto MT" pitchFamily="18" charset="0"/>
              </a:rPr>
              <a:t>Father </a:t>
            </a:r>
            <a:r>
              <a:rPr lang="en-IN" sz="2400" dirty="0">
                <a:solidFill>
                  <a:srgbClr val="FF0000"/>
                </a:solidFill>
                <a:latin typeface="Calisto MT" pitchFamily="18" charset="0"/>
              </a:rPr>
              <a:t>of AI In the world - John McCarthy, In India- Raj </a:t>
            </a:r>
            <a:r>
              <a:rPr lang="en-IN" sz="2400" dirty="0" smtClean="0">
                <a:solidFill>
                  <a:srgbClr val="FF0000"/>
                </a:solidFill>
                <a:latin typeface="Calisto MT" pitchFamily="18" charset="0"/>
              </a:rPr>
              <a:t>Reddy</a:t>
            </a:r>
          </a:p>
          <a:p>
            <a:pPr marL="342900" indent="-342900">
              <a:buFont typeface="Arial" pitchFamily="34" charset="0"/>
              <a:buChar char="•"/>
            </a:pPr>
            <a:r>
              <a:rPr lang="hi-IN" sz="2400" dirty="0"/>
              <a:t>दुनिया में एआई के जनक - जॉन मैक्कार्थी, भारत में - राज रेड्डी</a:t>
            </a:r>
            <a:endParaRPr lang="en-IN" sz="2400" dirty="0">
              <a:latin typeface="Calisto MT" pitchFamily="18" charset="0"/>
            </a:endParaRPr>
          </a:p>
        </p:txBody>
      </p:sp>
    </p:spTree>
    <p:extLst>
      <p:ext uri="{BB962C8B-B14F-4D97-AF65-F5344CB8AC3E}">
        <p14:creationId xmlns:p14="http://schemas.microsoft.com/office/powerpoint/2010/main" val="3028030480"/>
      </p:ext>
    </p:extLst>
  </p:cSld>
  <p:clrMapOvr>
    <a:masterClrMapping/>
  </p:clrMapOvr>
  <p:transition spd="slow" advTm="30333">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2" y="1064241"/>
            <a:ext cx="12191998" cy="4893647"/>
          </a:xfrm>
          <a:prstGeom prst="rect">
            <a:avLst/>
          </a:prstGeom>
          <a:ln w="38100">
            <a:solidFill>
              <a:schemeClr val="tx1"/>
            </a:solidFill>
          </a:ln>
        </p:spPr>
        <p:txBody>
          <a:bodyPr wrap="square">
            <a:spAutoFit/>
          </a:bodyPr>
          <a:lstStyle/>
          <a:p>
            <a:r>
              <a:rPr lang="en-US" sz="2400" dirty="0" smtClean="0">
                <a:solidFill>
                  <a:srgbClr val="FF0000"/>
                </a:solidFill>
                <a:latin typeface="Calisto MT" pitchFamily="18" charset="0"/>
              </a:rPr>
              <a:t>Q8. </a:t>
            </a:r>
            <a:r>
              <a:rPr lang="en-US" sz="2400" dirty="0">
                <a:solidFill>
                  <a:srgbClr val="FF0000"/>
                </a:solidFill>
                <a:latin typeface="Calisto MT" pitchFamily="18" charset="0"/>
              </a:rPr>
              <a:t>The city of Hyderabad officially ceases to be the joint capital of </a:t>
            </a:r>
            <a:r>
              <a:rPr lang="en-US" sz="2400" dirty="0" err="1">
                <a:solidFill>
                  <a:srgbClr val="FF0000"/>
                </a:solidFill>
                <a:latin typeface="Calisto MT" pitchFamily="18" charset="0"/>
              </a:rPr>
              <a:t>Telengana</a:t>
            </a:r>
            <a:r>
              <a:rPr lang="en-US" sz="2400" dirty="0">
                <a:solidFill>
                  <a:srgbClr val="FF0000"/>
                </a:solidFill>
                <a:latin typeface="Calisto MT" pitchFamily="18" charset="0"/>
              </a:rPr>
              <a:t> and Andhra Pradesh on 2 June 2024. On 2 June 2014, Hyderabad was made the joint capital of Andhra Pradesh and the newly created state of </a:t>
            </a:r>
            <a:r>
              <a:rPr lang="en-US" sz="2400" dirty="0" err="1">
                <a:solidFill>
                  <a:srgbClr val="FF0000"/>
                </a:solidFill>
                <a:latin typeface="Calisto MT" pitchFamily="18" charset="0"/>
              </a:rPr>
              <a:t>Telegana</a:t>
            </a:r>
            <a:r>
              <a:rPr lang="en-US" sz="2400" dirty="0">
                <a:solidFill>
                  <a:srgbClr val="FF0000"/>
                </a:solidFill>
                <a:latin typeface="Calisto MT" pitchFamily="18" charset="0"/>
              </a:rPr>
              <a:t> for ten years. </a:t>
            </a:r>
          </a:p>
          <a:p>
            <a:r>
              <a:rPr lang="en-US" sz="2400" dirty="0" err="1">
                <a:solidFill>
                  <a:srgbClr val="FF0000"/>
                </a:solidFill>
                <a:latin typeface="Calisto MT" pitchFamily="18" charset="0"/>
              </a:rPr>
              <a:t>Telegana</a:t>
            </a:r>
            <a:r>
              <a:rPr lang="en-US" sz="2400" dirty="0">
                <a:solidFill>
                  <a:srgbClr val="FF0000"/>
                </a:solidFill>
                <a:latin typeface="Calisto MT" pitchFamily="18" charset="0"/>
              </a:rPr>
              <a:t> was created as the __ State of India bifurcating Andhra Pradesh in 2014</a:t>
            </a:r>
            <a:r>
              <a:rPr lang="en-US" sz="2400" dirty="0" smtClean="0">
                <a:solidFill>
                  <a:srgbClr val="FF0000"/>
                </a:solidFill>
                <a:latin typeface="Calisto MT" pitchFamily="18" charset="0"/>
              </a:rPr>
              <a:t>.</a:t>
            </a:r>
          </a:p>
          <a:p>
            <a:r>
              <a:rPr lang="hi-IN" sz="2400" dirty="0">
                <a:solidFill>
                  <a:schemeClr val="accent6">
                    <a:lumMod val="50000"/>
                  </a:schemeClr>
                </a:solidFill>
              </a:rPr>
              <a:t>Q. हैदराबाद शहर आधिकारिक तौर पर 2 जून 2024 को तेलंगाना और आंध्र प्रदेश की संयुक्त राजधानी नहीं रह गया। 2 जून 2014 को, हैदराबाद को दस वर्षों के लिए आंध्र प्रदेश और नव निर्मित राज्य तेलंगाना की संयुक्त राजधानी बना दिया गया। तेलंगाना को 2014 में आंध्र प्रदेश को विभाजित करके भारत के __ राज्य के रूप में बनाया गया था।</a:t>
            </a:r>
            <a:endParaRPr lang="en-US" sz="2400" dirty="0">
              <a:solidFill>
                <a:schemeClr val="accent6">
                  <a:lumMod val="50000"/>
                </a:schemeClr>
              </a:solidFill>
              <a:latin typeface="Calisto MT" pitchFamily="18" charset="0"/>
            </a:endParaRPr>
          </a:p>
          <a:p>
            <a:r>
              <a:rPr lang="en-US" sz="2400" dirty="0">
                <a:latin typeface="Calisto MT" pitchFamily="18" charset="0"/>
              </a:rPr>
              <a:t>A)26th</a:t>
            </a:r>
          </a:p>
          <a:p>
            <a:r>
              <a:rPr lang="en-US" sz="2400" dirty="0">
                <a:latin typeface="Calisto MT" pitchFamily="18" charset="0"/>
              </a:rPr>
              <a:t>B)27th</a:t>
            </a:r>
          </a:p>
          <a:p>
            <a:r>
              <a:rPr lang="en-US" sz="2400" dirty="0">
                <a:latin typeface="Calisto MT" pitchFamily="18" charset="0"/>
              </a:rPr>
              <a:t>C)29th</a:t>
            </a:r>
          </a:p>
          <a:p>
            <a:r>
              <a:rPr lang="en-US" sz="2400" dirty="0">
                <a:latin typeface="Calisto MT" pitchFamily="18" charset="0"/>
              </a:rPr>
              <a:t>D)25th</a:t>
            </a:r>
          </a:p>
          <a:p>
            <a:r>
              <a:rPr lang="en-US" sz="2400" dirty="0" smtClean="0">
                <a:latin typeface="Calisto MT" pitchFamily="18" charset="0"/>
              </a:rPr>
              <a:t>E)24th</a:t>
            </a:r>
            <a:endParaRPr lang="en-US" sz="2400" dirty="0">
              <a:latin typeface="Calisto MT" pitchFamily="18" charset="0"/>
            </a:endParaRPr>
          </a:p>
        </p:txBody>
      </p:sp>
    </p:spTree>
    <p:extLst>
      <p:ext uri="{BB962C8B-B14F-4D97-AF65-F5344CB8AC3E}">
        <p14:creationId xmlns:p14="http://schemas.microsoft.com/office/powerpoint/2010/main" val="1900737121"/>
      </p:ext>
    </p:extLst>
  </p:cSld>
  <p:clrMapOvr>
    <a:masterClrMapping/>
  </p:clrMapOvr>
  <p:transition spd="slow" advTm="30333">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0" y="1064241"/>
            <a:ext cx="12192000" cy="461665"/>
          </a:xfrm>
          <a:prstGeom prst="rect">
            <a:avLst/>
          </a:prstGeom>
          <a:solidFill>
            <a:srgbClr val="FFC000"/>
          </a:solidFill>
          <a:ln w="28575">
            <a:solidFill>
              <a:schemeClr val="tx1"/>
            </a:solidFill>
          </a:ln>
        </p:spPr>
        <p:txBody>
          <a:bodyPr wrap="square">
            <a:spAutoFit/>
          </a:bodyPr>
          <a:lstStyle/>
          <a:p>
            <a:pPr lvl="0"/>
            <a:r>
              <a:rPr lang="en-US" sz="2400" dirty="0">
                <a:solidFill>
                  <a:prstClr val="black"/>
                </a:solidFill>
                <a:latin typeface="Calisto MT" pitchFamily="18" charset="0"/>
              </a:rPr>
              <a:t>Answer:- C</a:t>
            </a:r>
          </a:p>
        </p:txBody>
      </p:sp>
      <p:graphicFrame>
        <p:nvGraphicFramePr>
          <p:cNvPr id="12" name="Table 11"/>
          <p:cNvGraphicFramePr>
            <a:graphicFrameLocks noGrp="1"/>
          </p:cNvGraphicFramePr>
          <p:nvPr>
            <p:extLst>
              <p:ext uri="{D42A27DB-BD31-4B8C-83A1-F6EECF244321}">
                <p14:modId xmlns:p14="http://schemas.microsoft.com/office/powerpoint/2010/main" val="1480894843"/>
              </p:ext>
            </p:extLst>
          </p:nvPr>
        </p:nvGraphicFramePr>
        <p:xfrm>
          <a:off x="-20648" y="1525906"/>
          <a:ext cx="12212648" cy="4450080"/>
        </p:xfrm>
        <a:graphic>
          <a:graphicData uri="http://schemas.openxmlformats.org/drawingml/2006/table">
            <a:tbl>
              <a:tblPr firstRow="1" bandRow="1">
                <a:tableStyleId>{5940675A-B579-460E-94D1-54222C63F5DA}</a:tableStyleId>
              </a:tblPr>
              <a:tblGrid>
                <a:gridCol w="12212648"/>
              </a:tblGrid>
              <a:tr h="1463040">
                <a:tc>
                  <a:txBody>
                    <a:bodyPr/>
                    <a:lstStyle/>
                    <a:p>
                      <a:pPr marL="457200" indent="-457200">
                        <a:buFont typeface="Wingdings" pitchFamily="2" charset="2"/>
                        <a:buChar char="ü"/>
                      </a:pPr>
                      <a:r>
                        <a:rPr lang="en-US" sz="2800" dirty="0" smtClean="0">
                          <a:solidFill>
                            <a:srgbClr val="FF0000"/>
                          </a:solidFill>
                          <a:latin typeface="Calisto MT" pitchFamily="18" charset="0"/>
                        </a:rPr>
                        <a:t>The city of Hyderabad officially ceases to be the joint capital of </a:t>
                      </a:r>
                      <a:r>
                        <a:rPr lang="en-US" sz="2800" dirty="0" err="1" smtClean="0">
                          <a:solidFill>
                            <a:srgbClr val="FF0000"/>
                          </a:solidFill>
                          <a:latin typeface="Calisto MT" pitchFamily="18" charset="0"/>
                        </a:rPr>
                        <a:t>Telangana</a:t>
                      </a:r>
                      <a:r>
                        <a:rPr lang="en-US" sz="2800" dirty="0" smtClean="0">
                          <a:solidFill>
                            <a:srgbClr val="FF0000"/>
                          </a:solidFill>
                          <a:latin typeface="Calisto MT" pitchFamily="18" charset="0"/>
                        </a:rPr>
                        <a:t> and Andhra Pradesh on 2 June 2024. </a:t>
                      </a:r>
                    </a:p>
                    <a:p>
                      <a:pPr marL="457200" indent="-457200">
                        <a:buFont typeface="Wingdings" pitchFamily="2" charset="2"/>
                        <a:buChar char="ü"/>
                      </a:pPr>
                      <a:r>
                        <a:rPr lang="hi-IN" sz="2800" dirty="0" smtClean="0">
                          <a:latin typeface="Calisto MT" pitchFamily="18" charset="0"/>
                        </a:rPr>
                        <a:t>हैदराबाद शहर आधिकारिक तौर पर 2 जून 2024 को तेलंगाना और आंध्र प्रदेश की संयुक्त राजधानी नहीं रह गया।</a:t>
                      </a:r>
                      <a:endParaRPr lang="en-US" sz="2800" dirty="0" smtClean="0">
                        <a:latin typeface="Calisto MT" pitchFamily="18" charset="0"/>
                      </a:endParaRPr>
                    </a:p>
                  </a:txBody>
                  <a:tcPr/>
                </a:tc>
              </a:tr>
              <a:tr h="370840">
                <a:tc>
                  <a:txBody>
                    <a:bodyPr/>
                    <a:lstStyle/>
                    <a:p>
                      <a:pPr marL="457200" indent="-457200">
                        <a:buFont typeface="Wingdings" pitchFamily="2" charset="2"/>
                        <a:buChar char="ü"/>
                      </a:pPr>
                      <a:r>
                        <a:rPr lang="en-US" sz="2800" dirty="0" smtClean="0">
                          <a:solidFill>
                            <a:srgbClr val="FF0000"/>
                          </a:solidFill>
                          <a:latin typeface="Calisto MT" pitchFamily="18" charset="0"/>
                        </a:rPr>
                        <a:t>On 2 June 2014, Hyderabad was made the joint capital of Andhra Pradesh and the newly created state of </a:t>
                      </a:r>
                      <a:r>
                        <a:rPr lang="en-US" sz="2800" dirty="0" err="1" smtClean="0">
                          <a:solidFill>
                            <a:srgbClr val="FF0000"/>
                          </a:solidFill>
                          <a:latin typeface="Calisto MT" pitchFamily="18" charset="0"/>
                        </a:rPr>
                        <a:t>Telangana</a:t>
                      </a:r>
                      <a:r>
                        <a:rPr lang="en-US" sz="2800" dirty="0" smtClean="0">
                          <a:solidFill>
                            <a:srgbClr val="FF0000"/>
                          </a:solidFill>
                          <a:latin typeface="Calisto MT" pitchFamily="18" charset="0"/>
                        </a:rPr>
                        <a:t> for ten years. </a:t>
                      </a:r>
                      <a:r>
                        <a:rPr lang="en-US" sz="2800" dirty="0" err="1" smtClean="0">
                          <a:solidFill>
                            <a:srgbClr val="FF0000"/>
                          </a:solidFill>
                          <a:latin typeface="Calisto MT" pitchFamily="18" charset="0"/>
                        </a:rPr>
                        <a:t>Telangana</a:t>
                      </a:r>
                      <a:r>
                        <a:rPr lang="en-US" sz="2800" dirty="0" smtClean="0">
                          <a:solidFill>
                            <a:srgbClr val="FF0000"/>
                          </a:solidFill>
                          <a:latin typeface="Calisto MT" pitchFamily="18" charset="0"/>
                        </a:rPr>
                        <a:t> was created as the 29th state of India by bifurcating Andhra Pradesh in 2014.</a:t>
                      </a:r>
                      <a:endParaRPr lang="hi-IN" sz="2800" dirty="0" smtClean="0">
                        <a:solidFill>
                          <a:srgbClr val="FF0000"/>
                        </a:solidFill>
                        <a:latin typeface="Calisto MT" pitchFamily="18" charset="0"/>
                      </a:endParaRPr>
                    </a:p>
                    <a:p>
                      <a:pPr marL="457200" indent="-457200">
                        <a:buFont typeface="Wingdings" pitchFamily="2" charset="2"/>
                        <a:buChar char="ü"/>
                      </a:pPr>
                      <a:r>
                        <a:rPr lang="hi-IN" sz="2800" dirty="0" smtClean="0">
                          <a:latin typeface="Calisto MT" pitchFamily="18" charset="0"/>
                        </a:rPr>
                        <a:t>2 जून 2014 को, हैदराबाद को दस वर्षों के लिए आंध्र प्रदेश और नव निर्मित राज्य तेलंगाना की संयुक्त राजधानी बनाया गया। 2014 में आंध्र प्रदेश को विभाजित करके तेलंगाना को भारत के 29वें राज्य के रूप में बनाया गया था।</a:t>
                      </a:r>
                      <a:endParaRPr lang="en-US" sz="2800" dirty="0" smtClean="0">
                        <a:latin typeface="Calisto MT" pitchFamily="18" charset="0"/>
                      </a:endParaRPr>
                    </a:p>
                  </a:txBody>
                  <a:tcPr/>
                </a:tc>
              </a:tr>
            </a:tbl>
          </a:graphicData>
        </a:graphic>
      </p:graphicFrame>
    </p:spTree>
    <p:extLst>
      <p:ext uri="{BB962C8B-B14F-4D97-AF65-F5344CB8AC3E}">
        <p14:creationId xmlns:p14="http://schemas.microsoft.com/office/powerpoint/2010/main" val="2541814194"/>
      </p:ext>
    </p:extLst>
  </p:cSld>
  <p:clrMapOvr>
    <a:masterClrMapping/>
  </p:clrMapOvr>
  <p:transition spd="slow" advTm="30333">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2" y="1166843"/>
            <a:ext cx="12191998" cy="4647426"/>
          </a:xfrm>
          <a:prstGeom prst="rect">
            <a:avLst/>
          </a:prstGeom>
          <a:ln w="38100">
            <a:solidFill>
              <a:schemeClr val="tx1"/>
            </a:solidFill>
          </a:ln>
        </p:spPr>
        <p:txBody>
          <a:bodyPr wrap="square">
            <a:spAutoFit/>
          </a:bodyPr>
          <a:lstStyle/>
          <a:p>
            <a:r>
              <a:rPr lang="en-US" sz="2800" dirty="0" smtClean="0">
                <a:solidFill>
                  <a:srgbClr val="FF0000"/>
                </a:solidFill>
                <a:latin typeface="Calisto MT" pitchFamily="18" charset="0"/>
              </a:rPr>
              <a:t>Q9. </a:t>
            </a:r>
            <a:r>
              <a:rPr lang="en-US" sz="2800" dirty="0">
                <a:solidFill>
                  <a:srgbClr val="FF0000"/>
                </a:solidFill>
                <a:latin typeface="Calisto MT" pitchFamily="18" charset="0"/>
              </a:rPr>
              <a:t>Recently the Spanish football giant Real Madrid defeated </a:t>
            </a:r>
            <a:r>
              <a:rPr lang="en-US" sz="2800" dirty="0" err="1">
                <a:solidFill>
                  <a:srgbClr val="FF0000"/>
                </a:solidFill>
                <a:latin typeface="Calisto MT" pitchFamily="18" charset="0"/>
              </a:rPr>
              <a:t>Borussia</a:t>
            </a:r>
            <a:r>
              <a:rPr lang="en-US" sz="2800" dirty="0">
                <a:solidFill>
                  <a:srgbClr val="FF0000"/>
                </a:solidFill>
                <a:latin typeface="Calisto MT" pitchFamily="18" charset="0"/>
              </a:rPr>
              <a:t> Dortmund, the German football club, 2-0 in the final to win the 2023-24 UEFA champions league for </a:t>
            </a:r>
            <a:r>
              <a:rPr lang="en-US" sz="2800" dirty="0" err="1">
                <a:solidFill>
                  <a:srgbClr val="FF0000"/>
                </a:solidFill>
                <a:latin typeface="Calisto MT" pitchFamily="18" charset="0"/>
              </a:rPr>
              <a:t>th</a:t>
            </a:r>
            <a:r>
              <a:rPr lang="en-US" sz="2800" dirty="0">
                <a:solidFill>
                  <a:srgbClr val="FF0000"/>
                </a:solidFill>
                <a:latin typeface="Calisto MT" pitchFamily="18" charset="0"/>
              </a:rPr>
              <a:t> 15th time. Real Madrid football club, which is also popularly called as</a:t>
            </a:r>
            <a:r>
              <a:rPr lang="en-US" sz="2800" dirty="0" smtClean="0">
                <a:solidFill>
                  <a:srgbClr val="FF0000"/>
                </a:solidFill>
                <a:latin typeface="Calisto MT" pitchFamily="18" charset="0"/>
              </a:rPr>
              <a:t>__?</a:t>
            </a:r>
          </a:p>
          <a:p>
            <a:r>
              <a:rPr lang="hi-IN" sz="2400" dirty="0">
                <a:solidFill>
                  <a:schemeClr val="accent6">
                    <a:lumMod val="50000"/>
                  </a:schemeClr>
                </a:solidFill>
              </a:rPr>
              <a:t>Q. हाल ही में स्पेनिश फुटबॉल की दिग्गज कंपनी रियल मैड्रिड ने फाइनल में जर्मन फुटबॉल क्लब बोरूसिया डॉर्टमुंड को 2-0 से हराकर 15वीं बार 2023-24 यूईएफए चैंपियंस लीग जीती। रियल मैड्रिड फुटबॉल क्लब, जिसे लोकप्रिय रूप से __ भी कहा जाता है</a:t>
            </a:r>
            <a:endParaRPr lang="en-US" sz="2400" dirty="0">
              <a:solidFill>
                <a:schemeClr val="accent6">
                  <a:lumMod val="50000"/>
                </a:schemeClr>
              </a:solidFill>
              <a:latin typeface="Calisto MT" pitchFamily="18" charset="0"/>
            </a:endParaRPr>
          </a:p>
          <a:p>
            <a:r>
              <a:rPr lang="en-US" sz="2800" dirty="0">
                <a:latin typeface="Calisto MT" pitchFamily="18" charset="0"/>
              </a:rPr>
              <a:t>A)Los </a:t>
            </a:r>
            <a:r>
              <a:rPr lang="en-US" sz="2800" dirty="0" err="1">
                <a:latin typeface="Calisto MT" pitchFamily="18" charset="0"/>
              </a:rPr>
              <a:t>Blancos</a:t>
            </a:r>
            <a:endParaRPr lang="en-US" sz="2800" dirty="0">
              <a:latin typeface="Calisto MT" pitchFamily="18" charset="0"/>
            </a:endParaRPr>
          </a:p>
          <a:p>
            <a:r>
              <a:rPr lang="en-US" sz="2800" dirty="0">
                <a:latin typeface="Calisto MT" pitchFamily="18" charset="0"/>
              </a:rPr>
              <a:t>B)Die </a:t>
            </a:r>
            <a:r>
              <a:rPr lang="en-US" sz="2800" dirty="0" err="1">
                <a:latin typeface="Calisto MT" pitchFamily="18" charset="0"/>
              </a:rPr>
              <a:t>Mannschaft</a:t>
            </a:r>
            <a:endParaRPr lang="en-US" sz="2800" dirty="0">
              <a:latin typeface="Calisto MT" pitchFamily="18" charset="0"/>
            </a:endParaRPr>
          </a:p>
          <a:p>
            <a:r>
              <a:rPr lang="en-US" sz="2800" dirty="0">
                <a:latin typeface="Calisto MT" pitchFamily="18" charset="0"/>
              </a:rPr>
              <a:t>C)</a:t>
            </a:r>
            <a:r>
              <a:rPr lang="en-US" sz="2800" dirty="0" err="1">
                <a:latin typeface="Calisto MT" pitchFamily="18" charset="0"/>
              </a:rPr>
              <a:t>Seleção</a:t>
            </a:r>
            <a:r>
              <a:rPr lang="en-US" sz="2800" dirty="0">
                <a:latin typeface="Calisto MT" pitchFamily="18" charset="0"/>
              </a:rPr>
              <a:t> das </a:t>
            </a:r>
            <a:r>
              <a:rPr lang="en-US" sz="2800" dirty="0" err="1">
                <a:latin typeface="Calisto MT" pitchFamily="18" charset="0"/>
              </a:rPr>
              <a:t>Quinas</a:t>
            </a:r>
            <a:endParaRPr lang="en-US" sz="2800" dirty="0">
              <a:latin typeface="Calisto MT" pitchFamily="18" charset="0"/>
            </a:endParaRPr>
          </a:p>
          <a:p>
            <a:r>
              <a:rPr lang="en-US" sz="2800" dirty="0">
                <a:latin typeface="Calisto MT" pitchFamily="18" charset="0"/>
              </a:rPr>
              <a:t>D)Three lions </a:t>
            </a:r>
          </a:p>
        </p:txBody>
      </p:sp>
    </p:spTree>
    <p:extLst>
      <p:ext uri="{BB962C8B-B14F-4D97-AF65-F5344CB8AC3E}">
        <p14:creationId xmlns:p14="http://schemas.microsoft.com/office/powerpoint/2010/main" val="1291524657"/>
      </p:ext>
    </p:extLst>
  </p:cSld>
  <p:clrMapOvr>
    <a:masterClrMapping/>
  </p:clrMapOvr>
  <p:transition spd="slow" advTm="30333">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9" name="Table 8"/>
          <p:cNvGraphicFramePr>
            <a:graphicFrameLocks noGrp="1"/>
          </p:cNvGraphicFramePr>
          <p:nvPr>
            <p:extLst>
              <p:ext uri="{D42A27DB-BD31-4B8C-83A1-F6EECF244321}">
                <p14:modId xmlns:p14="http://schemas.microsoft.com/office/powerpoint/2010/main" val="1493971360"/>
              </p:ext>
            </p:extLst>
          </p:nvPr>
        </p:nvGraphicFramePr>
        <p:xfrm>
          <a:off x="0" y="1666809"/>
          <a:ext cx="12191997" cy="2316480"/>
        </p:xfrm>
        <a:graphic>
          <a:graphicData uri="http://schemas.openxmlformats.org/drawingml/2006/table">
            <a:tbl>
              <a:tblPr firstRow="1" bandRow="1">
                <a:tableStyleId>{5940675A-B579-460E-94D1-54222C63F5DA}</a:tableStyleId>
              </a:tblPr>
              <a:tblGrid>
                <a:gridCol w="12191997"/>
              </a:tblGrid>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The 2023-24 UEFA Champions League final was played at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Wembley</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 England.</a:t>
                      </a:r>
                    </a:p>
                    <a:p>
                      <a:pPr marL="342900" indent="-342900">
                        <a:buFont typeface="Arial" pitchFamily="34" charset="0"/>
                        <a:buChar char="•"/>
                      </a:pPr>
                      <a:r>
                        <a:rPr lang="hi-IN" sz="2800" dirty="0" smtClean="0">
                          <a:latin typeface="Calisto MT" pitchFamily="18" charset="0"/>
                        </a:rPr>
                        <a:t>2023-24 यूईएफए चैंपियंस लीग का फाइनल वेम्बली, इंग्लैंड में खेला गया था।</a:t>
                      </a:r>
                      <a:endParaRPr lang="en-IN" sz="2800" dirty="0">
                        <a:latin typeface="Calisto MT" pitchFamily="18" charset="0"/>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Real Madrid football club, which is also popularly called Los </a:t>
                      </a:r>
                      <a:r>
                        <a:rPr kumimoji="0" lang="en-US" sz="2800" b="0" i="0" u="none" strike="noStrike" kern="1200" cap="none" spc="0" normalizeH="0" baseline="0" noProof="0" dirty="0" err="1" smtClean="0">
                          <a:ln>
                            <a:noFill/>
                          </a:ln>
                          <a:solidFill>
                            <a:srgbClr val="FF0000"/>
                          </a:solidFill>
                          <a:effectLst/>
                          <a:uLnTx/>
                          <a:uFillTx/>
                          <a:latin typeface="Calisto MT" pitchFamily="18" charset="0"/>
                          <a:ea typeface="+mn-ea"/>
                          <a:cs typeface="+mn-cs"/>
                        </a:rPr>
                        <a:t>Blancos</a:t>
                      </a: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a:t>
                      </a:r>
                      <a:endParaRPr kumimoji="0" lang="en-IN" sz="2800" b="0" i="0" u="none" strike="noStrike" kern="1200" cap="none" spc="0" normalizeH="0" baseline="0" noProof="0" dirty="0" smtClean="0">
                        <a:ln>
                          <a:noFill/>
                        </a:ln>
                        <a:solidFill>
                          <a:srgbClr val="FF0000"/>
                        </a:solidFill>
                        <a:effectLst/>
                        <a:uLnTx/>
                        <a:uFillTx/>
                        <a:latin typeface="Calisto MT" pitchFamily="18" charset="0"/>
                        <a:ea typeface="+mn-ea"/>
                        <a:cs typeface="+mn-cs"/>
                      </a:endParaRPr>
                    </a:p>
                    <a:p>
                      <a:pPr marL="342900" indent="-342900">
                        <a:buFont typeface="Arial" pitchFamily="34" charset="0"/>
                        <a:buChar char="•"/>
                      </a:pPr>
                      <a:r>
                        <a:rPr lang="hi-IN" sz="2800" dirty="0" smtClean="0">
                          <a:latin typeface="Calisto MT" pitchFamily="18" charset="0"/>
                        </a:rPr>
                        <a:t>रियल मैड्रिड फुटबॉल क्लब, जिसे लोकप्रिय रूप से लॉस ब्लैंकोस भी कहा जाता है।</a:t>
                      </a:r>
                      <a:endParaRPr lang="en-IN" sz="2800" dirty="0">
                        <a:latin typeface="Calisto MT" pitchFamily="18" charset="0"/>
                      </a:endParaRPr>
                    </a:p>
                  </a:txBody>
                  <a:tcPr/>
                </a:tc>
              </a:tr>
            </a:tbl>
          </a:graphicData>
        </a:graphic>
      </p:graphicFrame>
      <p:sp>
        <p:nvSpPr>
          <p:cNvPr id="12" name="Rectangle 11"/>
          <p:cNvSpPr/>
          <p:nvPr/>
        </p:nvSpPr>
        <p:spPr>
          <a:xfrm>
            <a:off x="0" y="1064241"/>
            <a:ext cx="12192000" cy="461665"/>
          </a:xfrm>
          <a:prstGeom prst="rect">
            <a:avLst/>
          </a:prstGeom>
          <a:solidFill>
            <a:srgbClr val="FFC000"/>
          </a:solidFill>
          <a:ln w="28575">
            <a:solidFill>
              <a:schemeClr val="tx1"/>
            </a:solidFill>
          </a:ln>
        </p:spPr>
        <p:txBody>
          <a:bodyPr wrap="square">
            <a:spAutoFit/>
          </a:bodyPr>
          <a:lstStyle/>
          <a:p>
            <a:pPr lvl="0"/>
            <a:r>
              <a:rPr lang="en-US" sz="2400" dirty="0">
                <a:solidFill>
                  <a:prstClr val="black"/>
                </a:solidFill>
                <a:latin typeface="Calisto MT" pitchFamily="18" charset="0"/>
              </a:rPr>
              <a:t>Answer:- </a:t>
            </a:r>
            <a:r>
              <a:rPr lang="en-US" sz="2400" dirty="0" smtClean="0">
                <a:solidFill>
                  <a:prstClr val="black"/>
                </a:solidFill>
                <a:latin typeface="Calisto MT" pitchFamily="18" charset="0"/>
              </a:rPr>
              <a:t>A</a:t>
            </a:r>
            <a:endParaRPr lang="en-US" sz="2400" dirty="0">
              <a:solidFill>
                <a:prstClr val="black"/>
              </a:solidFill>
              <a:latin typeface="Calisto MT" pitchFamily="18" charset="0"/>
            </a:endParaRPr>
          </a:p>
        </p:txBody>
      </p:sp>
    </p:spTree>
    <p:extLst>
      <p:ext uri="{BB962C8B-B14F-4D97-AF65-F5344CB8AC3E}">
        <p14:creationId xmlns:p14="http://schemas.microsoft.com/office/powerpoint/2010/main" val="2390633369"/>
      </p:ext>
    </p:extLst>
  </p:cSld>
  <p:clrMapOvr>
    <a:masterClrMapping/>
  </p:clrMapOvr>
  <p:transition spd="slow" advTm="30333">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Rectangle 2"/>
          <p:cNvSpPr/>
          <p:nvPr/>
        </p:nvSpPr>
        <p:spPr>
          <a:xfrm>
            <a:off x="-2" y="1097970"/>
            <a:ext cx="12192001" cy="5262979"/>
          </a:xfrm>
          <a:prstGeom prst="rect">
            <a:avLst/>
          </a:prstGeom>
          <a:ln w="38100">
            <a:solidFill>
              <a:schemeClr val="tx1"/>
            </a:solidFill>
          </a:ln>
        </p:spPr>
        <p:txBody>
          <a:bodyPr wrap="square">
            <a:spAutoFit/>
          </a:bodyPr>
          <a:lstStyle/>
          <a:p>
            <a:r>
              <a:rPr lang="en-US" sz="2400" dirty="0" smtClean="0">
                <a:solidFill>
                  <a:srgbClr val="FF0000"/>
                </a:solidFill>
                <a:latin typeface="Calisto MT" pitchFamily="18" charset="0"/>
              </a:rPr>
              <a:t>Q1. </a:t>
            </a:r>
            <a:r>
              <a:rPr lang="en-US" sz="2400" dirty="0">
                <a:solidFill>
                  <a:srgbClr val="FF0000"/>
                </a:solidFill>
                <a:latin typeface="Calisto MT" pitchFamily="18" charset="0"/>
              </a:rPr>
              <a:t>Consider the following statements. Which of the following statement is incorrect</a:t>
            </a:r>
            <a:r>
              <a:rPr lang="en-US" sz="2400" dirty="0" smtClean="0">
                <a:solidFill>
                  <a:srgbClr val="FF0000"/>
                </a:solidFill>
                <a:latin typeface="Calisto MT" pitchFamily="18" charset="0"/>
              </a:rPr>
              <a:t>?</a:t>
            </a:r>
          </a:p>
          <a:p>
            <a:r>
              <a:rPr lang="hi-IN" sz="2400" dirty="0">
                <a:latin typeface="Calisto MT" pitchFamily="18" charset="0"/>
              </a:rPr>
              <a:t>प्र. निम्नलिखित कथनों पर विचार करें। निम्नलिखित में से कौन सा कथन गलत है?</a:t>
            </a:r>
            <a:endParaRPr lang="en-US" sz="2400" dirty="0">
              <a:latin typeface="Calisto MT" pitchFamily="18" charset="0"/>
            </a:endParaRPr>
          </a:p>
          <a:p>
            <a:r>
              <a:rPr lang="en-US" sz="2400" dirty="0">
                <a:solidFill>
                  <a:schemeClr val="accent6">
                    <a:lumMod val="50000"/>
                  </a:schemeClr>
                </a:solidFill>
                <a:latin typeface="Calisto MT" pitchFamily="18" charset="0"/>
              </a:rPr>
              <a:t>1)Recently in June , Claudia </a:t>
            </a:r>
            <a:r>
              <a:rPr lang="en-US" sz="2400" dirty="0" err="1">
                <a:solidFill>
                  <a:schemeClr val="accent6">
                    <a:lumMod val="50000"/>
                  </a:schemeClr>
                </a:solidFill>
                <a:latin typeface="Calisto MT" pitchFamily="18" charset="0"/>
              </a:rPr>
              <a:t>Sheinbaum</a:t>
            </a:r>
            <a:r>
              <a:rPr lang="en-US" sz="2400" dirty="0">
                <a:solidFill>
                  <a:schemeClr val="accent6">
                    <a:lumMod val="50000"/>
                  </a:schemeClr>
                </a:solidFill>
                <a:latin typeface="Calisto MT" pitchFamily="18" charset="0"/>
              </a:rPr>
              <a:t> became the first woman president of Mexico</a:t>
            </a:r>
          </a:p>
          <a:p>
            <a:r>
              <a:rPr lang="en-US" sz="2400" dirty="0">
                <a:solidFill>
                  <a:schemeClr val="accent6">
                    <a:lumMod val="50000"/>
                  </a:schemeClr>
                </a:solidFill>
                <a:latin typeface="Calisto MT" pitchFamily="18" charset="0"/>
              </a:rPr>
              <a:t>2) </a:t>
            </a:r>
            <a:r>
              <a:rPr lang="en-US" sz="2400" dirty="0" err="1">
                <a:solidFill>
                  <a:schemeClr val="accent6">
                    <a:lumMod val="50000"/>
                  </a:schemeClr>
                </a:solidFill>
                <a:latin typeface="Calisto MT" pitchFamily="18" charset="0"/>
              </a:rPr>
              <a:t>Sheinbaum</a:t>
            </a:r>
            <a:r>
              <a:rPr lang="en-US" sz="2400" dirty="0">
                <a:solidFill>
                  <a:schemeClr val="accent6">
                    <a:lumMod val="50000"/>
                  </a:schemeClr>
                </a:solidFill>
                <a:latin typeface="Calisto MT" pitchFamily="18" charset="0"/>
              </a:rPr>
              <a:t> is the first woman to win a general election in North America, comprising the US, Mexico and Canada.</a:t>
            </a:r>
          </a:p>
          <a:p>
            <a:r>
              <a:rPr lang="en-US" sz="2400" dirty="0">
                <a:solidFill>
                  <a:schemeClr val="accent6">
                    <a:lumMod val="50000"/>
                  </a:schemeClr>
                </a:solidFill>
                <a:latin typeface="Calisto MT" pitchFamily="18" charset="0"/>
              </a:rPr>
              <a:t>2)She is a staunch supporter of Mexican President Andres Manuel Lopez</a:t>
            </a:r>
          </a:p>
          <a:p>
            <a:r>
              <a:rPr lang="en-US" sz="2400" dirty="0">
                <a:solidFill>
                  <a:schemeClr val="accent6">
                    <a:lumMod val="50000"/>
                  </a:schemeClr>
                </a:solidFill>
                <a:latin typeface="Calisto MT" pitchFamily="18" charset="0"/>
              </a:rPr>
              <a:t>3)She is the ruling </a:t>
            </a:r>
            <a:r>
              <a:rPr lang="en-US" sz="2400" dirty="0" err="1">
                <a:solidFill>
                  <a:schemeClr val="accent6">
                    <a:lumMod val="50000"/>
                  </a:schemeClr>
                </a:solidFill>
                <a:latin typeface="Calisto MT" pitchFamily="18" charset="0"/>
              </a:rPr>
              <a:t>Morena</a:t>
            </a:r>
            <a:r>
              <a:rPr lang="en-US" sz="2400" dirty="0">
                <a:solidFill>
                  <a:schemeClr val="accent6">
                    <a:lumMod val="50000"/>
                  </a:schemeClr>
                </a:solidFill>
                <a:latin typeface="Calisto MT" pitchFamily="18" charset="0"/>
              </a:rPr>
              <a:t> party </a:t>
            </a:r>
          </a:p>
          <a:p>
            <a:r>
              <a:rPr lang="en-US" sz="2400" dirty="0">
                <a:solidFill>
                  <a:schemeClr val="accent6">
                    <a:lumMod val="50000"/>
                  </a:schemeClr>
                </a:solidFill>
                <a:latin typeface="Calisto MT" pitchFamily="18" charset="0"/>
              </a:rPr>
              <a:t>4) </a:t>
            </a:r>
            <a:r>
              <a:rPr lang="en-US" sz="2400" dirty="0" err="1">
                <a:solidFill>
                  <a:schemeClr val="accent6">
                    <a:lumMod val="50000"/>
                  </a:schemeClr>
                </a:solidFill>
                <a:latin typeface="Calisto MT" pitchFamily="18" charset="0"/>
              </a:rPr>
              <a:t>Sheinbaum</a:t>
            </a:r>
            <a:r>
              <a:rPr lang="en-US" sz="2400" dirty="0">
                <a:solidFill>
                  <a:schemeClr val="accent6">
                    <a:lumMod val="50000"/>
                  </a:schemeClr>
                </a:solidFill>
                <a:latin typeface="Calisto MT" pitchFamily="18" charset="0"/>
              </a:rPr>
              <a:t>, a physicist who was part of a United Nations panel of climate scientists that received a Nobel peace prize in 2007</a:t>
            </a:r>
            <a:r>
              <a:rPr lang="en-US" sz="2400" dirty="0" smtClean="0">
                <a:solidFill>
                  <a:schemeClr val="accent6">
                    <a:lumMod val="50000"/>
                  </a:schemeClr>
                </a:solidFill>
                <a:latin typeface="Calisto MT" pitchFamily="18" charset="0"/>
              </a:rPr>
              <a:t>.</a:t>
            </a:r>
            <a:endParaRPr lang="en-US" sz="2400" dirty="0">
              <a:solidFill>
                <a:schemeClr val="accent6">
                  <a:lumMod val="50000"/>
                </a:schemeClr>
              </a:solidFill>
              <a:latin typeface="Calisto MT" pitchFamily="18" charset="0"/>
            </a:endParaRPr>
          </a:p>
          <a:p>
            <a:r>
              <a:rPr lang="en-US" sz="2400" dirty="0">
                <a:latin typeface="Calisto MT" pitchFamily="18" charset="0"/>
              </a:rPr>
              <a:t>A)only d</a:t>
            </a:r>
          </a:p>
          <a:p>
            <a:r>
              <a:rPr lang="en-US" sz="2400" dirty="0">
                <a:latin typeface="Calisto MT" pitchFamily="18" charset="0"/>
              </a:rPr>
              <a:t>B)only 2&amp;3</a:t>
            </a:r>
          </a:p>
          <a:p>
            <a:r>
              <a:rPr lang="en-US" sz="2400" dirty="0">
                <a:latin typeface="Calisto MT" pitchFamily="18" charset="0"/>
              </a:rPr>
              <a:t>C)only 1&amp;4 </a:t>
            </a:r>
          </a:p>
          <a:p>
            <a:r>
              <a:rPr lang="en-US" sz="2400" dirty="0">
                <a:latin typeface="Calisto MT" pitchFamily="18" charset="0"/>
              </a:rPr>
              <a:t>D)only 1&amp;3</a:t>
            </a:r>
          </a:p>
          <a:p>
            <a:r>
              <a:rPr lang="en-US" sz="2400" dirty="0">
                <a:latin typeface="Calisto MT" pitchFamily="18" charset="0"/>
              </a:rPr>
              <a:t>E)all are correct </a:t>
            </a:r>
          </a:p>
        </p:txBody>
      </p:sp>
    </p:spTree>
    <p:extLst>
      <p:ext uri="{BB962C8B-B14F-4D97-AF65-F5344CB8AC3E}">
        <p14:creationId xmlns:p14="http://schemas.microsoft.com/office/powerpoint/2010/main" val="365780744"/>
      </p:ext>
    </p:extLst>
  </p:cSld>
  <p:clrMapOvr>
    <a:masterClrMapping/>
  </p:clrMapOvr>
  <p:transition spd="slow" advTm="30333">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072891"/>
            <a:ext cx="12192001" cy="3970318"/>
          </a:xfrm>
          <a:prstGeom prst="rect">
            <a:avLst/>
          </a:prstGeom>
          <a:ln w="28575">
            <a:solidFill>
              <a:schemeClr val="tx1"/>
            </a:solidFill>
          </a:ln>
        </p:spPr>
        <p:txBody>
          <a:bodyPr wrap="square">
            <a:spAutoFit/>
          </a:bodyPr>
          <a:lstStyle/>
          <a:p>
            <a:r>
              <a:rPr lang="en-US" sz="2800" dirty="0" smtClean="0">
                <a:solidFill>
                  <a:srgbClr val="FF0000"/>
                </a:solidFill>
                <a:latin typeface="Calisto MT" pitchFamily="18" charset="0"/>
              </a:rPr>
              <a:t>Q10.The </a:t>
            </a:r>
            <a:r>
              <a:rPr lang="en-US" sz="2800" dirty="0">
                <a:solidFill>
                  <a:srgbClr val="FF0000"/>
                </a:solidFill>
                <a:latin typeface="Calisto MT" pitchFamily="18" charset="0"/>
              </a:rPr>
              <a:t>__ edition of the Asia Pacific premier </a:t>
            </a:r>
            <a:r>
              <a:rPr lang="en-US" sz="2800" dirty="0" err="1">
                <a:solidFill>
                  <a:srgbClr val="FF0000"/>
                </a:solidFill>
                <a:latin typeface="Calisto MT" pitchFamily="18" charset="0"/>
              </a:rPr>
              <a:t>defence</a:t>
            </a:r>
            <a:r>
              <a:rPr lang="en-US" sz="2800" dirty="0">
                <a:solidFill>
                  <a:srgbClr val="FF0000"/>
                </a:solidFill>
                <a:latin typeface="Calisto MT" pitchFamily="18" charset="0"/>
              </a:rPr>
              <a:t> meet, the Shangri La Dialogue or the Asian Security Summit, ended in Singapore on 2 June 2024</a:t>
            </a:r>
            <a:r>
              <a:rPr lang="en-US" sz="2800" dirty="0" smtClean="0">
                <a:solidFill>
                  <a:srgbClr val="FF0000"/>
                </a:solidFill>
                <a:latin typeface="Calisto MT" pitchFamily="18" charset="0"/>
              </a:rPr>
              <a:t>.</a:t>
            </a:r>
          </a:p>
          <a:p>
            <a:r>
              <a:rPr lang="hi-IN" sz="2800" dirty="0">
                <a:solidFill>
                  <a:schemeClr val="accent6">
                    <a:lumMod val="50000"/>
                  </a:schemeClr>
                </a:solidFill>
              </a:rPr>
              <a:t>Q.एशिया प्रशांत प्रमुख रक्षा बैठक, शांगरी ला डायलॉग या एशियाई सुरक्षा शिखर सम्मेलन का __ संस्करण 2 जून 2024 को सिंगापुर में समाप्त हुआ।</a:t>
            </a:r>
            <a:endParaRPr lang="en-US" sz="2800" dirty="0">
              <a:solidFill>
                <a:schemeClr val="accent6">
                  <a:lumMod val="50000"/>
                </a:schemeClr>
              </a:solidFill>
              <a:latin typeface="Calisto MT" pitchFamily="18" charset="0"/>
            </a:endParaRPr>
          </a:p>
          <a:p>
            <a:r>
              <a:rPr lang="en-US" sz="2800" dirty="0">
                <a:latin typeface="Calisto MT" pitchFamily="18" charset="0"/>
              </a:rPr>
              <a:t>A)19th</a:t>
            </a:r>
          </a:p>
          <a:p>
            <a:r>
              <a:rPr lang="en-US" sz="2800" dirty="0">
                <a:latin typeface="Calisto MT" pitchFamily="18" charset="0"/>
              </a:rPr>
              <a:t>B)20th</a:t>
            </a:r>
          </a:p>
          <a:p>
            <a:r>
              <a:rPr lang="en-US" sz="2800" dirty="0">
                <a:latin typeface="Calisto MT" pitchFamily="18" charset="0"/>
              </a:rPr>
              <a:t>C)21st</a:t>
            </a:r>
          </a:p>
          <a:p>
            <a:r>
              <a:rPr lang="en-US" sz="2800" dirty="0">
                <a:latin typeface="Calisto MT" pitchFamily="18" charset="0"/>
              </a:rPr>
              <a:t>D)22nd</a:t>
            </a:r>
          </a:p>
          <a:p>
            <a:r>
              <a:rPr lang="en-US" sz="2800" dirty="0" smtClean="0">
                <a:latin typeface="Calisto MT" pitchFamily="18" charset="0"/>
              </a:rPr>
              <a:t>E)23rd</a:t>
            </a:r>
            <a:endParaRPr lang="en-US" sz="2800" dirty="0">
              <a:latin typeface="Calisto MT" pitchFamily="18" charset="0"/>
            </a:endParaRPr>
          </a:p>
        </p:txBody>
      </p:sp>
    </p:spTree>
    <p:extLst>
      <p:ext uri="{BB962C8B-B14F-4D97-AF65-F5344CB8AC3E}">
        <p14:creationId xmlns:p14="http://schemas.microsoft.com/office/powerpoint/2010/main" val="3994796574"/>
      </p:ext>
    </p:extLst>
  </p:cSld>
  <p:clrMapOvr>
    <a:masterClrMapping/>
  </p:clrMapOvr>
  <p:transition spd="slow" advTm="30333">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Rectangle 8"/>
          <p:cNvSpPr/>
          <p:nvPr/>
        </p:nvSpPr>
        <p:spPr>
          <a:xfrm>
            <a:off x="0" y="1064241"/>
            <a:ext cx="12192000" cy="461665"/>
          </a:xfrm>
          <a:prstGeom prst="rect">
            <a:avLst/>
          </a:prstGeom>
          <a:solidFill>
            <a:srgbClr val="FFC000"/>
          </a:solidFill>
          <a:ln w="28575">
            <a:solidFill>
              <a:schemeClr val="tx1"/>
            </a:solidFill>
          </a:ln>
        </p:spPr>
        <p:txBody>
          <a:bodyPr wrap="square">
            <a:spAutoFit/>
          </a:bodyPr>
          <a:lstStyle/>
          <a:p>
            <a:pPr lvl="0"/>
            <a:r>
              <a:rPr lang="en-US" sz="2400" dirty="0">
                <a:solidFill>
                  <a:prstClr val="black"/>
                </a:solidFill>
                <a:latin typeface="Calisto MT" pitchFamily="18" charset="0"/>
              </a:rPr>
              <a:t>Answer:- C</a:t>
            </a:r>
          </a:p>
        </p:txBody>
      </p:sp>
      <p:sp>
        <p:nvSpPr>
          <p:cNvPr id="12" name="Rectangle 11"/>
          <p:cNvSpPr/>
          <p:nvPr/>
        </p:nvSpPr>
        <p:spPr>
          <a:xfrm>
            <a:off x="2" y="1700693"/>
            <a:ext cx="12191998" cy="2246769"/>
          </a:xfrm>
          <a:prstGeom prst="rect">
            <a:avLst/>
          </a:prstGeom>
          <a:ln w="38100">
            <a:solidFill>
              <a:schemeClr val="tx1"/>
            </a:solidFill>
          </a:ln>
        </p:spPr>
        <p:txBody>
          <a:bodyPr wrap="square">
            <a:spAutoFit/>
          </a:bodyPr>
          <a:lstStyle/>
          <a:p>
            <a:pPr marL="342900" indent="-342900">
              <a:buFont typeface="Arial" pitchFamily="34" charset="0"/>
              <a:buChar char="•"/>
            </a:pPr>
            <a:r>
              <a:rPr lang="en-US" sz="2800" dirty="0">
                <a:solidFill>
                  <a:srgbClr val="FF0000"/>
                </a:solidFill>
                <a:latin typeface="Calisto MT" pitchFamily="18" charset="0"/>
              </a:rPr>
              <a:t>The 21st edition of the Asia Pacific premier </a:t>
            </a:r>
            <a:r>
              <a:rPr lang="en-US" sz="2800" dirty="0" err="1">
                <a:solidFill>
                  <a:srgbClr val="FF0000"/>
                </a:solidFill>
                <a:latin typeface="Calisto MT" pitchFamily="18" charset="0"/>
              </a:rPr>
              <a:t>defence</a:t>
            </a:r>
            <a:r>
              <a:rPr lang="en-US" sz="2800" dirty="0">
                <a:solidFill>
                  <a:srgbClr val="FF0000"/>
                </a:solidFill>
                <a:latin typeface="Calisto MT" pitchFamily="18" charset="0"/>
              </a:rPr>
              <a:t> meet, the Shangri La Dialogue or the Asian Security Summit, ended in Singapore on 2 June 2024</a:t>
            </a:r>
            <a:r>
              <a:rPr lang="en-US" sz="2800" dirty="0" smtClean="0">
                <a:solidFill>
                  <a:srgbClr val="FF0000"/>
                </a:solidFill>
                <a:latin typeface="Calisto MT" pitchFamily="18" charset="0"/>
              </a:rPr>
              <a:t>.</a:t>
            </a:r>
          </a:p>
          <a:p>
            <a:pPr marL="342900" indent="-342900">
              <a:buFont typeface="Arial" pitchFamily="34" charset="0"/>
              <a:buChar char="•"/>
            </a:pPr>
            <a:endParaRPr lang="en-US" sz="2800" dirty="0">
              <a:latin typeface="Calisto MT" pitchFamily="18" charset="0"/>
            </a:endParaRPr>
          </a:p>
          <a:p>
            <a:pPr marL="342900" indent="-342900">
              <a:buFont typeface="Arial" pitchFamily="34" charset="0"/>
              <a:buChar char="•"/>
            </a:pPr>
            <a:r>
              <a:rPr lang="hi-IN" sz="2800" dirty="0">
                <a:latin typeface="Calisto MT" pitchFamily="18" charset="0"/>
              </a:rPr>
              <a:t>एशिया प्रशांत प्रमुख रक्षा सम्मेलन, शांगरी ला डायलॉग या एशियाई सुरक्षा शिखर सम्मेलन का 21वां संस्करण 2 जून 2024 को सिंगापुर में समाप्त हुआ।</a:t>
            </a:r>
            <a:endParaRPr lang="en-US" sz="2800" dirty="0">
              <a:latin typeface="Calisto MT" pitchFamily="18" charset="0"/>
            </a:endParaRPr>
          </a:p>
        </p:txBody>
      </p:sp>
    </p:spTree>
    <p:extLst>
      <p:ext uri="{BB962C8B-B14F-4D97-AF65-F5344CB8AC3E}">
        <p14:creationId xmlns:p14="http://schemas.microsoft.com/office/powerpoint/2010/main" val="896616404"/>
      </p:ext>
    </p:extLst>
  </p:cSld>
  <p:clrMapOvr>
    <a:masterClrMapping/>
  </p:clrMapOvr>
  <p:transition spd="slow" advTm="30333">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0" y="1067366"/>
            <a:ext cx="12192000" cy="4832092"/>
          </a:xfrm>
          <a:prstGeom prst="rect">
            <a:avLst/>
          </a:prstGeom>
          <a:ln w="38100">
            <a:solidFill>
              <a:schemeClr val="tx1"/>
            </a:solidFill>
          </a:ln>
        </p:spPr>
        <p:txBody>
          <a:bodyPr wrap="square">
            <a:spAutoFit/>
          </a:bodyPr>
          <a:lstStyle/>
          <a:p>
            <a:r>
              <a:rPr lang="en-IN" sz="2800" dirty="0" smtClean="0">
                <a:solidFill>
                  <a:srgbClr val="FF0000"/>
                </a:solidFill>
                <a:latin typeface="Calisto MT" pitchFamily="18" charset="0"/>
              </a:rPr>
              <a:t>Q11. </a:t>
            </a:r>
            <a:r>
              <a:rPr lang="en-IN" sz="2800" dirty="0">
                <a:solidFill>
                  <a:srgbClr val="FF0000"/>
                </a:solidFill>
                <a:latin typeface="Calisto MT" pitchFamily="18" charset="0"/>
              </a:rPr>
              <a:t>Recently, </a:t>
            </a:r>
            <a:r>
              <a:rPr lang="en-IN" sz="2800" dirty="0" err="1">
                <a:solidFill>
                  <a:srgbClr val="FF0000"/>
                </a:solidFill>
                <a:latin typeface="Calisto MT" pitchFamily="18" charset="0"/>
              </a:rPr>
              <a:t>Maruti</a:t>
            </a:r>
            <a:r>
              <a:rPr lang="en-IN" sz="2800" dirty="0">
                <a:solidFill>
                  <a:srgbClr val="FF0000"/>
                </a:solidFill>
                <a:latin typeface="Calisto MT" pitchFamily="18" charset="0"/>
              </a:rPr>
              <a:t> Suzuki India ltd. has signed a </a:t>
            </a:r>
            <a:r>
              <a:rPr lang="en-IN" sz="2800" dirty="0" err="1">
                <a:solidFill>
                  <a:srgbClr val="FF0000"/>
                </a:solidFill>
                <a:latin typeface="Calisto MT" pitchFamily="18" charset="0"/>
              </a:rPr>
              <a:t>MoU</a:t>
            </a:r>
            <a:r>
              <a:rPr lang="en-IN" sz="2800" dirty="0">
                <a:solidFill>
                  <a:srgbClr val="FF0000"/>
                </a:solidFill>
                <a:latin typeface="Calisto MT" pitchFamily="18" charset="0"/>
              </a:rPr>
              <a:t> with DBS Bank India ltd. for dealer inventory funding. Where is the headquarters of DBS Bank</a:t>
            </a:r>
            <a:r>
              <a:rPr lang="en-IN" sz="2800" dirty="0" smtClean="0">
                <a:solidFill>
                  <a:srgbClr val="FF0000"/>
                </a:solidFill>
                <a:latin typeface="Calisto MT" pitchFamily="18" charset="0"/>
              </a:rPr>
              <a:t>?</a:t>
            </a:r>
            <a:endParaRPr lang="en-IN" sz="2800" dirty="0">
              <a:solidFill>
                <a:srgbClr val="FF0000"/>
              </a:solidFill>
              <a:latin typeface="Calisto MT" pitchFamily="18" charset="0"/>
            </a:endParaRPr>
          </a:p>
          <a:p>
            <a:r>
              <a:rPr lang="en-IN" sz="2800" dirty="0">
                <a:solidFill>
                  <a:schemeClr val="accent6">
                    <a:lumMod val="50000"/>
                  </a:schemeClr>
                </a:solidFill>
                <a:latin typeface="Calisto MT" pitchFamily="18" charset="0"/>
              </a:rPr>
              <a:t>Q. </a:t>
            </a:r>
            <a:r>
              <a:rPr lang="hi-IN" sz="2800" dirty="0">
                <a:solidFill>
                  <a:schemeClr val="accent6">
                    <a:lumMod val="50000"/>
                  </a:schemeClr>
                </a:solidFill>
                <a:latin typeface="Calisto MT" pitchFamily="18" charset="0"/>
              </a:rPr>
              <a:t>हाल ही में मारुति सुजुकी इंडिया लि. ने डीबीएस बैंक इंडिया लिमिटेड के साथ एक समझौता ज्ञापन पर हस्ताक्षर किए हैं। डीलर इन्वेंट्री फंडिंग के लिए। डीबीएस बैंक का मुख्यालय कहाँ है?</a:t>
            </a:r>
            <a:endParaRPr lang="en-IN" sz="2800" dirty="0">
              <a:solidFill>
                <a:schemeClr val="accent6">
                  <a:lumMod val="50000"/>
                </a:schemeClr>
              </a:solidFill>
              <a:latin typeface="Calisto MT" pitchFamily="18" charset="0"/>
            </a:endParaRPr>
          </a:p>
          <a:p>
            <a:r>
              <a:rPr lang="en-IN" sz="2800" dirty="0">
                <a:latin typeface="Calisto MT" pitchFamily="18" charset="0"/>
              </a:rPr>
              <a:t>A) Washington DC USA</a:t>
            </a:r>
          </a:p>
          <a:p>
            <a:r>
              <a:rPr lang="en-IN" sz="2800" dirty="0">
                <a:latin typeface="Calisto MT" pitchFamily="18" charset="0"/>
              </a:rPr>
              <a:t>B) Singapore </a:t>
            </a:r>
          </a:p>
          <a:p>
            <a:r>
              <a:rPr lang="en-IN" sz="2800" dirty="0">
                <a:latin typeface="Calisto MT" pitchFamily="18" charset="0"/>
              </a:rPr>
              <a:t>C) Jakarta Indonesia </a:t>
            </a:r>
          </a:p>
          <a:p>
            <a:r>
              <a:rPr lang="en-IN" sz="2800" dirty="0">
                <a:latin typeface="Calisto MT" pitchFamily="18" charset="0"/>
              </a:rPr>
              <a:t>D) Seoul South Korea </a:t>
            </a:r>
          </a:p>
          <a:p>
            <a:r>
              <a:rPr lang="en-IN" sz="2800" dirty="0">
                <a:latin typeface="Calisto MT" pitchFamily="18" charset="0"/>
              </a:rPr>
              <a:t>E) Tokyo Japan </a:t>
            </a:r>
          </a:p>
        </p:txBody>
      </p:sp>
    </p:spTree>
    <p:extLst>
      <p:ext uri="{BB962C8B-B14F-4D97-AF65-F5344CB8AC3E}">
        <p14:creationId xmlns:p14="http://schemas.microsoft.com/office/powerpoint/2010/main" val="1078579025"/>
      </p:ext>
    </p:extLst>
  </p:cSld>
  <p:clrMapOvr>
    <a:masterClrMapping/>
  </p:clrMapOvr>
  <p:transition spd="slow" advTm="30333">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9" name="Table 8"/>
          <p:cNvGraphicFramePr>
            <a:graphicFrameLocks noGrp="1"/>
          </p:cNvGraphicFramePr>
          <p:nvPr>
            <p:extLst>
              <p:ext uri="{D42A27DB-BD31-4B8C-83A1-F6EECF244321}">
                <p14:modId xmlns:p14="http://schemas.microsoft.com/office/powerpoint/2010/main" val="1148722709"/>
              </p:ext>
            </p:extLst>
          </p:nvPr>
        </p:nvGraphicFramePr>
        <p:xfrm>
          <a:off x="2" y="1697289"/>
          <a:ext cx="12192000" cy="2286000"/>
        </p:xfrm>
        <a:graphic>
          <a:graphicData uri="http://schemas.openxmlformats.org/drawingml/2006/table">
            <a:tbl>
              <a:tblPr firstRow="1" bandRow="1">
                <a:tableStyleId>{5940675A-B579-460E-94D1-54222C63F5DA}</a:tableStyleId>
              </a:tblPr>
              <a:tblGrid>
                <a:gridCol w="12192000"/>
              </a:tblGrid>
              <a:tr h="370840">
                <a:tc>
                  <a:txBody>
                    <a:bodyPr/>
                    <a:lstStyle/>
                    <a:p>
                      <a:pPr marL="342900" indent="-342900">
                        <a:buFont typeface="Arial" pitchFamily="34" charset="0"/>
                        <a:buChar char="•"/>
                      </a:pPr>
                      <a:r>
                        <a:rPr lang="en-US" sz="2400" dirty="0" err="1" smtClean="0">
                          <a:solidFill>
                            <a:srgbClr val="FF0000"/>
                          </a:solidFill>
                          <a:latin typeface="Calisto MT" pitchFamily="18" charset="0"/>
                        </a:rPr>
                        <a:t>Maruti</a:t>
                      </a:r>
                      <a:r>
                        <a:rPr lang="en-US" sz="2400" dirty="0" smtClean="0">
                          <a:solidFill>
                            <a:srgbClr val="FF0000"/>
                          </a:solidFill>
                          <a:latin typeface="Calisto MT" pitchFamily="18" charset="0"/>
                        </a:rPr>
                        <a:t> Suzuki India Ltd. (MSIL) has signed a Memorandum of Understanding (</a:t>
                      </a:r>
                      <a:r>
                        <a:rPr lang="en-US" sz="2400" dirty="0" err="1" smtClean="0">
                          <a:solidFill>
                            <a:srgbClr val="FF0000"/>
                          </a:solidFill>
                          <a:latin typeface="Calisto MT" pitchFamily="18" charset="0"/>
                        </a:rPr>
                        <a:t>MoU</a:t>
                      </a:r>
                      <a:r>
                        <a:rPr lang="en-US" sz="2400" dirty="0" smtClean="0">
                          <a:solidFill>
                            <a:srgbClr val="FF0000"/>
                          </a:solidFill>
                          <a:latin typeface="Calisto MT" pitchFamily="18" charset="0"/>
                        </a:rPr>
                        <a:t>) with DBS Bank India Ltd. for dealer inventory funding. This will help dealers operating more than 3,863 </a:t>
                      </a:r>
                      <a:r>
                        <a:rPr lang="en-US" sz="2400" dirty="0" err="1" smtClean="0">
                          <a:solidFill>
                            <a:srgbClr val="FF0000"/>
                          </a:solidFill>
                          <a:latin typeface="Calisto MT" pitchFamily="18" charset="0"/>
                        </a:rPr>
                        <a:t>Maruti</a:t>
                      </a:r>
                      <a:r>
                        <a:rPr lang="en-US" sz="2400" dirty="0" smtClean="0">
                          <a:solidFill>
                            <a:srgbClr val="FF0000"/>
                          </a:solidFill>
                          <a:latin typeface="Calisto MT" pitchFamily="18" charset="0"/>
                        </a:rPr>
                        <a:t> Suzuki sales outlets across India, the automaker said. </a:t>
                      </a:r>
                    </a:p>
                    <a:p>
                      <a:pPr marL="342900" indent="-342900">
                        <a:buFont typeface="Arial" pitchFamily="34" charset="0"/>
                        <a:buChar char="•"/>
                      </a:pPr>
                      <a:r>
                        <a:rPr lang="hi-IN" sz="2400" dirty="0" smtClean="0">
                          <a:latin typeface="Calisto MT" pitchFamily="18" charset="0"/>
                        </a:rPr>
                        <a:t>मारुति सुजुकी इंडिया लिमिटेड (</a:t>
                      </a:r>
                      <a:r>
                        <a:rPr lang="en-US" sz="2400" dirty="0" smtClean="0">
                          <a:latin typeface="Calisto MT" pitchFamily="18" charset="0"/>
                        </a:rPr>
                        <a:t>MSIL) </a:t>
                      </a:r>
                      <a:r>
                        <a:rPr lang="hi-IN" sz="2400" dirty="0" smtClean="0">
                          <a:latin typeface="Calisto MT" pitchFamily="18" charset="0"/>
                        </a:rPr>
                        <a:t>ने ब्रोकर स्टॉक फंडिंग के लिए </a:t>
                      </a:r>
                      <a:r>
                        <a:rPr lang="en-US" sz="2400" dirty="0" smtClean="0">
                          <a:latin typeface="Calisto MT" pitchFamily="18" charset="0"/>
                        </a:rPr>
                        <a:t>DBS </a:t>
                      </a:r>
                      <a:r>
                        <a:rPr lang="hi-IN" sz="2400" dirty="0" smtClean="0">
                          <a:latin typeface="Calisto MT" pitchFamily="18" charset="0"/>
                        </a:rPr>
                        <a:t>बैंक इंडिया लिमिटेड के साथ एक समझौता ज्ञापन (</a:t>
                      </a:r>
                      <a:r>
                        <a:rPr lang="en-US" sz="2400" dirty="0" err="1" smtClean="0">
                          <a:latin typeface="Calisto MT" pitchFamily="18" charset="0"/>
                        </a:rPr>
                        <a:t>MoU</a:t>
                      </a:r>
                      <a:r>
                        <a:rPr lang="en-US" sz="2400" dirty="0" smtClean="0">
                          <a:latin typeface="Calisto MT" pitchFamily="18" charset="0"/>
                        </a:rPr>
                        <a:t>) </a:t>
                      </a:r>
                      <a:r>
                        <a:rPr lang="hi-IN" sz="2400" dirty="0" smtClean="0">
                          <a:latin typeface="Calisto MT" pitchFamily="18" charset="0"/>
                        </a:rPr>
                        <a:t>पर हस्ताक्षर किए हैं। ऑटोमेकर ने कहा कि इससे डीलरों को पूरे भारत में 3,863 से अधिक मारुति सुजुकी बिक्री आउटलेट चलाने में मदद मिलेगी।</a:t>
                      </a:r>
                      <a:endParaRPr lang="en-US" sz="2400" dirty="0" smtClean="0">
                        <a:latin typeface="Calisto MT" pitchFamily="18" charset="0"/>
                      </a:endParaRPr>
                    </a:p>
                  </a:txBody>
                  <a:tcPr/>
                </a:tc>
              </a:tr>
            </a:tbl>
          </a:graphicData>
        </a:graphic>
      </p:graphicFrame>
      <p:sp>
        <p:nvSpPr>
          <p:cNvPr id="3" name="Rectangle 2"/>
          <p:cNvSpPr/>
          <p:nvPr/>
        </p:nvSpPr>
        <p:spPr>
          <a:xfrm>
            <a:off x="0" y="1082049"/>
            <a:ext cx="12192000" cy="523220"/>
          </a:xfrm>
          <a:prstGeom prst="rect">
            <a:avLst/>
          </a:prstGeom>
          <a:solidFill>
            <a:srgbClr val="FFC000"/>
          </a:solidFill>
          <a:ln w="38100">
            <a:solidFill>
              <a:schemeClr val="tx1"/>
            </a:solidFill>
          </a:ln>
        </p:spPr>
        <p:txBody>
          <a:bodyPr wrap="square">
            <a:spAutoFit/>
          </a:bodyPr>
          <a:lstStyle/>
          <a:p>
            <a:pPr lvl="0"/>
            <a:r>
              <a:rPr lang="en-IN" sz="2800" dirty="0">
                <a:solidFill>
                  <a:prstClr val="black"/>
                </a:solidFill>
                <a:latin typeface="Calisto MT" pitchFamily="18" charset="0"/>
              </a:rPr>
              <a:t>Answer:- B</a:t>
            </a:r>
          </a:p>
        </p:txBody>
      </p:sp>
    </p:spTree>
    <p:extLst>
      <p:ext uri="{BB962C8B-B14F-4D97-AF65-F5344CB8AC3E}">
        <p14:creationId xmlns:p14="http://schemas.microsoft.com/office/powerpoint/2010/main" val="1473013163"/>
      </p:ext>
    </p:extLst>
  </p:cSld>
  <p:clrMapOvr>
    <a:masterClrMapping/>
  </p:clrMapOvr>
  <p:transition spd="slow" advTm="30333">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064241"/>
            <a:ext cx="12191999" cy="3970318"/>
          </a:xfrm>
          <a:prstGeom prst="rect">
            <a:avLst/>
          </a:prstGeom>
          <a:ln w="28575">
            <a:solidFill>
              <a:schemeClr val="tx1"/>
            </a:solidFill>
          </a:ln>
        </p:spPr>
        <p:txBody>
          <a:bodyPr wrap="square">
            <a:spAutoFit/>
          </a:bodyPr>
          <a:lstStyle/>
          <a:p>
            <a:r>
              <a:rPr lang="en-US" sz="2800" dirty="0" smtClean="0">
                <a:solidFill>
                  <a:srgbClr val="FF0000"/>
                </a:solidFill>
                <a:latin typeface="Calisto MT" pitchFamily="18" charset="0"/>
              </a:rPr>
              <a:t>Q12. </a:t>
            </a:r>
            <a:r>
              <a:rPr lang="en-US" sz="2800" dirty="0">
                <a:solidFill>
                  <a:srgbClr val="FF0000"/>
                </a:solidFill>
                <a:latin typeface="Calisto MT" pitchFamily="18" charset="0"/>
              </a:rPr>
              <a:t>Recently in June ___ has launched '</a:t>
            </a:r>
            <a:r>
              <a:rPr lang="en-US" sz="2800" dirty="0" err="1">
                <a:solidFill>
                  <a:srgbClr val="FF0000"/>
                </a:solidFill>
                <a:latin typeface="Calisto MT" pitchFamily="18" charset="0"/>
              </a:rPr>
              <a:t>Jio</a:t>
            </a:r>
            <a:r>
              <a:rPr lang="en-US" sz="2800" dirty="0">
                <a:solidFill>
                  <a:srgbClr val="FF0000"/>
                </a:solidFill>
                <a:latin typeface="Calisto MT" pitchFamily="18" charset="0"/>
              </a:rPr>
              <a:t> Finance ' app in beta version, </a:t>
            </a:r>
            <a:r>
              <a:rPr lang="en-US" sz="2800" dirty="0" err="1">
                <a:solidFill>
                  <a:srgbClr val="FF0000"/>
                </a:solidFill>
                <a:latin typeface="Calisto MT" pitchFamily="18" charset="0"/>
              </a:rPr>
              <a:t>UPi</a:t>
            </a:r>
            <a:r>
              <a:rPr lang="en-US" sz="2800" dirty="0">
                <a:solidFill>
                  <a:srgbClr val="FF0000"/>
                </a:solidFill>
                <a:latin typeface="Calisto MT" pitchFamily="18" charset="0"/>
              </a:rPr>
              <a:t>, digital banking offer</a:t>
            </a:r>
            <a:r>
              <a:rPr lang="en-US" sz="2800" dirty="0" smtClean="0">
                <a:solidFill>
                  <a:srgbClr val="FF0000"/>
                </a:solidFill>
                <a:latin typeface="Calisto MT" pitchFamily="18" charset="0"/>
              </a:rPr>
              <a:t>?</a:t>
            </a:r>
          </a:p>
          <a:p>
            <a:r>
              <a:rPr lang="hi-IN" sz="2800" dirty="0">
                <a:solidFill>
                  <a:schemeClr val="accent6">
                    <a:lumMod val="50000"/>
                  </a:schemeClr>
                </a:solidFill>
              </a:rPr>
              <a:t>Q. हाल ही में जून में ___ ने बीटा वर्जन, UPi, डिजिटल बैंकिंग ऑफर में 'जियो फाइनेंस' ऐप लॉन्च किया है?</a:t>
            </a:r>
            <a:endParaRPr lang="en-US" sz="2800" dirty="0">
              <a:solidFill>
                <a:schemeClr val="accent6">
                  <a:lumMod val="50000"/>
                </a:schemeClr>
              </a:solidFill>
              <a:latin typeface="Calisto MT" pitchFamily="18" charset="0"/>
            </a:endParaRPr>
          </a:p>
          <a:p>
            <a:r>
              <a:rPr lang="en-US" sz="2800" dirty="0">
                <a:latin typeface="Calisto MT" pitchFamily="18" charset="0"/>
              </a:rPr>
              <a:t>A)</a:t>
            </a:r>
            <a:r>
              <a:rPr lang="en-US" sz="2800" dirty="0" err="1">
                <a:latin typeface="Calisto MT" pitchFamily="18" charset="0"/>
              </a:rPr>
              <a:t>Jio</a:t>
            </a:r>
            <a:r>
              <a:rPr lang="en-US" sz="2800" dirty="0">
                <a:latin typeface="Calisto MT" pitchFamily="18" charset="0"/>
              </a:rPr>
              <a:t> Payment </a:t>
            </a:r>
          </a:p>
          <a:p>
            <a:r>
              <a:rPr lang="en-US" sz="2800" dirty="0">
                <a:latin typeface="Calisto MT" pitchFamily="18" charset="0"/>
              </a:rPr>
              <a:t>B)</a:t>
            </a:r>
            <a:r>
              <a:rPr lang="en-US" sz="2800" dirty="0" err="1">
                <a:latin typeface="Calisto MT" pitchFamily="18" charset="0"/>
              </a:rPr>
              <a:t>Jio</a:t>
            </a:r>
            <a:r>
              <a:rPr lang="en-US" sz="2800" dirty="0">
                <a:latin typeface="Calisto MT" pitchFamily="18" charset="0"/>
              </a:rPr>
              <a:t> Financial services </a:t>
            </a:r>
          </a:p>
          <a:p>
            <a:r>
              <a:rPr lang="en-US" sz="2800" dirty="0">
                <a:latin typeface="Calisto MT" pitchFamily="18" charset="0"/>
              </a:rPr>
              <a:t>C)</a:t>
            </a:r>
            <a:r>
              <a:rPr lang="en-US" sz="2800" dirty="0" err="1">
                <a:latin typeface="Calisto MT" pitchFamily="18" charset="0"/>
              </a:rPr>
              <a:t>Jio</a:t>
            </a:r>
            <a:r>
              <a:rPr lang="en-US" sz="2800" dirty="0">
                <a:latin typeface="Calisto MT" pitchFamily="18" charset="0"/>
              </a:rPr>
              <a:t> Venture </a:t>
            </a:r>
          </a:p>
          <a:p>
            <a:r>
              <a:rPr lang="en-US" sz="2800" dirty="0">
                <a:latin typeface="Calisto MT" pitchFamily="18" charset="0"/>
              </a:rPr>
              <a:t>D)</a:t>
            </a:r>
            <a:r>
              <a:rPr lang="en-US" sz="2800" dirty="0" err="1">
                <a:latin typeface="Calisto MT" pitchFamily="18" charset="0"/>
              </a:rPr>
              <a:t>Jio</a:t>
            </a:r>
            <a:r>
              <a:rPr lang="en-US" sz="2800" dirty="0">
                <a:latin typeface="Calisto MT" pitchFamily="18" charset="0"/>
              </a:rPr>
              <a:t> pay</a:t>
            </a:r>
          </a:p>
          <a:p>
            <a:r>
              <a:rPr lang="en-US" sz="2800" dirty="0">
                <a:latin typeface="Calisto MT" pitchFamily="18" charset="0"/>
              </a:rPr>
              <a:t>E)</a:t>
            </a:r>
            <a:r>
              <a:rPr lang="en-US" sz="2800" dirty="0" err="1">
                <a:latin typeface="Calisto MT" pitchFamily="18" charset="0"/>
              </a:rPr>
              <a:t>Jio</a:t>
            </a:r>
            <a:r>
              <a:rPr lang="en-US" sz="2800" dirty="0">
                <a:latin typeface="Calisto MT" pitchFamily="18" charset="0"/>
              </a:rPr>
              <a:t> </a:t>
            </a:r>
            <a:r>
              <a:rPr lang="en-US" sz="2800" dirty="0" smtClean="0">
                <a:latin typeface="Calisto MT" pitchFamily="18" charset="0"/>
              </a:rPr>
              <a:t>Bank</a:t>
            </a:r>
            <a:endParaRPr lang="en-US" sz="2800" dirty="0">
              <a:latin typeface="Calisto MT" pitchFamily="18" charset="0"/>
            </a:endParaRPr>
          </a:p>
        </p:txBody>
      </p:sp>
    </p:spTree>
    <p:extLst>
      <p:ext uri="{BB962C8B-B14F-4D97-AF65-F5344CB8AC3E}">
        <p14:creationId xmlns:p14="http://schemas.microsoft.com/office/powerpoint/2010/main" val="332801044"/>
      </p:ext>
    </p:extLst>
  </p:cSld>
  <p:clrMapOvr>
    <a:masterClrMapping/>
  </p:clrMapOvr>
  <p:transition spd="slow" advTm="30333">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9" name="Table 8"/>
          <p:cNvGraphicFramePr>
            <a:graphicFrameLocks noGrp="1"/>
          </p:cNvGraphicFramePr>
          <p:nvPr>
            <p:extLst>
              <p:ext uri="{D42A27DB-BD31-4B8C-83A1-F6EECF244321}">
                <p14:modId xmlns:p14="http://schemas.microsoft.com/office/powerpoint/2010/main" val="338963920"/>
              </p:ext>
            </p:extLst>
          </p:nvPr>
        </p:nvGraphicFramePr>
        <p:xfrm>
          <a:off x="0" y="1679649"/>
          <a:ext cx="12191996" cy="4572000"/>
        </p:xfrm>
        <a:graphic>
          <a:graphicData uri="http://schemas.openxmlformats.org/drawingml/2006/table">
            <a:tbl>
              <a:tblPr firstRow="1" bandRow="1">
                <a:tableStyleId>{5940675A-B579-460E-94D1-54222C63F5DA}</a:tableStyleId>
              </a:tblPr>
              <a:tblGrid>
                <a:gridCol w="12191996"/>
              </a:tblGrid>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To take on competitors like Google and Amazon, RIL’s financial services arm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Jio</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Financial Services announced the launch of a pilot version of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JioFinance</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app to offer UPI, digital banking and other services. </a:t>
                      </a:r>
                    </a:p>
                    <a:p>
                      <a:pPr marL="342900" indent="-342900">
                        <a:buFont typeface="Arial" pitchFamily="34" charset="0"/>
                        <a:buChar char="•"/>
                      </a:pPr>
                      <a:r>
                        <a:rPr lang="hi-IN" sz="2400" dirty="0" smtClean="0">
                          <a:latin typeface="Calisto MT" pitchFamily="18" charset="0"/>
                        </a:rPr>
                        <a:t>Google और Amazon जैसे प्रतिस्पर्धियों से मुकाबला करने के लिए, RIL की वित्तीय सेवा शाखा Jio फाइनेंशियल सर्विसेज ने UPI, डिजिटल बैंकिंग और अन्य सेवाओं की पेशकश के लिए 'JioFinance' ऐप का एक पायलट संस्करण लॉन्च करने की घोषणा की।</a:t>
                      </a:r>
                      <a:endParaRPr lang="en-IN" sz="2400" dirty="0">
                        <a:latin typeface="Calisto MT" pitchFamily="18" charset="0"/>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This app seamlessly integrates digital banking, UPI transactions, bill settlements, insurance advisory, and offers a consolidated view of accounts and savings, all in one user-friendly interface.</a:t>
                      </a:r>
                      <a:endParaRPr kumimoji="0" lang="en-IN" sz="2400" b="0" i="0" u="none" strike="noStrike" kern="1200" cap="none" spc="0" normalizeH="0" baseline="0" noProof="0" dirty="0" smtClean="0">
                        <a:ln>
                          <a:noFill/>
                        </a:ln>
                        <a:solidFill>
                          <a:srgbClr val="FF0000"/>
                        </a:solidFill>
                        <a:effectLst/>
                        <a:uLnTx/>
                        <a:uFillTx/>
                        <a:latin typeface="Calisto MT" pitchFamily="18" charset="0"/>
                        <a:ea typeface="+mn-ea"/>
                        <a:cs typeface="+mn-cs"/>
                      </a:endParaRPr>
                    </a:p>
                    <a:p>
                      <a:pPr marL="342900" indent="-342900">
                        <a:buFont typeface="Arial" pitchFamily="34" charset="0"/>
                        <a:buChar char="•"/>
                      </a:pPr>
                      <a:r>
                        <a:rPr lang="hi-IN" sz="2400" dirty="0" smtClean="0">
                          <a:latin typeface="Calisto MT" pitchFamily="18" charset="0"/>
                        </a:rPr>
                        <a:t>यह ऐप डिजिटल बैंकिंग, यूपीआई लेनदेन, बिल निपटान, बीमा सलाह को सहजता से एकीकृत करता है, और एक उपयोगकर्ता के अनुकूल इंटरफेस में खातों और बचत का एक समेकित दृश्य प्रदान करता है।</a:t>
                      </a:r>
                      <a:endParaRPr lang="en-IN" sz="2400" dirty="0">
                        <a:latin typeface="Calisto MT" pitchFamily="18" charset="0"/>
                      </a:endParaRPr>
                    </a:p>
                  </a:txBody>
                  <a:tcPr/>
                </a:tc>
              </a:tr>
            </a:tbl>
          </a:graphicData>
        </a:graphic>
      </p:graphicFrame>
      <p:sp>
        <p:nvSpPr>
          <p:cNvPr id="12" name="Rectangle 11"/>
          <p:cNvSpPr/>
          <p:nvPr/>
        </p:nvSpPr>
        <p:spPr>
          <a:xfrm>
            <a:off x="0" y="1082049"/>
            <a:ext cx="12192000" cy="461665"/>
          </a:xfrm>
          <a:prstGeom prst="rect">
            <a:avLst/>
          </a:prstGeom>
          <a:solidFill>
            <a:srgbClr val="FFC000"/>
          </a:solidFill>
          <a:ln w="38100">
            <a:solidFill>
              <a:schemeClr val="tx1"/>
            </a:solidFill>
          </a:ln>
        </p:spPr>
        <p:txBody>
          <a:bodyPr wrap="square">
            <a:spAutoFit/>
          </a:bodyPr>
          <a:lstStyle/>
          <a:p>
            <a:pPr lvl="0"/>
            <a:r>
              <a:rPr lang="en-IN" sz="2400" dirty="0">
                <a:solidFill>
                  <a:prstClr val="black"/>
                </a:solidFill>
                <a:latin typeface="Calisto MT" pitchFamily="18" charset="0"/>
              </a:rPr>
              <a:t>Answer:- B</a:t>
            </a:r>
          </a:p>
        </p:txBody>
      </p:sp>
    </p:spTree>
    <p:extLst>
      <p:ext uri="{BB962C8B-B14F-4D97-AF65-F5344CB8AC3E}">
        <p14:creationId xmlns:p14="http://schemas.microsoft.com/office/powerpoint/2010/main" val="539564353"/>
      </p:ext>
    </p:extLst>
  </p:cSld>
  <p:clrMapOvr>
    <a:masterClrMapping/>
  </p:clrMapOvr>
  <p:transition spd="slow" advTm="30333">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2" y="1164329"/>
            <a:ext cx="12191998" cy="3970318"/>
          </a:xfrm>
          <a:prstGeom prst="rect">
            <a:avLst/>
          </a:prstGeom>
          <a:ln w="38100">
            <a:solidFill>
              <a:schemeClr val="tx1"/>
            </a:solidFill>
          </a:ln>
        </p:spPr>
        <p:txBody>
          <a:bodyPr wrap="square">
            <a:spAutoFit/>
          </a:bodyPr>
          <a:lstStyle/>
          <a:p>
            <a:r>
              <a:rPr lang="en-US" sz="2800" dirty="0" smtClean="0">
                <a:solidFill>
                  <a:srgbClr val="FF0000"/>
                </a:solidFill>
                <a:latin typeface="Calisto MT" pitchFamily="18" charset="0"/>
              </a:rPr>
              <a:t>Q13. </a:t>
            </a:r>
            <a:r>
              <a:rPr lang="en-US" sz="2800" dirty="0">
                <a:solidFill>
                  <a:srgbClr val="FF0000"/>
                </a:solidFill>
                <a:latin typeface="Calisto MT" pitchFamily="18" charset="0"/>
              </a:rPr>
              <a:t>Indian Space Research </a:t>
            </a:r>
            <a:r>
              <a:rPr lang="en-US" sz="2800" dirty="0" err="1">
                <a:solidFill>
                  <a:srgbClr val="FF0000"/>
                </a:solidFill>
                <a:latin typeface="Calisto MT" pitchFamily="18" charset="0"/>
              </a:rPr>
              <a:t>Organisation</a:t>
            </a:r>
            <a:r>
              <a:rPr lang="en-US" sz="2800" dirty="0">
                <a:solidFill>
                  <a:srgbClr val="FF0000"/>
                </a:solidFill>
                <a:latin typeface="Calisto MT" pitchFamily="18" charset="0"/>
              </a:rPr>
              <a:t> (ISRO) and __ partner for space exploration with 3D- printed rocket engine</a:t>
            </a:r>
            <a:r>
              <a:rPr lang="en-US" sz="2800" dirty="0" smtClean="0">
                <a:solidFill>
                  <a:srgbClr val="FF0000"/>
                </a:solidFill>
                <a:latin typeface="Calisto MT" pitchFamily="18" charset="0"/>
              </a:rPr>
              <a:t>.</a:t>
            </a:r>
            <a:endParaRPr lang="en-US" sz="2800" dirty="0">
              <a:latin typeface="Calisto MT" pitchFamily="18" charset="0"/>
            </a:endParaRPr>
          </a:p>
          <a:p>
            <a:r>
              <a:rPr lang="en-US" sz="2800" dirty="0">
                <a:solidFill>
                  <a:schemeClr val="accent6">
                    <a:lumMod val="50000"/>
                  </a:schemeClr>
                </a:solidFill>
                <a:latin typeface="Calisto MT" pitchFamily="18" charset="0"/>
              </a:rPr>
              <a:t>Q. </a:t>
            </a:r>
            <a:r>
              <a:rPr lang="hi-IN" sz="2800" dirty="0">
                <a:solidFill>
                  <a:schemeClr val="accent6">
                    <a:lumMod val="50000"/>
                  </a:schemeClr>
                </a:solidFill>
                <a:latin typeface="Calisto MT" pitchFamily="18" charset="0"/>
              </a:rPr>
              <a:t>भारतीय अंतरिक्ष अनुसंधान संगठन (इसरो) और 3डी-प्रिंटेड रॉकेट इंजन के साथ अंतरिक्ष अन्वेषण के लिए भागीदार।</a:t>
            </a:r>
            <a:endParaRPr lang="en-US" sz="2800" dirty="0">
              <a:solidFill>
                <a:schemeClr val="accent6">
                  <a:lumMod val="50000"/>
                </a:schemeClr>
              </a:solidFill>
              <a:latin typeface="Calisto MT" pitchFamily="18" charset="0"/>
            </a:endParaRPr>
          </a:p>
          <a:p>
            <a:r>
              <a:rPr lang="en-US" sz="2800" dirty="0">
                <a:latin typeface="Calisto MT" pitchFamily="18" charset="0"/>
              </a:rPr>
              <a:t>A)Google 3D</a:t>
            </a:r>
          </a:p>
          <a:p>
            <a:r>
              <a:rPr lang="en-US" sz="2800" dirty="0">
                <a:latin typeface="Calisto MT" pitchFamily="18" charset="0"/>
              </a:rPr>
              <a:t>B)Amazon 3D</a:t>
            </a:r>
          </a:p>
          <a:p>
            <a:r>
              <a:rPr lang="en-US" sz="2800" dirty="0">
                <a:latin typeface="Calisto MT" pitchFamily="18" charset="0"/>
              </a:rPr>
              <a:t>C)Wipro 3D</a:t>
            </a:r>
          </a:p>
          <a:p>
            <a:r>
              <a:rPr lang="en-US" sz="2800" dirty="0">
                <a:latin typeface="Calisto MT" pitchFamily="18" charset="0"/>
              </a:rPr>
              <a:t>D)</a:t>
            </a:r>
            <a:r>
              <a:rPr lang="en-US" sz="2800" dirty="0" err="1">
                <a:latin typeface="Calisto MT" pitchFamily="18" charset="0"/>
              </a:rPr>
              <a:t>Flipkart</a:t>
            </a:r>
            <a:r>
              <a:rPr lang="en-US" sz="2800" dirty="0">
                <a:latin typeface="Calisto MT" pitchFamily="18" charset="0"/>
              </a:rPr>
              <a:t> 3D</a:t>
            </a:r>
          </a:p>
          <a:p>
            <a:r>
              <a:rPr lang="en-US" sz="2800" dirty="0">
                <a:latin typeface="Calisto MT" pitchFamily="18" charset="0"/>
              </a:rPr>
              <a:t>E)Infosys 3D </a:t>
            </a:r>
          </a:p>
        </p:txBody>
      </p:sp>
    </p:spTree>
    <p:extLst>
      <p:ext uri="{BB962C8B-B14F-4D97-AF65-F5344CB8AC3E}">
        <p14:creationId xmlns:p14="http://schemas.microsoft.com/office/powerpoint/2010/main" val="3092055554"/>
      </p:ext>
    </p:extLst>
  </p:cSld>
  <p:clrMapOvr>
    <a:masterClrMapping/>
  </p:clrMapOvr>
  <p:transition spd="slow" advTm="30333">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9" name="Table 8"/>
          <p:cNvGraphicFramePr>
            <a:graphicFrameLocks noGrp="1"/>
          </p:cNvGraphicFramePr>
          <p:nvPr>
            <p:extLst>
              <p:ext uri="{D42A27DB-BD31-4B8C-83A1-F6EECF244321}">
                <p14:modId xmlns:p14="http://schemas.microsoft.com/office/powerpoint/2010/main" val="975733084"/>
              </p:ext>
            </p:extLst>
          </p:nvPr>
        </p:nvGraphicFramePr>
        <p:xfrm>
          <a:off x="0" y="1649169"/>
          <a:ext cx="12192000" cy="4267200"/>
        </p:xfrm>
        <a:graphic>
          <a:graphicData uri="http://schemas.openxmlformats.org/drawingml/2006/table">
            <a:tbl>
              <a:tblPr firstRow="1" bandRow="1">
                <a:tableStyleId>{5940675A-B579-460E-94D1-54222C63F5DA}</a:tableStyleId>
              </a:tblPr>
              <a:tblGrid>
                <a:gridCol w="12192000"/>
              </a:tblGrid>
              <a:tr h="370840">
                <a:tc>
                  <a:txBody>
                    <a:bodyPr/>
                    <a:lstStyle/>
                    <a:p>
                      <a:pPr marL="342900" indent="-342900">
                        <a:buFont typeface="Arial" pitchFamily="34" charset="0"/>
                        <a:buChar char="•"/>
                      </a:pPr>
                      <a:r>
                        <a:rPr lang="en-US" sz="2400" dirty="0" smtClean="0">
                          <a:solidFill>
                            <a:srgbClr val="FF0000"/>
                          </a:solidFill>
                          <a:latin typeface="Calisto MT" pitchFamily="18" charset="0"/>
                        </a:rPr>
                        <a:t>The Indian Space Research </a:t>
                      </a:r>
                      <a:r>
                        <a:rPr lang="en-US" sz="2400" dirty="0" err="1" smtClean="0">
                          <a:solidFill>
                            <a:srgbClr val="FF0000"/>
                          </a:solidFill>
                          <a:latin typeface="Calisto MT" pitchFamily="18" charset="0"/>
                        </a:rPr>
                        <a:t>Organisation</a:t>
                      </a:r>
                      <a:r>
                        <a:rPr lang="en-US" sz="2400" dirty="0" smtClean="0">
                          <a:solidFill>
                            <a:srgbClr val="FF0000"/>
                          </a:solidFill>
                          <a:latin typeface="Calisto MT" pitchFamily="18" charset="0"/>
                        </a:rPr>
                        <a:t> (ISRO) and Wipro 3D have successfully manufactured a 3D-printed rocket engine, the PS4, set to power the fourth stage of the Polar Satellite Launch Vehicle (PSLV). </a:t>
                      </a:r>
                    </a:p>
                    <a:p>
                      <a:pPr marL="342900" indent="-342900">
                        <a:buFont typeface="Arial" pitchFamily="34" charset="0"/>
                        <a:buChar char="•"/>
                      </a:pPr>
                      <a:r>
                        <a:rPr lang="hi-IN" sz="2000" dirty="0" smtClean="0">
                          <a:latin typeface="Calisto MT" pitchFamily="18" charset="0"/>
                        </a:rPr>
                        <a:t>भारतीय अंतरिक्ष अनुसंधान संगठन (इसरो) और विप्रो 3डी ने ध्रुवीय उपग्रह प्रक्षेपण यान (पीएसएलवी) के चौथे चरण को शक्ति प्रदान करने के लिए 3डी-मुद्रित रॉकेट इंजन, पीएस4 का सफलतापूर्वक निर्माण किया है।</a:t>
                      </a:r>
                      <a:endParaRPr lang="en-IN" sz="2000" dirty="0">
                        <a:latin typeface="Calisto MT" pitchFamily="18" charset="0"/>
                      </a:endParaRPr>
                    </a:p>
                  </a:txBody>
                  <a:tcPr/>
                </a:tc>
              </a:tr>
              <a:tr h="370840">
                <a:tc>
                  <a:txBody>
                    <a:bodyPr/>
                    <a:lstStyle/>
                    <a:p>
                      <a:pPr marL="342900" indent="-342900">
                        <a:buFont typeface="Arial" pitchFamily="34" charset="0"/>
                        <a:buChar char="•"/>
                      </a:pPr>
                      <a:r>
                        <a:rPr lang="en-US" sz="2400" dirty="0" smtClean="0">
                          <a:solidFill>
                            <a:srgbClr val="FF0000"/>
                          </a:solidFill>
                          <a:latin typeface="Calisto MT" pitchFamily="18" charset="0"/>
                        </a:rPr>
                        <a:t>The PSLV, ISRO’s workhorse launch vehicle for earth observation and scientific satellites, relies on its fourth stage, the PS4, for precise orbital placement. This stage is crucial for missions related to remote sensing, oceanography, cartography, and disaster warning, among others.</a:t>
                      </a:r>
                    </a:p>
                    <a:p>
                      <a:pPr marL="342900" indent="-342900">
                        <a:buFont typeface="Arial" pitchFamily="34" charset="0"/>
                        <a:buChar char="•"/>
                      </a:pPr>
                      <a:r>
                        <a:rPr lang="hi-IN" sz="2000" dirty="0" smtClean="0">
                          <a:latin typeface="Calisto MT" pitchFamily="18" charset="0"/>
                        </a:rPr>
                        <a:t>पीएसएलवी, पृथ्वी अवलोकन और वैज्ञानिक उपग्रहों के लिए इसरो का वर्कहॉर्स लॉन्च वाहन, सटीक कक्षीय प्लेसमेंट के लिए अपने चौथे चरण, पीएस 4 पर निर्भर करता है। यह चरण रिमोट सेंसिंग, समुद्र विज्ञान, कार्टोग्राफी और आपदा चेतावनी सहित अन्य से संबंधित मिशनों के लिए महत्वपूर्ण है।</a:t>
                      </a:r>
                      <a:endParaRPr lang="en-IN" sz="2000" dirty="0">
                        <a:latin typeface="Calisto MT" pitchFamily="18" charset="0"/>
                      </a:endParaRPr>
                    </a:p>
                  </a:txBody>
                  <a:tcPr/>
                </a:tc>
              </a:tr>
            </a:tbl>
          </a:graphicData>
        </a:graphic>
      </p:graphicFrame>
      <p:sp>
        <p:nvSpPr>
          <p:cNvPr id="12" name="Rectangle 11"/>
          <p:cNvSpPr/>
          <p:nvPr/>
        </p:nvSpPr>
        <p:spPr>
          <a:xfrm>
            <a:off x="0" y="1082049"/>
            <a:ext cx="12192000" cy="461665"/>
          </a:xfrm>
          <a:prstGeom prst="rect">
            <a:avLst/>
          </a:prstGeom>
          <a:solidFill>
            <a:srgbClr val="FFC000"/>
          </a:solidFill>
          <a:ln w="38100">
            <a:solidFill>
              <a:schemeClr val="tx1"/>
            </a:solidFill>
          </a:ln>
        </p:spPr>
        <p:txBody>
          <a:bodyPr wrap="square">
            <a:spAutoFit/>
          </a:bodyPr>
          <a:lstStyle/>
          <a:p>
            <a:pPr lvl="0"/>
            <a:r>
              <a:rPr lang="en-IN" sz="2400" dirty="0">
                <a:solidFill>
                  <a:prstClr val="black"/>
                </a:solidFill>
                <a:latin typeface="Calisto MT" pitchFamily="18" charset="0"/>
              </a:rPr>
              <a:t>Answer:- B</a:t>
            </a:r>
          </a:p>
        </p:txBody>
      </p:sp>
    </p:spTree>
    <p:extLst>
      <p:ext uri="{BB962C8B-B14F-4D97-AF65-F5344CB8AC3E}">
        <p14:creationId xmlns:p14="http://schemas.microsoft.com/office/powerpoint/2010/main" val="3496009552"/>
      </p:ext>
    </p:extLst>
  </p:cSld>
  <p:clrMapOvr>
    <a:masterClrMapping/>
  </p:clrMapOvr>
  <p:transition spd="slow" advTm="30333">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120967"/>
            <a:ext cx="12192001" cy="4893647"/>
          </a:xfrm>
          <a:prstGeom prst="rect">
            <a:avLst/>
          </a:prstGeom>
          <a:ln w="38100">
            <a:solidFill>
              <a:schemeClr val="tx1"/>
            </a:solidFill>
          </a:ln>
        </p:spPr>
        <p:txBody>
          <a:bodyPr wrap="square">
            <a:spAutoFit/>
          </a:bodyPr>
          <a:lstStyle/>
          <a:p>
            <a:r>
              <a:rPr lang="en-US" sz="2400" dirty="0">
                <a:solidFill>
                  <a:srgbClr val="FF0000"/>
                </a:solidFill>
                <a:latin typeface="Calisto MT" pitchFamily="18" charset="0"/>
              </a:rPr>
              <a:t>Q. According to Bloomberg Billionaire Index recently </a:t>
            </a:r>
            <a:r>
              <a:rPr lang="en-US" sz="2400" dirty="0" err="1">
                <a:solidFill>
                  <a:srgbClr val="FF0000"/>
                </a:solidFill>
                <a:latin typeface="Calisto MT" pitchFamily="18" charset="0"/>
              </a:rPr>
              <a:t>Gautam</a:t>
            </a:r>
            <a:r>
              <a:rPr lang="en-US" sz="2400" dirty="0">
                <a:solidFill>
                  <a:srgbClr val="FF0000"/>
                </a:solidFill>
                <a:latin typeface="Calisto MT" pitchFamily="18" charset="0"/>
              </a:rPr>
              <a:t> </a:t>
            </a:r>
            <a:r>
              <a:rPr lang="en-US" sz="2400" dirty="0" err="1">
                <a:solidFill>
                  <a:srgbClr val="FF0000"/>
                </a:solidFill>
                <a:latin typeface="Calisto MT" pitchFamily="18" charset="0"/>
              </a:rPr>
              <a:t>Adani</a:t>
            </a:r>
            <a:r>
              <a:rPr lang="en-US" sz="2400" dirty="0">
                <a:solidFill>
                  <a:srgbClr val="FF0000"/>
                </a:solidFill>
                <a:latin typeface="Calisto MT" pitchFamily="18" charset="0"/>
              </a:rPr>
              <a:t> has reclaimed the title of the richest person in Asia with a net worth of $111 Billion. With this , </a:t>
            </a:r>
            <a:r>
              <a:rPr lang="en-US" sz="2400" dirty="0" err="1">
                <a:solidFill>
                  <a:srgbClr val="FF0000"/>
                </a:solidFill>
                <a:latin typeface="Calisto MT" pitchFamily="18" charset="0"/>
              </a:rPr>
              <a:t>Adani</a:t>
            </a:r>
            <a:r>
              <a:rPr lang="en-US" sz="2400" dirty="0">
                <a:solidFill>
                  <a:srgbClr val="FF0000"/>
                </a:solidFill>
                <a:latin typeface="Calisto MT" pitchFamily="18" charset="0"/>
              </a:rPr>
              <a:t> has overtaken Reliance industries' </a:t>
            </a:r>
            <a:r>
              <a:rPr lang="en-US" sz="2400" dirty="0" err="1">
                <a:solidFill>
                  <a:srgbClr val="FF0000"/>
                </a:solidFill>
                <a:latin typeface="Calisto MT" pitchFamily="18" charset="0"/>
              </a:rPr>
              <a:t>Mukesh</a:t>
            </a:r>
            <a:r>
              <a:rPr lang="en-US" sz="2400" dirty="0">
                <a:solidFill>
                  <a:srgbClr val="FF0000"/>
                </a:solidFill>
                <a:latin typeface="Calisto MT" pitchFamily="18" charset="0"/>
              </a:rPr>
              <a:t> </a:t>
            </a:r>
            <a:r>
              <a:rPr lang="en-US" sz="2400" dirty="0" err="1">
                <a:solidFill>
                  <a:srgbClr val="FF0000"/>
                </a:solidFill>
                <a:latin typeface="Calisto MT" pitchFamily="18" charset="0"/>
              </a:rPr>
              <a:t>Ambani</a:t>
            </a:r>
            <a:r>
              <a:rPr lang="en-US" sz="2400" dirty="0">
                <a:solidFill>
                  <a:srgbClr val="FF0000"/>
                </a:solidFill>
                <a:latin typeface="Calisto MT" pitchFamily="18" charset="0"/>
              </a:rPr>
              <a:t> after nearly 5 months. </a:t>
            </a:r>
            <a:r>
              <a:rPr lang="en-US" sz="2400" dirty="0" err="1">
                <a:solidFill>
                  <a:srgbClr val="FF0000"/>
                </a:solidFill>
                <a:latin typeface="Calisto MT" pitchFamily="18" charset="0"/>
              </a:rPr>
              <a:t>Ambani</a:t>
            </a:r>
            <a:r>
              <a:rPr lang="en-US" sz="2400" dirty="0">
                <a:solidFill>
                  <a:srgbClr val="FF0000"/>
                </a:solidFill>
                <a:latin typeface="Calisto MT" pitchFamily="18" charset="0"/>
              </a:rPr>
              <a:t> stands at __ rank with a net worth of $ 109 billion </a:t>
            </a:r>
            <a:r>
              <a:rPr lang="en-US" sz="2400" dirty="0" smtClean="0">
                <a:solidFill>
                  <a:srgbClr val="FF0000"/>
                </a:solidFill>
                <a:latin typeface="Calisto MT" pitchFamily="18" charset="0"/>
              </a:rPr>
              <a:t>.</a:t>
            </a:r>
          </a:p>
          <a:p>
            <a:r>
              <a:rPr lang="en-US" sz="2400" dirty="0">
                <a:solidFill>
                  <a:schemeClr val="accent6">
                    <a:lumMod val="50000"/>
                  </a:schemeClr>
                </a:solidFill>
                <a:latin typeface="Calisto MT" pitchFamily="18" charset="0"/>
              </a:rPr>
              <a:t>Q. </a:t>
            </a:r>
            <a:r>
              <a:rPr lang="hi-IN" sz="2400" dirty="0">
                <a:solidFill>
                  <a:schemeClr val="accent6">
                    <a:lumMod val="50000"/>
                  </a:schemeClr>
                </a:solidFill>
                <a:latin typeface="Calisto MT" pitchFamily="18" charset="0"/>
              </a:rPr>
              <a:t>हाल ही में ब्लूमबर्ग बिलियनेयर इंडेक्स के अनुसार गौतम अडानी ने 111 बिलियन डॉलर की संपत्ति के साथ एशिया के सबसे अमीर व्यक्ति का खिताब फिर से हासिल कर लिया है। इसके साथ ही अडानी करीब 5 महीने बाद रिलायंस इंडस्ट्रीज के मुकेश अंबानी से आगे निकल गए हैं। अंबानी 109 बिलियन डॉलर की कुल संपत्ति के साथ __ रैंक पर हैं</a:t>
            </a:r>
            <a:endParaRPr lang="en-US" sz="2400" dirty="0">
              <a:solidFill>
                <a:schemeClr val="accent6">
                  <a:lumMod val="50000"/>
                </a:schemeClr>
              </a:solidFill>
              <a:latin typeface="Calisto MT" pitchFamily="18" charset="0"/>
            </a:endParaRPr>
          </a:p>
          <a:p>
            <a:r>
              <a:rPr lang="en-US" sz="2400" dirty="0">
                <a:latin typeface="Calisto MT" pitchFamily="18" charset="0"/>
              </a:rPr>
              <a:t>A)11th</a:t>
            </a:r>
          </a:p>
          <a:p>
            <a:r>
              <a:rPr lang="en-US" sz="2400" dirty="0">
                <a:latin typeface="Calisto MT" pitchFamily="18" charset="0"/>
              </a:rPr>
              <a:t>B)12th</a:t>
            </a:r>
          </a:p>
          <a:p>
            <a:r>
              <a:rPr lang="en-US" sz="2400" dirty="0">
                <a:latin typeface="Calisto MT" pitchFamily="18" charset="0"/>
              </a:rPr>
              <a:t>C)10th</a:t>
            </a:r>
          </a:p>
          <a:p>
            <a:r>
              <a:rPr lang="en-US" sz="2400" dirty="0">
                <a:latin typeface="Calisto MT" pitchFamily="18" charset="0"/>
              </a:rPr>
              <a:t>D)9th</a:t>
            </a:r>
          </a:p>
          <a:p>
            <a:r>
              <a:rPr lang="en-US" sz="2400" dirty="0" smtClean="0">
                <a:latin typeface="Calisto MT" pitchFamily="18" charset="0"/>
              </a:rPr>
              <a:t>E)13th</a:t>
            </a:r>
            <a:endParaRPr lang="en-US" sz="2400" dirty="0">
              <a:latin typeface="Calisto MT" pitchFamily="18" charset="0"/>
            </a:endParaRPr>
          </a:p>
        </p:txBody>
      </p:sp>
    </p:spTree>
    <p:extLst>
      <p:ext uri="{BB962C8B-B14F-4D97-AF65-F5344CB8AC3E}">
        <p14:creationId xmlns:p14="http://schemas.microsoft.com/office/powerpoint/2010/main" val="4008490400"/>
      </p:ext>
    </p:extLst>
  </p:cSld>
  <p:clrMapOvr>
    <a:masterClrMapping/>
  </p:clrMapOvr>
  <p:transition spd="slow" advTm="30333">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13" name="Table 12"/>
          <p:cNvGraphicFramePr>
            <a:graphicFrameLocks noGrp="1"/>
          </p:cNvGraphicFramePr>
          <p:nvPr>
            <p:extLst>
              <p:ext uri="{D42A27DB-BD31-4B8C-83A1-F6EECF244321}">
                <p14:modId xmlns:p14="http://schemas.microsoft.com/office/powerpoint/2010/main" val="2834094484"/>
              </p:ext>
            </p:extLst>
          </p:nvPr>
        </p:nvGraphicFramePr>
        <p:xfrm>
          <a:off x="2" y="1543714"/>
          <a:ext cx="12191999" cy="4206240"/>
        </p:xfrm>
        <a:graphic>
          <a:graphicData uri="http://schemas.openxmlformats.org/drawingml/2006/table">
            <a:tbl>
              <a:tblPr firstRow="1" bandRow="1">
                <a:tableStyleId>{5940675A-B579-460E-94D1-54222C63F5DA}</a:tableStyleId>
              </a:tblPr>
              <a:tblGrid>
                <a:gridCol w="12191999"/>
              </a:tblGrid>
              <a:tr h="370840">
                <a:tc>
                  <a:txBody>
                    <a:bodyPr/>
                    <a:lstStyle/>
                    <a:p>
                      <a:pPr marL="342900" indent="-342900">
                        <a:buFont typeface="Arial" pitchFamily="34" charset="0"/>
                        <a:buChar char="•"/>
                      </a:pPr>
                      <a:r>
                        <a:rPr lang="en-US" sz="2400" dirty="0" err="1" smtClean="0">
                          <a:solidFill>
                            <a:srgbClr val="FF0000"/>
                          </a:solidFill>
                          <a:latin typeface="Calisto MT" pitchFamily="18" charset="0"/>
                        </a:rPr>
                        <a:t>Gautam</a:t>
                      </a:r>
                      <a:r>
                        <a:rPr lang="en-US" sz="2400" dirty="0" smtClean="0">
                          <a:solidFill>
                            <a:srgbClr val="FF0000"/>
                          </a:solidFill>
                          <a:latin typeface="Calisto MT" pitchFamily="18" charset="0"/>
                        </a:rPr>
                        <a:t> </a:t>
                      </a:r>
                      <a:r>
                        <a:rPr lang="en-US" sz="2400" dirty="0" err="1" smtClean="0">
                          <a:solidFill>
                            <a:srgbClr val="FF0000"/>
                          </a:solidFill>
                          <a:latin typeface="Calisto MT" pitchFamily="18" charset="0"/>
                        </a:rPr>
                        <a:t>Adani</a:t>
                      </a:r>
                      <a:r>
                        <a:rPr lang="en-US" sz="2400" dirty="0" smtClean="0">
                          <a:solidFill>
                            <a:srgbClr val="FF0000"/>
                          </a:solidFill>
                          <a:latin typeface="Calisto MT" pitchFamily="18" charset="0"/>
                        </a:rPr>
                        <a:t>, chairman of multinational conglomerate the </a:t>
                      </a:r>
                      <a:r>
                        <a:rPr lang="en-US" sz="2400" dirty="0" err="1" smtClean="0">
                          <a:solidFill>
                            <a:srgbClr val="FF0000"/>
                          </a:solidFill>
                          <a:latin typeface="Calisto MT" pitchFamily="18" charset="0"/>
                        </a:rPr>
                        <a:t>Adani</a:t>
                      </a:r>
                      <a:r>
                        <a:rPr lang="en-US" sz="2400" dirty="0" smtClean="0">
                          <a:solidFill>
                            <a:srgbClr val="FF0000"/>
                          </a:solidFill>
                          <a:latin typeface="Calisto MT" pitchFamily="18" charset="0"/>
                        </a:rPr>
                        <a:t> Group, has reclaimed the title of the richest person in Asia with a net worth of $111 billion, according to the Bloomberg Billionaires Index. </a:t>
                      </a:r>
                    </a:p>
                    <a:p>
                      <a:pPr marL="342900" indent="-342900">
                        <a:buFont typeface="Arial" pitchFamily="34" charset="0"/>
                        <a:buChar char="•"/>
                      </a:pPr>
                      <a:r>
                        <a:rPr lang="hi-IN" sz="2400" dirty="0" smtClean="0">
                          <a:latin typeface="Calisto MT" pitchFamily="18" charset="0"/>
                        </a:rPr>
                        <a:t>ब्लूमबर्ग बिलियनेयर्स इंडेक्स के अनुसार, बहुराष्ट्रीय समूह अदानी समूह के अध्यक्ष गौतम अदानी ने 111 अरब डॉलर की संपत्ति के साथ एशिया के सबसे अमीर व्यक्ति का खिताब फिर से हासिल कर लिया है। </a:t>
                      </a:r>
                      <a:endParaRPr lang="en-IN" sz="2400" dirty="0">
                        <a:latin typeface="Calisto MT" pitchFamily="18" charset="0"/>
                      </a:endParaRPr>
                    </a:p>
                  </a:txBody>
                  <a:tcPr/>
                </a:tc>
              </a:tr>
              <a:tr h="370840">
                <a:tc>
                  <a:txBody>
                    <a:bodyPr/>
                    <a:lstStyle/>
                    <a:p>
                      <a:pPr marL="342900" indent="-342900">
                        <a:buFont typeface="Arial" pitchFamily="34" charset="0"/>
                        <a:buChar char="•"/>
                      </a:pPr>
                      <a:r>
                        <a:rPr lang="en-US" sz="2400" dirty="0" smtClean="0">
                          <a:solidFill>
                            <a:srgbClr val="FF0000"/>
                          </a:solidFill>
                          <a:latin typeface="Calisto MT" pitchFamily="18" charset="0"/>
                        </a:rPr>
                        <a:t>This came after the group’s shares rallied up to 14 per cent. </a:t>
                      </a:r>
                      <a:r>
                        <a:rPr lang="en-US" sz="2400" baseline="0" dirty="0" smtClean="0">
                          <a:solidFill>
                            <a:srgbClr val="FF0000"/>
                          </a:solidFill>
                          <a:latin typeface="Calisto MT" pitchFamily="18" charset="0"/>
                        </a:rPr>
                        <a:t> </a:t>
                      </a:r>
                      <a:r>
                        <a:rPr lang="en-US" sz="2400" dirty="0" smtClean="0">
                          <a:solidFill>
                            <a:srgbClr val="FF0000"/>
                          </a:solidFill>
                          <a:latin typeface="Calisto MT" pitchFamily="18" charset="0"/>
                        </a:rPr>
                        <a:t>With this, </a:t>
                      </a:r>
                      <a:r>
                        <a:rPr lang="en-US" sz="2400" dirty="0" err="1" smtClean="0">
                          <a:solidFill>
                            <a:srgbClr val="FF0000"/>
                          </a:solidFill>
                          <a:latin typeface="Calisto MT" pitchFamily="18" charset="0"/>
                        </a:rPr>
                        <a:t>Adani</a:t>
                      </a:r>
                      <a:r>
                        <a:rPr lang="en-US" sz="2400" dirty="0" smtClean="0">
                          <a:solidFill>
                            <a:srgbClr val="FF0000"/>
                          </a:solidFill>
                          <a:latin typeface="Calisto MT" pitchFamily="18" charset="0"/>
                        </a:rPr>
                        <a:t> has overtaken Reliance Industries’ </a:t>
                      </a:r>
                      <a:r>
                        <a:rPr lang="en-US" sz="2400" dirty="0" err="1" smtClean="0">
                          <a:solidFill>
                            <a:srgbClr val="FF0000"/>
                          </a:solidFill>
                          <a:latin typeface="Calisto MT" pitchFamily="18" charset="0"/>
                        </a:rPr>
                        <a:t>Mukesh</a:t>
                      </a:r>
                      <a:r>
                        <a:rPr lang="en-US" sz="2400" dirty="0" smtClean="0">
                          <a:solidFill>
                            <a:srgbClr val="FF0000"/>
                          </a:solidFill>
                          <a:latin typeface="Calisto MT" pitchFamily="18" charset="0"/>
                        </a:rPr>
                        <a:t> </a:t>
                      </a:r>
                      <a:r>
                        <a:rPr lang="en-US" sz="2400" dirty="0" err="1" smtClean="0">
                          <a:solidFill>
                            <a:srgbClr val="FF0000"/>
                          </a:solidFill>
                          <a:latin typeface="Calisto MT" pitchFamily="18" charset="0"/>
                        </a:rPr>
                        <a:t>Ambani</a:t>
                      </a:r>
                      <a:r>
                        <a:rPr lang="en-US" sz="2400" dirty="0" smtClean="0">
                          <a:solidFill>
                            <a:srgbClr val="FF0000"/>
                          </a:solidFill>
                          <a:latin typeface="Calisto MT" pitchFamily="18" charset="0"/>
                        </a:rPr>
                        <a:t> after nearly 5 months. </a:t>
                      </a:r>
                      <a:r>
                        <a:rPr lang="en-US" sz="2400" dirty="0" err="1" smtClean="0">
                          <a:solidFill>
                            <a:srgbClr val="FF0000"/>
                          </a:solidFill>
                          <a:latin typeface="Calisto MT" pitchFamily="18" charset="0"/>
                        </a:rPr>
                        <a:t>Ambani</a:t>
                      </a:r>
                      <a:r>
                        <a:rPr lang="en-US" sz="2400" dirty="0" smtClean="0">
                          <a:solidFill>
                            <a:srgbClr val="FF0000"/>
                          </a:solidFill>
                          <a:latin typeface="Calisto MT" pitchFamily="18" charset="0"/>
                        </a:rPr>
                        <a:t> stands at 12th rank with a net worth of $109 billion.</a:t>
                      </a:r>
                    </a:p>
                    <a:p>
                      <a:pPr marL="342900" indent="-342900">
                        <a:buFont typeface="Arial" pitchFamily="34" charset="0"/>
                        <a:buChar char="•"/>
                      </a:pPr>
                      <a:r>
                        <a:rPr lang="hi-IN" sz="2400" dirty="0" smtClean="0">
                          <a:latin typeface="Calisto MT" pitchFamily="18" charset="0"/>
                        </a:rPr>
                        <a:t>यह समूह के शेयरों में 14 फीसदी तक की बढ़ोतरी के बाद आया। </a:t>
                      </a:r>
                      <a:r>
                        <a:rPr lang="en-US" sz="2400" baseline="0" dirty="0" smtClean="0">
                          <a:latin typeface="Calisto MT" pitchFamily="18" charset="0"/>
                        </a:rPr>
                        <a:t> </a:t>
                      </a:r>
                      <a:r>
                        <a:rPr lang="hi-IN" sz="2400" dirty="0" smtClean="0">
                          <a:latin typeface="Calisto MT" pitchFamily="18" charset="0"/>
                        </a:rPr>
                        <a:t>इसके साथ ही अडानी करीब 5 महीने बाद रिलायंस इंडस्ट्रीज के मुकेश अंबानी से आगे निकल गए हैं। अंबानी 109 अरब डॉलर की संपत्ति के साथ 12वें स्थान पर हैं।</a:t>
                      </a:r>
                      <a:endParaRPr lang="en-IN" sz="2400" dirty="0">
                        <a:latin typeface="Calisto MT" pitchFamily="18" charset="0"/>
                      </a:endParaRPr>
                    </a:p>
                  </a:txBody>
                  <a:tcPr/>
                </a:tc>
              </a:tr>
            </a:tbl>
          </a:graphicData>
        </a:graphic>
      </p:graphicFrame>
      <p:sp>
        <p:nvSpPr>
          <p:cNvPr id="14" name="Rectangle 13"/>
          <p:cNvSpPr/>
          <p:nvPr/>
        </p:nvSpPr>
        <p:spPr>
          <a:xfrm>
            <a:off x="0" y="1082049"/>
            <a:ext cx="12192000" cy="461665"/>
          </a:xfrm>
          <a:prstGeom prst="rect">
            <a:avLst/>
          </a:prstGeom>
          <a:solidFill>
            <a:srgbClr val="FFC000"/>
          </a:solidFill>
          <a:ln w="38100">
            <a:solidFill>
              <a:schemeClr val="tx1"/>
            </a:solidFill>
          </a:ln>
        </p:spPr>
        <p:txBody>
          <a:bodyPr wrap="square">
            <a:spAutoFit/>
          </a:bodyPr>
          <a:lstStyle/>
          <a:p>
            <a:pPr lvl="0"/>
            <a:r>
              <a:rPr lang="en-IN" sz="2400" dirty="0">
                <a:solidFill>
                  <a:prstClr val="black"/>
                </a:solidFill>
                <a:latin typeface="Calisto MT" pitchFamily="18" charset="0"/>
              </a:rPr>
              <a:t>Answer:- B</a:t>
            </a:r>
          </a:p>
        </p:txBody>
      </p:sp>
    </p:spTree>
    <p:extLst>
      <p:ext uri="{BB962C8B-B14F-4D97-AF65-F5344CB8AC3E}">
        <p14:creationId xmlns:p14="http://schemas.microsoft.com/office/powerpoint/2010/main" val="306185280"/>
      </p:ext>
    </p:extLst>
  </p:cSld>
  <p:clrMapOvr>
    <a:masterClrMapping/>
  </p:clrMapOvr>
  <p:transition spd="slow" advTm="30333">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9" name="Table 8"/>
          <p:cNvGraphicFramePr>
            <a:graphicFrameLocks noGrp="1"/>
          </p:cNvGraphicFramePr>
          <p:nvPr>
            <p:extLst>
              <p:ext uri="{D42A27DB-BD31-4B8C-83A1-F6EECF244321}">
                <p14:modId xmlns:p14="http://schemas.microsoft.com/office/powerpoint/2010/main" val="1655309964"/>
              </p:ext>
            </p:extLst>
          </p:nvPr>
        </p:nvGraphicFramePr>
        <p:xfrm>
          <a:off x="-4" y="1762480"/>
          <a:ext cx="12192004" cy="4749726"/>
        </p:xfrm>
        <a:graphic>
          <a:graphicData uri="http://schemas.openxmlformats.org/drawingml/2006/table">
            <a:tbl>
              <a:tblPr firstRow="1" bandRow="1">
                <a:tableStyleId>{5940675A-B579-460E-94D1-54222C63F5DA}</a:tableStyleId>
              </a:tblPr>
              <a:tblGrid>
                <a:gridCol w="12192004"/>
              </a:tblGrid>
              <a:tr h="1267435">
                <a:tc>
                  <a:txBody>
                    <a:bodyPr/>
                    <a:lstStyle/>
                    <a:p>
                      <a:pPr marL="457200" indent="-457200">
                        <a:buFont typeface="Arial" pitchFamily="34" charset="0"/>
                        <a:buChar char="•"/>
                      </a:pPr>
                      <a:r>
                        <a:rPr lang="en-US" sz="2400" dirty="0" smtClean="0">
                          <a:solidFill>
                            <a:srgbClr val="FF0000"/>
                          </a:solidFill>
                          <a:latin typeface="Calisto MT" pitchFamily="18" charset="0"/>
                        </a:rPr>
                        <a:t>Mexico has elected a woman president for the first time in its 200-year history.</a:t>
                      </a:r>
                    </a:p>
                    <a:p>
                      <a:pPr marL="457200" indent="-457200">
                        <a:buFont typeface="Arial" pitchFamily="34" charset="0"/>
                        <a:buChar char="•"/>
                      </a:pPr>
                      <a:r>
                        <a:rPr lang="hi-IN" sz="2400" dirty="0" smtClean="0">
                          <a:latin typeface="Calisto MT" pitchFamily="18" charset="0"/>
                        </a:rPr>
                        <a:t>मेक्सिको ने अपने 200 साल के इतिहास में पहली बार एक महिला राष्ट्रपति चुनी है</a:t>
                      </a:r>
                    </a:p>
                  </a:txBody>
                  <a:tcPr/>
                </a:tc>
              </a:tr>
              <a:tr h="1008888">
                <a:tc>
                  <a:txBody>
                    <a:bodyPr/>
                    <a:lstStyle/>
                    <a:p>
                      <a:pPr marL="457200" indent="-457200">
                        <a:buFont typeface="Arial" pitchFamily="34" charset="0"/>
                        <a:buChar char="•"/>
                      </a:pPr>
                      <a:r>
                        <a:rPr lang="en-US" sz="2400" dirty="0" smtClean="0">
                          <a:solidFill>
                            <a:srgbClr val="FF0000"/>
                          </a:solidFill>
                          <a:latin typeface="Calisto MT" pitchFamily="18" charset="0"/>
                        </a:rPr>
                        <a:t>She will be sworn in as the President of Mexico on 1 October 2024.</a:t>
                      </a:r>
                    </a:p>
                    <a:p>
                      <a:pPr marL="457200" indent="-457200">
                        <a:buFont typeface="Arial" pitchFamily="34" charset="0"/>
                        <a:buChar char="•"/>
                      </a:pPr>
                      <a:r>
                        <a:rPr lang="hi-IN" sz="2400" dirty="0" smtClean="0">
                          <a:latin typeface="Calisto MT" pitchFamily="18" charset="0"/>
                        </a:rPr>
                        <a:t>वह 1 अक्टूबर 2024 को मेक्सिको के राष्ट्रपति के रूप में शपथ लेंगी।</a:t>
                      </a:r>
                      <a:endParaRPr lang="en-US" sz="2400" dirty="0" smtClean="0">
                        <a:latin typeface="Calisto MT" pitchFamily="18" charset="0"/>
                      </a:endParaRPr>
                    </a:p>
                  </a:txBody>
                  <a:tcPr/>
                </a:tc>
              </a:tr>
              <a:tr h="1008888">
                <a:tc>
                  <a:txBody>
                    <a:bodyPr/>
                    <a:lstStyle/>
                    <a:p>
                      <a:pPr marL="457200" indent="-457200">
                        <a:buFont typeface="Arial" pitchFamily="34" charset="0"/>
                        <a:buChar char="•"/>
                      </a:pPr>
                      <a:r>
                        <a:rPr lang="en-US" sz="2400" dirty="0" smtClean="0">
                          <a:solidFill>
                            <a:srgbClr val="FF0000"/>
                          </a:solidFill>
                          <a:latin typeface="Calisto MT" pitchFamily="18" charset="0"/>
                        </a:rPr>
                        <a:t>Claudia </a:t>
                      </a:r>
                      <a:r>
                        <a:rPr lang="en-US" sz="2400" dirty="0" err="1" smtClean="0">
                          <a:solidFill>
                            <a:srgbClr val="FF0000"/>
                          </a:solidFill>
                          <a:latin typeface="Calisto MT" pitchFamily="18" charset="0"/>
                        </a:rPr>
                        <a:t>Shienbaum</a:t>
                      </a:r>
                      <a:r>
                        <a:rPr lang="en-US" sz="2400" dirty="0" smtClean="0">
                          <a:solidFill>
                            <a:srgbClr val="FF0000"/>
                          </a:solidFill>
                          <a:latin typeface="Calisto MT" pitchFamily="18" charset="0"/>
                        </a:rPr>
                        <a:t> of the ruling </a:t>
                      </a:r>
                      <a:r>
                        <a:rPr lang="en-US" sz="2400" dirty="0" err="1" smtClean="0">
                          <a:solidFill>
                            <a:srgbClr val="FF0000"/>
                          </a:solidFill>
                          <a:latin typeface="Calisto MT" pitchFamily="18" charset="0"/>
                        </a:rPr>
                        <a:t>Morena</a:t>
                      </a:r>
                      <a:r>
                        <a:rPr lang="en-US" sz="2400" dirty="0" smtClean="0">
                          <a:solidFill>
                            <a:srgbClr val="FF0000"/>
                          </a:solidFill>
                          <a:latin typeface="Calisto MT" pitchFamily="18" charset="0"/>
                        </a:rPr>
                        <a:t> party.</a:t>
                      </a:r>
                    </a:p>
                    <a:p>
                      <a:pPr marL="457200" indent="-457200">
                        <a:buFont typeface="Arial" pitchFamily="34" charset="0"/>
                        <a:buChar char="•"/>
                      </a:pPr>
                      <a:r>
                        <a:rPr lang="hi-IN" sz="2400" dirty="0" smtClean="0">
                          <a:latin typeface="Calisto MT" pitchFamily="18" charset="0"/>
                        </a:rPr>
                        <a:t>सत्तारूढ़ मुरैना पार्टी की क्लाउडिया शिएनबाम</a:t>
                      </a:r>
                      <a:endParaRPr lang="en-US" sz="2400" dirty="0" smtClean="0">
                        <a:latin typeface="Calisto MT" pitchFamily="18" charset="0"/>
                      </a:endParaRPr>
                    </a:p>
                  </a:txBody>
                  <a:tcPr/>
                </a:tc>
              </a:tr>
              <a:tr h="1464515">
                <a:tc>
                  <a:txBody>
                    <a:bodyPr/>
                    <a:lstStyle/>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She is a staunch supporter of Mexican President Andrés Manuel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López</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Obrador</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hi-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वह मैक्सिकन राष्ट्रपति आंद्रेस मैनुअल लोपेज़ ओब्रेडोर की कट्टर समर्थक हैं।</a:t>
                      </a:r>
                      <a:endParaRPr kumimoji="0" lang="en-IN" sz="24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txBody>
                  <a:tcPr/>
                </a:tc>
              </a:tr>
            </a:tbl>
          </a:graphicData>
        </a:graphic>
      </p:graphicFrame>
      <p:sp>
        <p:nvSpPr>
          <p:cNvPr id="2" name="Rectangle 1"/>
          <p:cNvSpPr/>
          <p:nvPr/>
        </p:nvSpPr>
        <p:spPr>
          <a:xfrm>
            <a:off x="0" y="1095047"/>
            <a:ext cx="12192000" cy="523220"/>
          </a:xfrm>
          <a:prstGeom prst="rect">
            <a:avLst/>
          </a:prstGeom>
          <a:solidFill>
            <a:srgbClr val="FFC000"/>
          </a:solidFill>
          <a:ln w="38100">
            <a:solidFill>
              <a:schemeClr val="tx1"/>
            </a:solidFill>
          </a:ln>
        </p:spPr>
        <p:txBody>
          <a:bodyPr wrap="square">
            <a:spAutoFit/>
          </a:bodyPr>
          <a:lstStyle/>
          <a:p>
            <a:r>
              <a:rPr lang="en-US" sz="2800" dirty="0" smtClean="0">
                <a:latin typeface="Calisto MT" pitchFamily="18" charset="0"/>
              </a:rPr>
              <a:t>Answer</a:t>
            </a:r>
            <a:r>
              <a:rPr lang="en-US" sz="2800" dirty="0">
                <a:latin typeface="Calisto MT" pitchFamily="18" charset="0"/>
              </a:rPr>
              <a:t>:- </a:t>
            </a:r>
            <a:r>
              <a:rPr lang="en-US" sz="2800" dirty="0" smtClean="0">
                <a:latin typeface="Calisto MT" pitchFamily="18" charset="0"/>
              </a:rPr>
              <a:t>E</a:t>
            </a:r>
            <a:endParaRPr lang="en-US" sz="2800" dirty="0">
              <a:latin typeface="Calisto MT" pitchFamily="18" charset="0"/>
            </a:endParaRPr>
          </a:p>
        </p:txBody>
      </p:sp>
    </p:spTree>
    <p:extLst>
      <p:ext uri="{BB962C8B-B14F-4D97-AF65-F5344CB8AC3E}">
        <p14:creationId xmlns:p14="http://schemas.microsoft.com/office/powerpoint/2010/main" val="3131982446"/>
      </p:ext>
    </p:extLst>
  </p:cSld>
  <p:clrMapOvr>
    <a:masterClrMapping/>
  </p:clrMapOvr>
  <p:transition spd="slow" advTm="30333">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Rectangle 2"/>
          <p:cNvSpPr/>
          <p:nvPr/>
        </p:nvSpPr>
        <p:spPr>
          <a:xfrm>
            <a:off x="-1" y="2252078"/>
            <a:ext cx="12191999" cy="2246769"/>
          </a:xfrm>
          <a:prstGeom prst="rect">
            <a:avLst/>
          </a:prstGeom>
          <a:ln w="38100">
            <a:solidFill>
              <a:schemeClr val="tx1"/>
            </a:solidFill>
          </a:ln>
        </p:spPr>
        <p:txBody>
          <a:bodyPr wrap="square">
            <a:spAutoFit/>
          </a:bodyPr>
          <a:lstStyle/>
          <a:p>
            <a:r>
              <a:rPr lang="en-US" sz="2800" dirty="0">
                <a:solidFill>
                  <a:srgbClr val="C10000"/>
                </a:solidFill>
                <a:latin typeface="Calisto MT" pitchFamily="18" charset="0"/>
              </a:rPr>
              <a:t>Q. Which country has become the 99th member of the International Solar Alliance</a:t>
            </a:r>
            <a:r>
              <a:rPr lang="en-US" sz="2800" dirty="0" smtClean="0">
                <a:solidFill>
                  <a:srgbClr val="C10000"/>
                </a:solidFill>
                <a:latin typeface="Calisto MT" pitchFamily="18" charset="0"/>
              </a:rPr>
              <a:t>?</a:t>
            </a:r>
          </a:p>
          <a:p>
            <a:r>
              <a:rPr lang="hi-IN" sz="2800" dirty="0"/>
              <a:t>Q. कौन सा देश अंतर्राष्ट्रीय सौर गठबंधन का 99वां सदस्य बन गया है?</a:t>
            </a:r>
            <a:endParaRPr lang="en-US" sz="2800" dirty="0">
              <a:solidFill>
                <a:srgbClr val="C10000"/>
              </a:solidFill>
              <a:latin typeface="Calisto MT" pitchFamily="18" charset="0"/>
            </a:endParaRPr>
          </a:p>
          <a:p>
            <a:r>
              <a:rPr lang="en-IN" sz="2800" dirty="0">
                <a:solidFill>
                  <a:srgbClr val="816000"/>
                </a:solidFill>
                <a:latin typeface="Calisto MT" pitchFamily="18" charset="0"/>
              </a:rPr>
              <a:t>A) Norway </a:t>
            </a:r>
            <a:r>
              <a:rPr lang="en-IN" sz="2800" dirty="0" smtClean="0">
                <a:solidFill>
                  <a:srgbClr val="816000"/>
                </a:solidFill>
                <a:latin typeface="Calisto MT" pitchFamily="18" charset="0"/>
              </a:rPr>
              <a:t>				B</a:t>
            </a:r>
            <a:r>
              <a:rPr lang="en-IN" sz="2800" dirty="0">
                <a:solidFill>
                  <a:srgbClr val="816000"/>
                </a:solidFill>
                <a:latin typeface="Calisto MT" pitchFamily="18" charset="0"/>
              </a:rPr>
              <a:t>) Sweden</a:t>
            </a:r>
          </a:p>
          <a:p>
            <a:r>
              <a:rPr lang="en-IN" sz="2800" dirty="0">
                <a:solidFill>
                  <a:srgbClr val="816000"/>
                </a:solidFill>
                <a:latin typeface="Calisto MT" pitchFamily="18" charset="0"/>
              </a:rPr>
              <a:t>C) Spain </a:t>
            </a:r>
            <a:r>
              <a:rPr lang="en-IN" sz="2800" dirty="0" smtClean="0">
                <a:solidFill>
                  <a:srgbClr val="816000"/>
                </a:solidFill>
                <a:latin typeface="Calisto MT" pitchFamily="18" charset="0"/>
              </a:rPr>
              <a:t>				D</a:t>
            </a:r>
            <a:r>
              <a:rPr lang="en-IN" sz="2800" dirty="0">
                <a:solidFill>
                  <a:srgbClr val="816000"/>
                </a:solidFill>
                <a:latin typeface="Calisto MT" pitchFamily="18" charset="0"/>
              </a:rPr>
              <a:t>) Switzerland</a:t>
            </a:r>
            <a:endParaRPr lang="en-IN" sz="2800" dirty="0">
              <a:latin typeface="Calisto MT" pitchFamily="18" charset="0"/>
            </a:endParaRPr>
          </a:p>
        </p:txBody>
      </p:sp>
      <p:sp>
        <p:nvSpPr>
          <p:cNvPr id="4" name="Rectangle 1"/>
          <p:cNvSpPr>
            <a:spLocks noChangeArrowheads="1"/>
          </p:cNvSpPr>
          <p:nvPr/>
        </p:nvSpPr>
        <p:spPr bwMode="auto">
          <a:xfrm>
            <a:off x="-5" y="1292084"/>
            <a:ext cx="12192003" cy="518743"/>
          </a:xfrm>
          <a:prstGeom prst="rect">
            <a:avLst/>
          </a:prstGeom>
          <a:solidFill>
            <a:srgbClr val="303134"/>
          </a:solidFill>
          <a:ln w="381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dirty="0" smtClean="0">
                <a:solidFill>
                  <a:srgbClr val="E8EAED"/>
                </a:solidFill>
                <a:latin typeface="Calisto MT" pitchFamily="18" charset="0"/>
                <a:cs typeface="Mangal"/>
              </a:rPr>
              <a:t>Question For You </a:t>
            </a:r>
            <a:r>
              <a:rPr kumimoji="0" lang="hi-IN" b="0" i="0" u="none" strike="noStrike" cap="none" normalizeH="0" baseline="0" dirty="0" smtClean="0">
                <a:ln>
                  <a:noFill/>
                </a:ln>
                <a:solidFill>
                  <a:schemeClr val="tx1"/>
                </a:solidFill>
                <a:effectLst/>
                <a:latin typeface="Calisto MT" pitchFamily="18" charset="0"/>
                <a:cs typeface="Mangal"/>
              </a:rPr>
              <a:t> </a:t>
            </a:r>
            <a:endParaRPr kumimoji="0" lang="en-US" sz="3200" b="0" i="0" u="none" strike="noStrike" cap="none" normalizeH="0" baseline="0" dirty="0" smtClean="0">
              <a:ln>
                <a:noFill/>
              </a:ln>
              <a:solidFill>
                <a:schemeClr val="tx1"/>
              </a:solidFill>
              <a:effectLst/>
              <a:latin typeface="Calisto MT" pitchFamily="18" charset="0"/>
              <a:cs typeface="Arial" pitchFamily="34" charset="0"/>
            </a:endParaRPr>
          </a:p>
        </p:txBody>
      </p:sp>
    </p:spTree>
    <p:extLst>
      <p:ext uri="{BB962C8B-B14F-4D97-AF65-F5344CB8AC3E}">
        <p14:creationId xmlns:p14="http://schemas.microsoft.com/office/powerpoint/2010/main" val="3965359128"/>
      </p:ext>
    </p:extLst>
  </p:cSld>
  <p:clrMapOvr>
    <a:masterClrMapping/>
  </p:clrMapOvr>
  <p:transition spd="slow" advTm="30333">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chemeClr val="accent1">
              <a:lumMod val="40000"/>
              <a:lumOff val="60000"/>
            </a:schemeClr>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Rectangle 11"/>
          <p:cNvSpPr/>
          <p:nvPr/>
        </p:nvSpPr>
        <p:spPr>
          <a:xfrm>
            <a:off x="1" y="1614441"/>
            <a:ext cx="12191999" cy="2554545"/>
          </a:xfrm>
          <a:prstGeom prst="rect">
            <a:avLst/>
          </a:prstGeom>
          <a:ln w="57150">
            <a:solidFill>
              <a:schemeClr val="tx1"/>
            </a:solidFill>
          </a:ln>
        </p:spPr>
        <p:txBody>
          <a:bodyPr wrap="square">
            <a:spAutoFit/>
          </a:bodyPr>
          <a:lstStyle/>
          <a:p>
            <a:r>
              <a:rPr lang="en-US" sz="2000" b="1" dirty="0" smtClean="0">
                <a:latin typeface="Calisto MT" pitchFamily="18" charset="0"/>
              </a:rPr>
              <a:t>YouTube </a:t>
            </a:r>
            <a:r>
              <a:rPr lang="en-US" sz="2000" b="1" dirty="0">
                <a:latin typeface="Calisto MT" pitchFamily="18" charset="0"/>
              </a:rPr>
              <a:t>Official Channel:-</a:t>
            </a:r>
          </a:p>
          <a:p>
            <a:r>
              <a:rPr lang="en-US" sz="2000" b="1" dirty="0">
                <a:latin typeface="Calisto MT" pitchFamily="18" charset="0"/>
                <a:hlinkClick r:id="rId18"/>
              </a:rPr>
              <a:t>https://youtube.com/@AparchitExamWarriors?si=pLlc1S6brRqQP068</a:t>
            </a:r>
            <a:endParaRPr lang="en-US" sz="2000" b="1" dirty="0">
              <a:latin typeface="Calisto MT" pitchFamily="18" charset="0"/>
            </a:endParaRPr>
          </a:p>
          <a:p>
            <a:endParaRPr lang="en-US" sz="2000" dirty="0">
              <a:latin typeface="Calisto MT" pitchFamily="18" charset="0"/>
            </a:endParaRPr>
          </a:p>
          <a:p>
            <a:r>
              <a:rPr lang="en-US" sz="2000" b="1" dirty="0">
                <a:latin typeface="Calisto MT" pitchFamily="18" charset="0"/>
              </a:rPr>
              <a:t>Official Telegram Channel:-</a:t>
            </a:r>
          </a:p>
          <a:p>
            <a:r>
              <a:rPr lang="en-US" sz="2000" dirty="0">
                <a:latin typeface="Calisto MT" pitchFamily="18" charset="0"/>
                <a:hlinkClick r:id="rId19"/>
              </a:rPr>
              <a:t>https://t.me/Aparchit_Super_CA_Pdfs</a:t>
            </a:r>
            <a:endParaRPr lang="en-US" sz="2000" dirty="0">
              <a:latin typeface="Calisto MT" pitchFamily="18" charset="0"/>
            </a:endParaRPr>
          </a:p>
          <a:p>
            <a:endParaRPr lang="en-US" sz="2000" dirty="0">
              <a:latin typeface="Calisto MT" pitchFamily="18" charset="0"/>
            </a:endParaRPr>
          </a:p>
          <a:p>
            <a:r>
              <a:rPr lang="en-US" sz="2000" b="1" dirty="0">
                <a:latin typeface="Calisto MT" pitchFamily="18" charset="0"/>
              </a:rPr>
              <a:t>Daily, Weekly, Monthly Current Affairs </a:t>
            </a:r>
            <a:r>
              <a:rPr lang="en-US" sz="2000" b="1" dirty="0" err="1">
                <a:latin typeface="Calisto MT" pitchFamily="18" charset="0"/>
              </a:rPr>
              <a:t>offical</a:t>
            </a:r>
            <a:r>
              <a:rPr lang="en-US" sz="2000" b="1" dirty="0">
                <a:latin typeface="Calisto MT" pitchFamily="18" charset="0"/>
              </a:rPr>
              <a:t> Website &amp; All Mock Test </a:t>
            </a:r>
            <a:r>
              <a:rPr lang="en-US" sz="2000" b="1" dirty="0" err="1">
                <a:latin typeface="Calisto MT" pitchFamily="18" charset="0"/>
              </a:rPr>
              <a:t>Pdf</a:t>
            </a:r>
            <a:r>
              <a:rPr lang="en-US" sz="2000" b="1" dirty="0">
                <a:latin typeface="Calisto MT" pitchFamily="18" charset="0"/>
              </a:rPr>
              <a:t> :-</a:t>
            </a:r>
          </a:p>
          <a:p>
            <a:r>
              <a:rPr lang="en-US" sz="2000" dirty="0">
                <a:latin typeface="Calisto MT" pitchFamily="18" charset="0"/>
                <a:hlinkClick r:id="rId20"/>
              </a:rPr>
              <a:t>https://</a:t>
            </a:r>
            <a:r>
              <a:rPr lang="en-US" sz="2000" dirty="0" smtClean="0">
                <a:latin typeface="Calisto MT" pitchFamily="18" charset="0"/>
                <a:hlinkClick r:id="rId20"/>
              </a:rPr>
              <a:t>aparchitexamwarriors.com/currentaffairs/daily-current-affairs-pdf</a:t>
            </a:r>
            <a:endParaRPr lang="en-US" sz="2000" dirty="0">
              <a:latin typeface="Calisto MT" pitchFamily="18" charset="0"/>
            </a:endParaRPr>
          </a:p>
        </p:txBody>
      </p:sp>
      <p:sp>
        <p:nvSpPr>
          <p:cNvPr id="2" name="Rectangle 1"/>
          <p:cNvSpPr/>
          <p:nvPr/>
        </p:nvSpPr>
        <p:spPr>
          <a:xfrm>
            <a:off x="2" y="1091221"/>
            <a:ext cx="12191999" cy="523220"/>
          </a:xfrm>
          <a:prstGeom prst="rect">
            <a:avLst/>
          </a:prstGeom>
          <a:solidFill>
            <a:srgbClr val="FFC000"/>
          </a:solidFill>
          <a:ln w="38100">
            <a:solidFill>
              <a:schemeClr val="tx1"/>
            </a:solidFill>
          </a:ln>
        </p:spPr>
        <p:txBody>
          <a:bodyPr wrap="square">
            <a:spAutoFit/>
          </a:bodyPr>
          <a:lstStyle/>
          <a:p>
            <a:pPr lvl="0" algn="ctr"/>
            <a:r>
              <a:rPr lang="en-US" sz="2800" b="1" dirty="0">
                <a:solidFill>
                  <a:prstClr val="black"/>
                </a:solidFill>
                <a:latin typeface="Calisto MT" pitchFamily="18" charset="0"/>
              </a:rPr>
              <a:t>Follow  us</a:t>
            </a:r>
          </a:p>
        </p:txBody>
      </p:sp>
    </p:spTree>
    <p:extLst>
      <p:ext uri="{BB962C8B-B14F-4D97-AF65-F5344CB8AC3E}">
        <p14:creationId xmlns:p14="http://schemas.microsoft.com/office/powerpoint/2010/main" val="3857745499"/>
      </p:ext>
    </p:extLst>
  </p:cSld>
  <p:clrMapOvr>
    <a:masterClrMapping/>
  </p:clrMapOvr>
  <p:transition spd="slow" advTm="30333">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Rectangle 2"/>
          <p:cNvSpPr/>
          <p:nvPr/>
        </p:nvSpPr>
        <p:spPr>
          <a:xfrm>
            <a:off x="2" y="1027482"/>
            <a:ext cx="12191998" cy="4832092"/>
          </a:xfrm>
          <a:prstGeom prst="rect">
            <a:avLst/>
          </a:prstGeom>
          <a:ln w="38100">
            <a:solidFill>
              <a:schemeClr val="tx1"/>
            </a:solidFill>
          </a:ln>
        </p:spPr>
        <p:txBody>
          <a:bodyPr wrap="square">
            <a:spAutoFit/>
          </a:bodyPr>
          <a:lstStyle/>
          <a:p>
            <a:r>
              <a:rPr lang="en-US" sz="2800" dirty="0" smtClean="0">
                <a:solidFill>
                  <a:srgbClr val="FF0000"/>
                </a:solidFill>
                <a:latin typeface="Calisto MT" pitchFamily="18" charset="0"/>
              </a:rPr>
              <a:t>Q2. </a:t>
            </a:r>
            <a:r>
              <a:rPr lang="en-US" sz="2800" dirty="0">
                <a:solidFill>
                  <a:srgbClr val="FF0000"/>
                </a:solidFill>
                <a:latin typeface="Calisto MT" pitchFamily="18" charset="0"/>
              </a:rPr>
              <a:t>Recently as per the report, India's largest private sector bank , HDFC Bank continued to lead the race in the credit cards market with a 20 per cent share. Which of the following is not among the top 4 credit card lender</a:t>
            </a:r>
            <a:r>
              <a:rPr lang="en-US" sz="2800" dirty="0" smtClean="0">
                <a:solidFill>
                  <a:srgbClr val="FF0000"/>
                </a:solidFill>
                <a:latin typeface="Calisto MT" pitchFamily="18" charset="0"/>
              </a:rPr>
              <a:t>?</a:t>
            </a:r>
          </a:p>
          <a:p>
            <a:r>
              <a:rPr lang="hi-IN" sz="2800" dirty="0">
                <a:solidFill>
                  <a:schemeClr val="accent6">
                    <a:lumMod val="50000"/>
                  </a:schemeClr>
                </a:solidFill>
              </a:rPr>
              <a:t>Q. हाल ही में आई रिपोर्ट के अनुसार, भारत का सबसे बड़ा निजी क्षेत्र का बैंक, एचडीएफसी बैंक 20 प्रतिशत हिस्सेदारी के साथ क्रेडिट कार्ड बाजार में दौड़ में सबसे आगे बना हुआ है। निम्नलिखित में से कौन सा शीर्ष 4 क्रेडिट कार्ड ऋणदाताओं में से नहीं है?</a:t>
            </a:r>
            <a:endParaRPr lang="en-US" sz="2800" dirty="0">
              <a:solidFill>
                <a:schemeClr val="accent6">
                  <a:lumMod val="50000"/>
                </a:schemeClr>
              </a:solidFill>
              <a:latin typeface="Calisto MT" pitchFamily="18" charset="0"/>
            </a:endParaRPr>
          </a:p>
          <a:p>
            <a:r>
              <a:rPr lang="en-US" sz="2800" dirty="0">
                <a:latin typeface="Calisto MT" pitchFamily="18" charset="0"/>
              </a:rPr>
              <a:t>A)</a:t>
            </a:r>
            <a:r>
              <a:rPr lang="en-US" sz="2800" dirty="0" err="1">
                <a:latin typeface="Calisto MT" pitchFamily="18" charset="0"/>
              </a:rPr>
              <a:t>Hdfc</a:t>
            </a:r>
            <a:r>
              <a:rPr lang="en-US" sz="2800" dirty="0">
                <a:latin typeface="Calisto MT" pitchFamily="18" charset="0"/>
              </a:rPr>
              <a:t> Bank </a:t>
            </a:r>
          </a:p>
          <a:p>
            <a:r>
              <a:rPr lang="en-US" sz="2800" dirty="0">
                <a:latin typeface="Calisto MT" pitchFamily="18" charset="0"/>
              </a:rPr>
              <a:t>B)</a:t>
            </a:r>
            <a:r>
              <a:rPr lang="en-US" sz="2800" dirty="0" err="1">
                <a:latin typeface="Calisto MT" pitchFamily="18" charset="0"/>
              </a:rPr>
              <a:t>Sbi</a:t>
            </a:r>
            <a:r>
              <a:rPr lang="en-US" sz="2800" dirty="0">
                <a:latin typeface="Calisto MT" pitchFamily="18" charset="0"/>
              </a:rPr>
              <a:t> cards</a:t>
            </a:r>
          </a:p>
          <a:p>
            <a:r>
              <a:rPr lang="en-US" sz="2800" dirty="0">
                <a:latin typeface="Calisto MT" pitchFamily="18" charset="0"/>
              </a:rPr>
              <a:t>C)</a:t>
            </a:r>
            <a:r>
              <a:rPr lang="en-US" sz="2800" dirty="0" err="1">
                <a:latin typeface="Calisto MT" pitchFamily="18" charset="0"/>
              </a:rPr>
              <a:t>Icici</a:t>
            </a:r>
            <a:r>
              <a:rPr lang="en-US" sz="2800" dirty="0">
                <a:latin typeface="Calisto MT" pitchFamily="18" charset="0"/>
              </a:rPr>
              <a:t> Bank</a:t>
            </a:r>
          </a:p>
          <a:p>
            <a:r>
              <a:rPr lang="en-US" sz="2800" dirty="0">
                <a:latin typeface="Calisto MT" pitchFamily="18" charset="0"/>
              </a:rPr>
              <a:t>D)Axis Bank </a:t>
            </a:r>
          </a:p>
          <a:p>
            <a:r>
              <a:rPr lang="en-US" sz="2800" dirty="0">
                <a:latin typeface="Calisto MT" pitchFamily="18" charset="0"/>
              </a:rPr>
              <a:t>E)Yes Bank </a:t>
            </a:r>
          </a:p>
        </p:txBody>
      </p:sp>
    </p:spTree>
    <p:extLst>
      <p:ext uri="{BB962C8B-B14F-4D97-AF65-F5344CB8AC3E}">
        <p14:creationId xmlns:p14="http://schemas.microsoft.com/office/powerpoint/2010/main" val="3351465494"/>
      </p:ext>
    </p:extLst>
  </p:cSld>
  <p:clrMapOvr>
    <a:masterClrMapping/>
  </p:clrMapOvr>
  <p:transition spd="slow" advTm="30333">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9" name="Table 8"/>
          <p:cNvGraphicFramePr>
            <a:graphicFrameLocks noGrp="1"/>
          </p:cNvGraphicFramePr>
          <p:nvPr>
            <p:extLst>
              <p:ext uri="{D42A27DB-BD31-4B8C-83A1-F6EECF244321}">
                <p14:modId xmlns:p14="http://schemas.microsoft.com/office/powerpoint/2010/main" val="3010377620"/>
              </p:ext>
            </p:extLst>
          </p:nvPr>
        </p:nvGraphicFramePr>
        <p:xfrm>
          <a:off x="0" y="1595778"/>
          <a:ext cx="12192000" cy="4206240"/>
        </p:xfrm>
        <a:graphic>
          <a:graphicData uri="http://schemas.openxmlformats.org/drawingml/2006/table">
            <a:tbl>
              <a:tblPr firstRow="1" bandRow="1">
                <a:tableStyleId>{5940675A-B579-460E-94D1-54222C63F5DA}</a:tableStyleId>
              </a:tblPr>
              <a:tblGrid>
                <a:gridCol w="12192000"/>
              </a:tblGrid>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India’s largest private sector bank, HDFC Bank continued to lead the race in credit cards market with a 20 per cent share. SBI Cards, ICICI Bank and Axis Bank followed the list with 19 per cent, 17 per cent and 14 per cent market share respectively in April 2024.</a:t>
                      </a:r>
                      <a:endParaRPr kumimoji="0" lang="en-US" sz="24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hi-IN" sz="2000" b="0" i="0" u="none" strike="noStrike" kern="1200" cap="none" spc="0" normalizeH="0" baseline="0" noProof="0" dirty="0" smtClean="0">
                          <a:ln>
                            <a:noFill/>
                          </a:ln>
                          <a:solidFill>
                            <a:prstClr val="black"/>
                          </a:solidFill>
                          <a:effectLst/>
                          <a:uLnTx/>
                          <a:uFillTx/>
                          <a:latin typeface="Calisto MT" pitchFamily="18" charset="0"/>
                          <a:ea typeface="+mn-ea"/>
                        </a:rPr>
                        <a:t>भारत का सबसे बड़ा निजी क्षेत्र का बैंक, एचडीएफसी बैंक 20 प्रतिशत हिस्सेदारी के साथ क्रेडिट कार्ड बाजार में दौड़ में सबसे आगे रहा। अप्रैल 2024 में एसबीआई कार्ड, आईसीआईसीआई बैंक और एक्सिस बैंक क्रमशः 19 प्रतिशत, 17 प्रतिशत और 14 प्रतिशत बाजार हिस्सेदारी के साथ सूची में दूसरे स्थान पर रहे।</a:t>
                      </a:r>
                      <a:endParaRPr kumimoji="0" lang="en-IN" sz="20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Top banks followed the list like Bank of Baroda which held about 10 per cent market share, followed by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Canara</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Bank, Union Bank and HDFC Bank with approximately 6 per cent market share each and Bank of India with a 5 per cent market share.</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hi-IN" sz="2000" dirty="0" smtClean="0"/>
                        <a:t>इस सूची में शीर्ष बैंकों का स्थान रहा, जैसे बैंक ऑफ बड़ौदा, जिसकी लगभग 10 प्रतिशत बाजार हिस्सेदारी थी, उसके बाद केनरा बैंक, यूनियन बैंक और एचडीएफसी बैंक थे, जिनमें से प्रत्येक की लगभग 6 प्रतिशत बाजार हिस्सेदारी थी और बैंक ऑफ इंडिया की 5 प्रतिशत बाजार हिस्सेदारी थी।</a:t>
                      </a:r>
                      <a:endParaRPr kumimoji="0" lang="en-IN" sz="20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txBody>
                  <a:tcPr/>
                </a:tc>
              </a:tr>
            </a:tbl>
          </a:graphicData>
        </a:graphic>
      </p:graphicFrame>
      <p:sp>
        <p:nvSpPr>
          <p:cNvPr id="2" name="Rectangle 1"/>
          <p:cNvSpPr/>
          <p:nvPr/>
        </p:nvSpPr>
        <p:spPr>
          <a:xfrm>
            <a:off x="2" y="1072558"/>
            <a:ext cx="12191998" cy="461665"/>
          </a:xfrm>
          <a:prstGeom prst="rect">
            <a:avLst/>
          </a:prstGeom>
          <a:solidFill>
            <a:srgbClr val="FFC000"/>
          </a:solidFill>
          <a:ln w="38100">
            <a:solidFill>
              <a:schemeClr val="tx1"/>
            </a:solidFill>
          </a:ln>
        </p:spPr>
        <p:txBody>
          <a:bodyPr wrap="square">
            <a:spAutoFit/>
          </a:bodyPr>
          <a:lstStyle/>
          <a:p>
            <a:pPr lvl="0"/>
            <a:r>
              <a:rPr lang="en-US" sz="2400" dirty="0">
                <a:solidFill>
                  <a:prstClr val="black"/>
                </a:solidFill>
                <a:latin typeface="Calisto MT" pitchFamily="18" charset="0"/>
              </a:rPr>
              <a:t>Answer:- E</a:t>
            </a:r>
          </a:p>
        </p:txBody>
      </p:sp>
    </p:spTree>
    <p:extLst>
      <p:ext uri="{BB962C8B-B14F-4D97-AF65-F5344CB8AC3E}">
        <p14:creationId xmlns:p14="http://schemas.microsoft.com/office/powerpoint/2010/main" val="1363334818"/>
      </p:ext>
    </p:extLst>
  </p:cSld>
  <p:clrMapOvr>
    <a:masterClrMapping/>
  </p:clrMapOvr>
  <p:transition spd="slow" advTm="30333">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064241"/>
            <a:ext cx="12192001" cy="4832092"/>
          </a:xfrm>
          <a:prstGeom prst="rect">
            <a:avLst/>
          </a:prstGeom>
          <a:ln w="28575">
            <a:solidFill>
              <a:schemeClr val="tx1"/>
            </a:solidFill>
          </a:ln>
        </p:spPr>
        <p:txBody>
          <a:bodyPr wrap="square">
            <a:spAutoFit/>
          </a:bodyPr>
          <a:lstStyle/>
          <a:p>
            <a:r>
              <a:rPr lang="en-US" sz="2800" dirty="0" smtClean="0">
                <a:solidFill>
                  <a:srgbClr val="FF0000"/>
                </a:solidFill>
                <a:latin typeface="Calisto MT" pitchFamily="18" charset="0"/>
              </a:rPr>
              <a:t>Q3. </a:t>
            </a:r>
            <a:r>
              <a:rPr lang="en-US" sz="2800" dirty="0">
                <a:solidFill>
                  <a:srgbClr val="FF0000"/>
                </a:solidFill>
                <a:latin typeface="Calisto MT" pitchFamily="18" charset="0"/>
              </a:rPr>
              <a:t>Recently Indian badminton maestro PV </a:t>
            </a:r>
            <a:r>
              <a:rPr lang="en-US" sz="2800" dirty="0" err="1">
                <a:solidFill>
                  <a:srgbClr val="FF0000"/>
                </a:solidFill>
                <a:latin typeface="Calisto MT" pitchFamily="18" charset="0"/>
              </a:rPr>
              <a:t>Sindhu</a:t>
            </a:r>
            <a:r>
              <a:rPr lang="en-US" sz="2800" dirty="0">
                <a:solidFill>
                  <a:srgbClr val="FF0000"/>
                </a:solidFill>
                <a:latin typeface="Calisto MT" pitchFamily="18" charset="0"/>
              </a:rPr>
              <a:t> designated as the brand ambassador for Tobacco control. In which year PV </a:t>
            </a:r>
            <a:r>
              <a:rPr lang="en-US" sz="2800" dirty="0" err="1">
                <a:solidFill>
                  <a:srgbClr val="FF0000"/>
                </a:solidFill>
                <a:latin typeface="Calisto MT" pitchFamily="18" charset="0"/>
              </a:rPr>
              <a:t>Sindhu</a:t>
            </a:r>
            <a:r>
              <a:rPr lang="en-US" sz="2800" dirty="0">
                <a:solidFill>
                  <a:srgbClr val="FF0000"/>
                </a:solidFill>
                <a:latin typeface="Calisto MT" pitchFamily="18" charset="0"/>
              </a:rPr>
              <a:t> was awarded with the highest sporting </a:t>
            </a:r>
            <a:r>
              <a:rPr lang="en-US" sz="2800" dirty="0" err="1">
                <a:solidFill>
                  <a:srgbClr val="FF0000"/>
                </a:solidFill>
                <a:latin typeface="Calisto MT" pitchFamily="18" charset="0"/>
              </a:rPr>
              <a:t>honour</a:t>
            </a:r>
            <a:r>
              <a:rPr lang="en-US" sz="2800" dirty="0">
                <a:solidFill>
                  <a:srgbClr val="FF0000"/>
                </a:solidFill>
                <a:latin typeface="Calisto MT" pitchFamily="18" charset="0"/>
              </a:rPr>
              <a:t>( Major </a:t>
            </a:r>
            <a:r>
              <a:rPr lang="en-US" sz="2800" dirty="0" err="1">
                <a:solidFill>
                  <a:srgbClr val="FF0000"/>
                </a:solidFill>
                <a:latin typeface="Calisto MT" pitchFamily="18" charset="0"/>
              </a:rPr>
              <a:t>Dhyan</a:t>
            </a:r>
            <a:r>
              <a:rPr lang="en-US" sz="2800" dirty="0">
                <a:solidFill>
                  <a:srgbClr val="FF0000"/>
                </a:solidFill>
                <a:latin typeface="Calisto MT" pitchFamily="18" charset="0"/>
              </a:rPr>
              <a:t> Chand </a:t>
            </a:r>
            <a:r>
              <a:rPr lang="en-US" sz="2800" dirty="0" err="1">
                <a:solidFill>
                  <a:srgbClr val="FF0000"/>
                </a:solidFill>
                <a:latin typeface="Calisto MT" pitchFamily="18" charset="0"/>
              </a:rPr>
              <a:t>khel</a:t>
            </a:r>
            <a:r>
              <a:rPr lang="en-US" sz="2800" dirty="0">
                <a:solidFill>
                  <a:srgbClr val="FF0000"/>
                </a:solidFill>
                <a:latin typeface="Calisto MT" pitchFamily="18" charset="0"/>
              </a:rPr>
              <a:t> </a:t>
            </a:r>
            <a:r>
              <a:rPr lang="en-US" sz="2800" dirty="0" err="1">
                <a:solidFill>
                  <a:srgbClr val="FF0000"/>
                </a:solidFill>
                <a:latin typeface="Calisto MT" pitchFamily="18" charset="0"/>
              </a:rPr>
              <a:t>ratna</a:t>
            </a:r>
            <a:r>
              <a:rPr lang="en-US" sz="2800" dirty="0">
                <a:solidFill>
                  <a:srgbClr val="FF0000"/>
                </a:solidFill>
                <a:latin typeface="Calisto MT" pitchFamily="18" charset="0"/>
              </a:rPr>
              <a:t> award ) of India </a:t>
            </a:r>
            <a:r>
              <a:rPr lang="en-US" sz="2800" dirty="0" smtClean="0">
                <a:solidFill>
                  <a:srgbClr val="FF0000"/>
                </a:solidFill>
                <a:latin typeface="Calisto MT" pitchFamily="18" charset="0"/>
              </a:rPr>
              <a:t>?</a:t>
            </a:r>
            <a:endParaRPr lang="en-US" sz="2800" dirty="0">
              <a:solidFill>
                <a:srgbClr val="FF0000"/>
              </a:solidFill>
              <a:latin typeface="Calisto MT" pitchFamily="18" charset="0"/>
            </a:endParaRPr>
          </a:p>
          <a:p>
            <a:r>
              <a:rPr lang="en-US" sz="2800" dirty="0">
                <a:solidFill>
                  <a:schemeClr val="accent6">
                    <a:lumMod val="50000"/>
                  </a:schemeClr>
                </a:solidFill>
                <a:latin typeface="Calisto MT" pitchFamily="18" charset="0"/>
              </a:rPr>
              <a:t>Q. </a:t>
            </a:r>
            <a:r>
              <a:rPr lang="hi-IN" sz="2800" dirty="0">
                <a:solidFill>
                  <a:schemeClr val="accent6">
                    <a:lumMod val="50000"/>
                  </a:schemeClr>
                </a:solidFill>
                <a:latin typeface="Calisto MT" pitchFamily="18" charset="0"/>
              </a:rPr>
              <a:t>हाल ही में भारतीय बैडमिंटन उस्ताद पीवी सिंधु को तंबाकू नियंत्रण के लिए ब्रांड एंबेसडर नियुक्त किया गया है। पीवी सिंधु को किस वर्ष भारत के सर्वोच्च खेल सम्मान (मेजर ध्यानचंद खेल रत्न पुरस्कार) से सम्मानित किया गया था?</a:t>
            </a:r>
            <a:endParaRPr lang="en-US" sz="2800" dirty="0" smtClean="0">
              <a:solidFill>
                <a:schemeClr val="accent6">
                  <a:lumMod val="50000"/>
                </a:schemeClr>
              </a:solidFill>
              <a:latin typeface="Calisto MT" pitchFamily="18" charset="0"/>
            </a:endParaRPr>
          </a:p>
          <a:p>
            <a:r>
              <a:rPr lang="en-US" sz="2800" dirty="0" smtClean="0">
                <a:latin typeface="Calisto MT" pitchFamily="18" charset="0"/>
              </a:rPr>
              <a:t>A)2016</a:t>
            </a:r>
            <a:endParaRPr lang="en-US" sz="2800" dirty="0">
              <a:latin typeface="Calisto MT" pitchFamily="18" charset="0"/>
            </a:endParaRPr>
          </a:p>
          <a:p>
            <a:r>
              <a:rPr lang="en-US" sz="2800" dirty="0">
                <a:latin typeface="Calisto MT" pitchFamily="18" charset="0"/>
              </a:rPr>
              <a:t>B)2015</a:t>
            </a:r>
          </a:p>
          <a:p>
            <a:r>
              <a:rPr lang="en-US" sz="2800" dirty="0">
                <a:latin typeface="Calisto MT" pitchFamily="18" charset="0"/>
              </a:rPr>
              <a:t>C)2017</a:t>
            </a:r>
          </a:p>
          <a:p>
            <a:r>
              <a:rPr lang="en-US" sz="2800" dirty="0">
                <a:latin typeface="Calisto MT" pitchFamily="18" charset="0"/>
              </a:rPr>
              <a:t>D)2014</a:t>
            </a:r>
          </a:p>
          <a:p>
            <a:r>
              <a:rPr lang="en-US" sz="2800" dirty="0" smtClean="0">
                <a:latin typeface="Calisto MT" pitchFamily="18" charset="0"/>
              </a:rPr>
              <a:t>E)2013</a:t>
            </a:r>
            <a:endParaRPr lang="en-US" sz="2800" dirty="0">
              <a:latin typeface="Calisto MT" pitchFamily="18" charset="0"/>
            </a:endParaRPr>
          </a:p>
        </p:txBody>
      </p:sp>
    </p:spTree>
    <p:extLst>
      <p:ext uri="{BB962C8B-B14F-4D97-AF65-F5344CB8AC3E}">
        <p14:creationId xmlns:p14="http://schemas.microsoft.com/office/powerpoint/2010/main" val="1005052173"/>
      </p:ext>
    </p:extLst>
  </p:cSld>
  <p:clrMapOvr>
    <a:masterClrMapping/>
  </p:clrMapOvr>
  <p:transition spd="slow" advTm="30333">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1" y="1064241"/>
            <a:ext cx="12192001" cy="523220"/>
          </a:xfrm>
          <a:prstGeom prst="rect">
            <a:avLst/>
          </a:prstGeom>
          <a:solidFill>
            <a:srgbClr val="FFC000"/>
          </a:solidFill>
          <a:ln w="28575">
            <a:solidFill>
              <a:schemeClr val="tx1"/>
            </a:solidFill>
          </a:ln>
        </p:spPr>
        <p:txBody>
          <a:bodyPr wrap="square">
            <a:spAutoFit/>
          </a:bodyPr>
          <a:lstStyle/>
          <a:p>
            <a:pPr lvl="0"/>
            <a:r>
              <a:rPr lang="en-US" sz="2800" dirty="0">
                <a:solidFill>
                  <a:prstClr val="black"/>
                </a:solidFill>
                <a:latin typeface="Calisto MT" pitchFamily="18" charset="0"/>
              </a:rPr>
              <a:t>Answer:- </a:t>
            </a:r>
            <a:r>
              <a:rPr lang="en-US" sz="2800" dirty="0" smtClean="0">
                <a:solidFill>
                  <a:prstClr val="black"/>
                </a:solidFill>
                <a:latin typeface="Calisto MT" pitchFamily="18" charset="0"/>
              </a:rPr>
              <a:t>A</a:t>
            </a:r>
            <a:endParaRPr lang="en-US" sz="2800" dirty="0">
              <a:solidFill>
                <a:prstClr val="black"/>
              </a:solidFill>
              <a:latin typeface="Calisto MT" pitchFamily="18" charset="0"/>
            </a:endParaRPr>
          </a:p>
        </p:txBody>
      </p:sp>
      <p:sp>
        <p:nvSpPr>
          <p:cNvPr id="3" name="Rectangle 2"/>
          <p:cNvSpPr/>
          <p:nvPr/>
        </p:nvSpPr>
        <p:spPr>
          <a:xfrm>
            <a:off x="-2" y="1552644"/>
            <a:ext cx="12192001" cy="3539430"/>
          </a:xfrm>
          <a:prstGeom prst="rect">
            <a:avLst/>
          </a:prstGeom>
          <a:ln w="28575">
            <a:solidFill>
              <a:schemeClr val="tx1"/>
            </a:solidFill>
          </a:ln>
        </p:spPr>
        <p:txBody>
          <a:bodyPr wrap="square">
            <a:spAutoFit/>
          </a:bodyPr>
          <a:lstStyle/>
          <a:p>
            <a:pPr marL="342900" indent="-342900">
              <a:buFont typeface="Arial" pitchFamily="34" charset="0"/>
              <a:buChar char="•"/>
            </a:pPr>
            <a:r>
              <a:rPr lang="en-US" sz="2800" dirty="0" smtClean="0">
                <a:latin typeface="Calisto MT" pitchFamily="18" charset="0"/>
              </a:rPr>
              <a:t>A </a:t>
            </a:r>
            <a:r>
              <a:rPr lang="en-US" sz="2800" dirty="0">
                <a:latin typeface="Calisto MT" pitchFamily="18" charset="0"/>
              </a:rPr>
              <a:t>standout moment of </a:t>
            </a:r>
            <a:r>
              <a:rPr lang="en-US" sz="2800" dirty="0" err="1">
                <a:latin typeface="Calisto MT" pitchFamily="18" charset="0"/>
              </a:rPr>
              <a:t>Sindhu's</a:t>
            </a:r>
            <a:r>
              <a:rPr lang="en-US" sz="2800" dirty="0">
                <a:latin typeface="Calisto MT" pitchFamily="18" charset="0"/>
              </a:rPr>
              <a:t> career came at the Rio 2016 Olympics when she became the youngest (at age 21) and first Indian woman to win a silver medal. For her efforts in Rio, she was honored with the Rajiv Gandhi </a:t>
            </a:r>
            <a:r>
              <a:rPr lang="en-US" sz="2800" dirty="0" err="1">
                <a:latin typeface="Calisto MT" pitchFamily="18" charset="0"/>
              </a:rPr>
              <a:t>Khel</a:t>
            </a:r>
            <a:r>
              <a:rPr lang="en-US" sz="2800" dirty="0">
                <a:latin typeface="Calisto MT" pitchFamily="18" charset="0"/>
              </a:rPr>
              <a:t> </a:t>
            </a:r>
            <a:r>
              <a:rPr lang="en-US" sz="2800" dirty="0" err="1">
                <a:latin typeface="Calisto MT" pitchFamily="18" charset="0"/>
              </a:rPr>
              <a:t>Ratna</a:t>
            </a:r>
            <a:r>
              <a:rPr lang="en-US" sz="2800" dirty="0">
                <a:latin typeface="Calisto MT" pitchFamily="18" charset="0"/>
              </a:rPr>
              <a:t> Award, India's highest sporting honor</a:t>
            </a:r>
            <a:r>
              <a:rPr lang="en-US" sz="2800" dirty="0" smtClean="0">
                <a:latin typeface="Calisto MT" pitchFamily="18" charset="0"/>
              </a:rPr>
              <a:t>.</a:t>
            </a:r>
            <a:endParaRPr lang="hi-IN" sz="2800" dirty="0">
              <a:latin typeface="Calisto MT" pitchFamily="18" charset="0"/>
            </a:endParaRPr>
          </a:p>
          <a:p>
            <a:pPr marL="342900" indent="-342900">
              <a:buFont typeface="Arial" pitchFamily="34" charset="0"/>
              <a:buChar char="•"/>
            </a:pPr>
            <a:r>
              <a:rPr lang="hi-IN" sz="2800" dirty="0">
                <a:latin typeface="Calisto MT" pitchFamily="18" charset="0"/>
              </a:rPr>
              <a:t>सिंधु के करियर का एक असाधारण क्षण रियो 2016 ओलंपिक में आया जब वह सबसे कम उम्र (21 साल की उम्र में) और रजत पदक जीतने वाली पहली भारतीय महिला बनीं। रियो में उनके प्रयासों के लिए, उन्हें भारत के सर्वोच्च खेल सम्मान राजीव गांधी खेल रत्न पुरस्कार से सम्मानित किया गया</a:t>
            </a:r>
            <a:r>
              <a:rPr lang="hi-IN" sz="2800" dirty="0" smtClean="0">
                <a:latin typeface="Calisto MT" pitchFamily="18" charset="0"/>
              </a:rPr>
              <a:t>।</a:t>
            </a:r>
            <a:endParaRPr lang="en-US" sz="2800" dirty="0">
              <a:latin typeface="Calisto MT" pitchFamily="18" charset="0"/>
            </a:endParaRPr>
          </a:p>
        </p:txBody>
      </p:sp>
    </p:spTree>
    <p:extLst>
      <p:ext uri="{BB962C8B-B14F-4D97-AF65-F5344CB8AC3E}">
        <p14:creationId xmlns:p14="http://schemas.microsoft.com/office/powerpoint/2010/main" val="505887264"/>
      </p:ext>
    </p:extLst>
  </p:cSld>
  <p:clrMapOvr>
    <a:masterClrMapping/>
  </p:clrMapOvr>
  <p:transition spd="slow" advTm="30333">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Rectangle 1"/>
          <p:cNvSpPr/>
          <p:nvPr/>
        </p:nvSpPr>
        <p:spPr>
          <a:xfrm>
            <a:off x="0" y="1067366"/>
            <a:ext cx="12192000" cy="4832092"/>
          </a:xfrm>
          <a:prstGeom prst="rect">
            <a:avLst/>
          </a:prstGeom>
          <a:ln w="38100">
            <a:solidFill>
              <a:schemeClr val="tx1"/>
            </a:solidFill>
          </a:ln>
        </p:spPr>
        <p:txBody>
          <a:bodyPr wrap="square">
            <a:spAutoFit/>
          </a:bodyPr>
          <a:lstStyle/>
          <a:p>
            <a:r>
              <a:rPr lang="en-US" sz="2800" dirty="0" smtClean="0">
                <a:solidFill>
                  <a:srgbClr val="FF0000"/>
                </a:solidFill>
                <a:latin typeface="Calisto MT" pitchFamily="18" charset="0"/>
              </a:rPr>
              <a:t>Q4. </a:t>
            </a:r>
            <a:r>
              <a:rPr lang="en-US" sz="2800" dirty="0">
                <a:solidFill>
                  <a:srgbClr val="FF0000"/>
                </a:solidFill>
                <a:latin typeface="Calisto MT" pitchFamily="18" charset="0"/>
              </a:rPr>
              <a:t>Recently in May as per the NPCI data UPI set a new record in May with 14 billion transactions worth over Rs.20 trillion. In which year UPI(Unified Payments Interface) started in India</a:t>
            </a:r>
            <a:r>
              <a:rPr lang="en-US" sz="2800" dirty="0" smtClean="0">
                <a:solidFill>
                  <a:srgbClr val="FF0000"/>
                </a:solidFill>
                <a:latin typeface="Calisto MT" pitchFamily="18" charset="0"/>
              </a:rPr>
              <a:t>?</a:t>
            </a:r>
          </a:p>
          <a:p>
            <a:r>
              <a:rPr lang="en-US" sz="2800" dirty="0">
                <a:solidFill>
                  <a:schemeClr val="accent6">
                    <a:lumMod val="50000"/>
                  </a:schemeClr>
                </a:solidFill>
                <a:latin typeface="Calisto MT" pitchFamily="18" charset="0"/>
              </a:rPr>
              <a:t>Q. </a:t>
            </a:r>
            <a:r>
              <a:rPr lang="hi-IN" sz="2800" dirty="0">
                <a:solidFill>
                  <a:schemeClr val="accent6">
                    <a:lumMod val="50000"/>
                  </a:schemeClr>
                </a:solidFill>
                <a:latin typeface="Calisto MT" pitchFamily="18" charset="0"/>
              </a:rPr>
              <a:t>हाल ही में मई में </a:t>
            </a:r>
            <a:r>
              <a:rPr lang="en-US" sz="2800" dirty="0">
                <a:solidFill>
                  <a:schemeClr val="accent6">
                    <a:lumMod val="50000"/>
                  </a:schemeClr>
                </a:solidFill>
                <a:latin typeface="Calisto MT" pitchFamily="18" charset="0"/>
              </a:rPr>
              <a:t>NPCI </a:t>
            </a:r>
            <a:r>
              <a:rPr lang="hi-IN" sz="2800" dirty="0">
                <a:solidFill>
                  <a:schemeClr val="accent6">
                    <a:lumMod val="50000"/>
                  </a:schemeClr>
                </a:solidFill>
                <a:latin typeface="Calisto MT" pitchFamily="18" charset="0"/>
              </a:rPr>
              <a:t>डेटा के अनुसार </a:t>
            </a:r>
            <a:r>
              <a:rPr lang="en-US" sz="2800" dirty="0">
                <a:solidFill>
                  <a:schemeClr val="accent6">
                    <a:lumMod val="50000"/>
                  </a:schemeClr>
                </a:solidFill>
                <a:latin typeface="Calisto MT" pitchFamily="18" charset="0"/>
              </a:rPr>
              <a:t>UPI </a:t>
            </a:r>
            <a:r>
              <a:rPr lang="hi-IN" sz="2800" dirty="0">
                <a:solidFill>
                  <a:schemeClr val="accent6">
                    <a:lumMod val="50000"/>
                  </a:schemeClr>
                </a:solidFill>
                <a:latin typeface="Calisto MT" pitchFamily="18" charset="0"/>
              </a:rPr>
              <a:t>ने 20 ट्रिलियन रुपये से अधिक मूल्य के 14 बिलियन लेनदेन के साथ एक नया रिकॉर्ड बनाया। भारत में </a:t>
            </a:r>
            <a:r>
              <a:rPr lang="en-US" sz="2800" dirty="0">
                <a:solidFill>
                  <a:schemeClr val="accent6">
                    <a:lumMod val="50000"/>
                  </a:schemeClr>
                </a:solidFill>
                <a:latin typeface="Calisto MT" pitchFamily="18" charset="0"/>
              </a:rPr>
              <a:t>UPI (</a:t>
            </a:r>
            <a:r>
              <a:rPr lang="hi-IN" sz="2800" dirty="0">
                <a:solidFill>
                  <a:schemeClr val="accent6">
                    <a:lumMod val="50000"/>
                  </a:schemeClr>
                </a:solidFill>
                <a:latin typeface="Calisto MT" pitchFamily="18" charset="0"/>
              </a:rPr>
              <a:t>यूनिफाइड पेमेंट्स इंटरफ़ेस) की शुरुआत किस वर्ष हुई?</a:t>
            </a:r>
            <a:endParaRPr lang="en-US" sz="2800" dirty="0">
              <a:solidFill>
                <a:schemeClr val="accent6">
                  <a:lumMod val="50000"/>
                </a:schemeClr>
              </a:solidFill>
              <a:latin typeface="Calisto MT" pitchFamily="18" charset="0"/>
            </a:endParaRPr>
          </a:p>
          <a:p>
            <a:r>
              <a:rPr lang="en-US" sz="2800" dirty="0">
                <a:latin typeface="Calisto MT" pitchFamily="18" charset="0"/>
              </a:rPr>
              <a:t>A)2014</a:t>
            </a:r>
          </a:p>
          <a:p>
            <a:r>
              <a:rPr lang="en-US" sz="2800" dirty="0">
                <a:latin typeface="Calisto MT" pitchFamily="18" charset="0"/>
              </a:rPr>
              <a:t>B)2015</a:t>
            </a:r>
          </a:p>
          <a:p>
            <a:r>
              <a:rPr lang="en-US" sz="2800" dirty="0">
                <a:latin typeface="Calisto MT" pitchFamily="18" charset="0"/>
              </a:rPr>
              <a:t>C)2016</a:t>
            </a:r>
          </a:p>
          <a:p>
            <a:r>
              <a:rPr lang="en-US" sz="2800" dirty="0">
                <a:latin typeface="Calisto MT" pitchFamily="18" charset="0"/>
              </a:rPr>
              <a:t>D)2017</a:t>
            </a:r>
          </a:p>
          <a:p>
            <a:r>
              <a:rPr lang="en-US" sz="2800" dirty="0" smtClean="0">
                <a:latin typeface="Calisto MT" pitchFamily="18" charset="0"/>
              </a:rPr>
              <a:t>E)2018</a:t>
            </a:r>
            <a:endParaRPr lang="en-US" sz="2800" dirty="0">
              <a:latin typeface="Calisto MT" pitchFamily="18" charset="0"/>
            </a:endParaRPr>
          </a:p>
        </p:txBody>
      </p:sp>
    </p:spTree>
    <p:extLst>
      <p:ext uri="{BB962C8B-B14F-4D97-AF65-F5344CB8AC3E}">
        <p14:creationId xmlns:p14="http://schemas.microsoft.com/office/powerpoint/2010/main" val="2476024692"/>
      </p:ext>
    </p:extLst>
  </p:cSld>
  <p:clrMapOvr>
    <a:masterClrMapping/>
  </p:clrMapOvr>
  <p:transition spd="slow" advTm="30333">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7" name="TextBox 6">
            <a:extLst>
              <a:ext uri="{FF2B5EF4-FFF2-40B4-BE49-F238E27FC236}">
                <a16:creationId xmlns:a16="http://schemas.microsoft.com/office/drawing/2014/main" xmlns="" id="{B0E447CE-3294-AC76-885D-1D6F56BEB02F}"/>
              </a:ext>
            </a:extLst>
          </p:cNvPr>
          <p:cNvSpPr txBox="1"/>
          <p:nvPr/>
        </p:nvSpPr>
        <p:spPr>
          <a:xfrm>
            <a:off x="0" y="6354761"/>
            <a:ext cx="12192000" cy="523220"/>
          </a:xfrm>
          <a:prstGeom prst="rect">
            <a:avLst/>
          </a:prstGeom>
          <a:solidFill>
            <a:srgbClr val="FFC000"/>
          </a:solidFill>
          <a:ln w="28575">
            <a:solidFill>
              <a:schemeClr val="tx1"/>
            </a:solidFill>
          </a:ln>
        </p:spPr>
        <p:txBody>
          <a:bodyPr wrap="square" rtlCol="0">
            <a:spAutoFit/>
          </a:bodyPr>
          <a:lstStyle/>
          <a:p>
            <a:pPr algn="ctr"/>
            <a:r>
              <a:rPr lang="en-IN" sz="2800" b="1" spc="370" dirty="0">
                <a:effectLst/>
                <a:latin typeface="Calisto MT" pitchFamily="18" charset="0"/>
                <a:ea typeface="Calibri" panose="020F0502020204030204" pitchFamily="34" charset="0"/>
                <a:cs typeface="Mangal" panose="02040503050203030202" pitchFamily="18" charset="0"/>
              </a:rPr>
              <a:t>Follow us: </a:t>
            </a:r>
            <a:r>
              <a:rPr lang="en-IN" sz="2800" b="1" u="sng" spc="370" dirty="0">
                <a:solidFill>
                  <a:srgbClr val="833C0B"/>
                </a:solidFill>
                <a:effectLst/>
                <a:latin typeface="Calisto MT" pitchFamily="18" charset="0"/>
                <a:ea typeface="Calibri" panose="020F0502020204030204" pitchFamily="34" charset="0"/>
                <a:cs typeface="Mangal" panose="02040503050203030202" pitchFamily="18" charset="0"/>
                <a:hlinkClick r:id="rId3"/>
              </a:rPr>
              <a:t>Official Site</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0070C0"/>
                </a:solidFill>
                <a:effectLst/>
                <a:latin typeface="Calisto MT"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Telegram</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chemeClr val="accent5">
                    <a:lumMod val="75000"/>
                  </a:schemeClr>
                </a:solidFill>
                <a:effectLst/>
                <a:latin typeface="Calisto MT" pitchFamily="18" charset="0"/>
                <a:ea typeface="Calibri" panose="020F0502020204030204" pitchFamily="34" charset="0"/>
                <a:cs typeface="Mangal" panose="02040503050203030202" pitchFamily="18" charset="0"/>
                <a:hlinkClick r:id="rId5">
                  <a:extLst>
                    <a:ext uri="{A12FA001-AC4F-418D-AE19-62706E023703}">
                      <ahyp:hlinkClr xmlns:ahyp="http://schemas.microsoft.com/office/drawing/2018/hyperlinkcolor" xmlns="" val="tx"/>
                    </a:ext>
                  </a:extLst>
                </a:hlinkClick>
              </a:rPr>
              <a:t>Facebook</a:t>
            </a:r>
            <a:r>
              <a:rPr lang="en-IN" sz="2800" b="1" spc="370" dirty="0">
                <a:effectLst/>
                <a:latin typeface="Calisto MT" pitchFamily="18" charset="0"/>
                <a:ea typeface="Calibri" panose="020F0502020204030204" pitchFamily="34" charset="0"/>
                <a:cs typeface="Mangal" panose="02040503050203030202" pitchFamily="18" charset="0"/>
              </a:rPr>
              <a:t>, </a:t>
            </a:r>
            <a:r>
              <a:rPr lang="en-IN" sz="2800" b="1" u="sng" spc="370" dirty="0">
                <a:solidFill>
                  <a:srgbClr val="C00000"/>
                </a:solidFill>
                <a:effectLst/>
                <a:latin typeface="Calisto MT" pitchFamily="18" charset="0"/>
                <a:ea typeface="Calibri" panose="020F0502020204030204" pitchFamily="34" charset="0"/>
                <a:cs typeface="Mangal" panose="02040503050203030202" pitchFamily="18" charset="0"/>
                <a:hlinkClick r:id="rId6">
                  <a:extLst>
                    <a:ext uri="{A12FA001-AC4F-418D-AE19-62706E023703}">
                      <ahyp:hlinkClr xmlns:ahyp="http://schemas.microsoft.com/office/drawing/2018/hyperlinkcolor" xmlns="" val="tx"/>
                    </a:ext>
                  </a:extLst>
                </a:hlinkClick>
              </a:rPr>
              <a:t>Instagram</a:t>
            </a:r>
            <a:endParaRPr lang="en-IN" sz="2800" spc="370" dirty="0">
              <a:latin typeface="Calisto MT" pitchFamily="18" charset="0"/>
            </a:endParaRPr>
          </a:p>
        </p:txBody>
      </p:sp>
      <p:grpSp>
        <p:nvGrpSpPr>
          <p:cNvPr id="5" name="Group 4">
            <a:extLst>
              <a:ext uri="{FF2B5EF4-FFF2-40B4-BE49-F238E27FC236}">
                <a16:creationId xmlns:a16="http://schemas.microsoft.com/office/drawing/2014/main" xmlns="" id="{38428CEE-7EA3-3E04-01F8-C235CBB58AF4}"/>
              </a:ext>
            </a:extLst>
          </p:cNvPr>
          <p:cNvGrpSpPr/>
          <p:nvPr/>
        </p:nvGrpSpPr>
        <p:grpSpPr>
          <a:xfrm>
            <a:off x="2" y="-49736"/>
            <a:ext cx="12191999" cy="1113977"/>
            <a:chOff x="0" y="-49736"/>
            <a:chExt cx="12191999" cy="1113977"/>
          </a:xfrm>
        </p:grpSpPr>
        <p:sp>
          <p:nvSpPr>
            <p:cNvPr id="8" name="TextBox 7">
              <a:extLst>
                <a:ext uri="{FF2B5EF4-FFF2-40B4-BE49-F238E27FC236}">
                  <a16:creationId xmlns:a16="http://schemas.microsoft.com/office/drawing/2014/main" xmlns="" id="{1F815FD6-2B08-8414-8E09-A0F799D488C6}"/>
                </a:ext>
              </a:extLst>
            </p:cNvPr>
            <p:cNvSpPr txBox="1"/>
            <p:nvPr/>
          </p:nvSpPr>
          <p:spPr>
            <a:xfrm>
              <a:off x="0" y="-49736"/>
              <a:ext cx="12191999" cy="1077218"/>
            </a:xfrm>
            <a:prstGeom prst="rect">
              <a:avLst/>
            </a:prstGeom>
            <a:solidFill>
              <a:schemeClr val="bg1"/>
            </a:solidFill>
            <a:ln w="28575">
              <a:solidFill>
                <a:schemeClr val="tx1"/>
              </a:solidFill>
            </a:ln>
          </p:spPr>
          <p:txBody>
            <a:bodyPr wrap="square">
              <a:spAutoFit/>
            </a:bodyPr>
            <a:lstStyle/>
            <a:p>
              <a:pPr algn="ctr"/>
              <a:r>
                <a:rPr lang="en-US" sz="4400" b="1" dirty="0">
                  <a:ln>
                    <a:solidFill>
                      <a:srgbClr val="002060"/>
                    </a:solidFill>
                  </a:ln>
                  <a:solidFill>
                    <a:srgbClr val="002060"/>
                  </a:solidFill>
                  <a:latin typeface="Bahnschrift SemiBold" panose="020B0502040204020203" pitchFamily="34" charset="0"/>
                </a:rPr>
                <a:t>	   </a:t>
              </a:r>
              <a:r>
                <a:rPr lang="en-US" sz="4400" b="1" dirty="0">
                  <a:ln>
                    <a:solidFill>
                      <a:srgbClr val="002060"/>
                    </a:solidFill>
                  </a:ln>
                  <a:solidFill>
                    <a:srgbClr val="002060"/>
                  </a:solidFill>
                  <a:latin typeface="Calisto MT" pitchFamily="18" charset="0"/>
                </a:rPr>
                <a:t>APARCHIT EXAM WARRIORS</a:t>
              </a:r>
              <a:endParaRPr lang="en-US" sz="4400" b="1" spc="300" dirty="0">
                <a:ln w="28575">
                  <a:solidFill>
                    <a:schemeClr val="tx1"/>
                  </a:solidFill>
                </a:ln>
                <a:solidFill>
                  <a:srgbClr val="002060"/>
                </a:solidFill>
                <a:latin typeface="Calisto MT" pitchFamily="18" charset="0"/>
              </a:endParaRPr>
            </a:p>
            <a:p>
              <a:pPr algn="ctr"/>
              <a:r>
                <a:rPr lang="en-US" b="1" dirty="0">
                  <a:solidFill>
                    <a:srgbClr val="002060"/>
                  </a:solidFill>
                  <a:latin typeface="Bahnschrift SemiBold" panose="020B0502040204020203" pitchFamily="34" charset="0"/>
                </a:rPr>
                <a:t>	  </a:t>
              </a:r>
              <a:r>
                <a:rPr lang="en-US" sz="2000" b="1" dirty="0">
                  <a:solidFill>
                    <a:srgbClr val="002060"/>
                  </a:solidFill>
                  <a:latin typeface="Calisto MT" pitchFamily="18" charset="0"/>
                </a:rPr>
                <a:t>No.1 Platform  For All Competitive  Exam Bank | SSC | Railway | Government Exam</a:t>
              </a:r>
            </a:p>
          </p:txBody>
        </p:sp>
        <p:pic>
          <p:nvPicPr>
            <p:cNvPr id="10" name="Picture 9">
              <a:extLst>
                <a:ext uri="{FF2B5EF4-FFF2-40B4-BE49-F238E27FC236}">
                  <a16:creationId xmlns:a16="http://schemas.microsoft.com/office/drawing/2014/main" xmlns="" id="{1700D919-F3E9-6A94-8366-9664609F8842}"/>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tretch>
              <a:fillRect/>
            </a:stretch>
          </p:blipFill>
          <p:spPr>
            <a:xfrm>
              <a:off x="508000" y="-25992"/>
              <a:ext cx="1090294" cy="1046615"/>
            </a:xfrm>
            <a:prstGeom prst="rect">
              <a:avLst/>
            </a:prstGeom>
          </p:spPr>
        </p:pic>
        <p:cxnSp>
          <p:nvCxnSpPr>
            <p:cNvPr id="11" name="Straight Connector 10">
              <a:extLst>
                <a:ext uri="{FF2B5EF4-FFF2-40B4-BE49-F238E27FC236}">
                  <a16:creationId xmlns:a16="http://schemas.microsoft.com/office/drawing/2014/main" xmlns="" id="{1725C661-C6A3-0B6A-9155-E36E41878D95}"/>
                </a:ext>
              </a:extLst>
            </p:cNvPr>
            <p:cNvCxnSpPr/>
            <p:nvPr/>
          </p:nvCxnSpPr>
          <p:spPr>
            <a:xfrm>
              <a:off x="0" y="1064241"/>
              <a:ext cx="12191999" cy="0"/>
            </a:xfrm>
            <a:prstGeom prst="line">
              <a:avLst/>
            </a:prstGeom>
            <a:ln w="69850" cmpd="dbl">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9">
            <p14:nvContentPartPr>
              <p14:cNvPr id="32" name="Ink 31"/>
              <p14:cNvContentPartPr/>
              <p14:nvPr/>
            </p14:nvContentPartPr>
            <p14:xfrm>
              <a:off x="1378523" y="3965649"/>
              <a:ext cx="17280" cy="17640"/>
            </p14:xfrm>
          </p:contentPart>
        </mc:Choice>
        <mc:Fallback xmlns="">
          <p:pic>
            <p:nvPicPr>
              <p:cNvPr id="32" name="Ink 31"/>
              <p:cNvPicPr/>
              <p:nvPr/>
            </p:nvPicPr>
            <p:blipFill>
              <a:blip r:embed="rId17"/>
              <a:stretch>
                <a:fillRect/>
              </a:stretch>
            </p:blipFill>
            <p:spPr>
              <a:xfrm>
                <a:off x="1370243" y="3957369"/>
                <a:ext cx="33840" cy="34200"/>
              </a:xfrm>
              <a:prstGeom prst="rect">
                <a:avLst/>
              </a:prstGeom>
            </p:spPr>
          </p:pic>
        </mc:Fallback>
      </mc:AlternateContent>
      <p:sp>
        <p:nvSpPr>
          <p:cNvPr id="6" name="AutoShape 4" descr="State Bank of India Reveals New Logo Design - Logo-Designer.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aphicFrame>
        <p:nvGraphicFramePr>
          <p:cNvPr id="9" name="Table 8"/>
          <p:cNvGraphicFramePr>
            <a:graphicFrameLocks noGrp="1"/>
          </p:cNvGraphicFramePr>
          <p:nvPr>
            <p:extLst>
              <p:ext uri="{D42A27DB-BD31-4B8C-83A1-F6EECF244321}">
                <p14:modId xmlns:p14="http://schemas.microsoft.com/office/powerpoint/2010/main" val="857500710"/>
              </p:ext>
            </p:extLst>
          </p:nvPr>
        </p:nvGraphicFramePr>
        <p:xfrm>
          <a:off x="20648" y="1685109"/>
          <a:ext cx="12171353" cy="4415245"/>
        </p:xfrm>
        <a:graphic>
          <a:graphicData uri="http://schemas.openxmlformats.org/drawingml/2006/table">
            <a:tbl>
              <a:tblPr firstRow="1" bandRow="1">
                <a:tableStyleId>{5940675A-B579-460E-94D1-54222C63F5DA}</a:tableStyleId>
              </a:tblPr>
              <a:tblGrid>
                <a:gridCol w="12171353"/>
              </a:tblGrid>
              <a:tr h="2129245">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0000"/>
                          </a:solidFill>
                          <a:effectLst/>
                          <a:uLnTx/>
                          <a:uFillTx/>
                          <a:latin typeface="Calisto MT" pitchFamily="18" charset="0"/>
                          <a:ea typeface="+mn-ea"/>
                          <a:cs typeface="+mn-cs"/>
                        </a:rPr>
                        <a:t>Marking a record surge in the month of May, the Unified Payments Interface (UPI) network set a new record by processing 14.04 billion transactions, up from 13.3 billion in April.</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hi-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मई महीने में रिकॉर्ड उछाल दर्ज करते हुए, यूनिफाइड पेमेंट्स इंटरफेस (</a:t>
                      </a:r>
                      <a:r>
                        <a:rPr kumimoji="0" lang="en-US" sz="2400" b="0" i="0" u="none" strike="noStrike" kern="1200" cap="none" spc="0" normalizeH="0" baseline="0" noProof="0" dirty="0" smtClean="0">
                          <a:ln>
                            <a:noFill/>
                          </a:ln>
                          <a:solidFill>
                            <a:prstClr val="black"/>
                          </a:solidFill>
                          <a:effectLst/>
                          <a:uLnTx/>
                          <a:uFillTx/>
                          <a:latin typeface="Calisto MT" pitchFamily="18" charset="0"/>
                          <a:ea typeface="+mn-ea"/>
                          <a:cs typeface="+mn-cs"/>
                        </a:rPr>
                        <a:t>UPI) </a:t>
                      </a:r>
                      <a:r>
                        <a:rPr kumimoji="0" lang="hi-IN" sz="2400" b="0" i="0" u="none" strike="noStrike" kern="1200" cap="none" spc="0" normalizeH="0" baseline="0" noProof="0" dirty="0" smtClean="0">
                          <a:ln>
                            <a:noFill/>
                          </a:ln>
                          <a:solidFill>
                            <a:prstClr val="black"/>
                          </a:solidFill>
                          <a:effectLst/>
                          <a:uLnTx/>
                          <a:uFillTx/>
                          <a:latin typeface="Calisto MT" pitchFamily="18" charset="0"/>
                          <a:ea typeface="+mn-ea"/>
                          <a:cs typeface="+mn-cs"/>
                        </a:rPr>
                        <a:t>नेटवर्क ने 14.04 बिलियन लेनदेन संसाधित करके एक नया रिकॉर्ड बनाया, जो अप्रैल में 13.3 बिलियन से अधिक था।</a:t>
                      </a:r>
                      <a:endParaRPr kumimoji="0" lang="en-US" sz="24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txBody>
                  <a:tcPr/>
                </a:tc>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The data released by NPCI said that in terms of value, the UPI transactions amounted to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Rs</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20.45 lakh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crore</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in May, compared to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Rs</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19.64 lakh </a:t>
                      </a:r>
                      <a:r>
                        <a:rPr kumimoji="0" lang="en-US" sz="2400" b="0" i="0" u="none" strike="noStrike" kern="1200" cap="none" spc="0" normalizeH="0" baseline="0" noProof="0" dirty="0" err="1" smtClean="0">
                          <a:ln>
                            <a:noFill/>
                          </a:ln>
                          <a:solidFill>
                            <a:srgbClr val="FF0000"/>
                          </a:solidFill>
                          <a:effectLst/>
                          <a:uLnTx/>
                          <a:uFillTx/>
                          <a:latin typeface="Calisto MT" pitchFamily="18" charset="0"/>
                          <a:ea typeface="+mn-ea"/>
                          <a:cs typeface="+mn-cs"/>
                        </a:rPr>
                        <a:t>crore</a:t>
                      </a:r>
                      <a:r>
                        <a:rPr kumimoji="0" lang="en-US" sz="2400" b="0" i="0" u="none" strike="noStrike" kern="1200" cap="none" spc="0" normalizeH="0" baseline="0" noProof="0" dirty="0" smtClean="0">
                          <a:ln>
                            <a:noFill/>
                          </a:ln>
                          <a:solidFill>
                            <a:srgbClr val="FF0000"/>
                          </a:solidFill>
                          <a:effectLst/>
                          <a:uLnTx/>
                          <a:uFillTx/>
                          <a:latin typeface="Calisto MT" pitchFamily="18" charset="0"/>
                          <a:ea typeface="+mn-ea"/>
                          <a:cs typeface="+mn-cs"/>
                        </a:rPr>
                        <a:t> in April. Notably in April, the network saw a 1% decline to 13.3 billion transactions from 13.44 billion in March.</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hi-IN" sz="2400" dirty="0" smtClean="0"/>
                        <a:t>एनपीसीआई द्वारा जारी आंकड़ों में कहा गया है कि मूल्य के संदर्भ में, यूपीआई लेनदेन मई में 20.45 लाख करोड़ रुपये था, जबकि अप्रैल में यह 19.64 लाख करोड़ रुपये था। विशेष रूप से अप्रैल में, नेटवर्क में मार्च में 13.44 बिलियन से 1% की गिरावट के साथ 13.3 बिलियन लेनदेन देखा गया।</a:t>
                      </a:r>
                      <a:endParaRPr kumimoji="0" lang="en-IN" sz="2400" b="0" i="0" u="none" strike="noStrike" kern="1200" cap="none" spc="0" normalizeH="0" baseline="0" noProof="0" dirty="0" smtClean="0">
                        <a:ln>
                          <a:noFill/>
                        </a:ln>
                        <a:solidFill>
                          <a:prstClr val="black"/>
                        </a:solidFill>
                        <a:effectLst/>
                        <a:uLnTx/>
                        <a:uFillTx/>
                        <a:latin typeface="Calisto MT" pitchFamily="18" charset="0"/>
                        <a:ea typeface="+mn-ea"/>
                        <a:cs typeface="+mn-cs"/>
                      </a:endParaRPr>
                    </a:p>
                  </a:txBody>
                  <a:tcPr/>
                </a:tc>
              </a:tr>
            </a:tbl>
          </a:graphicData>
        </a:graphic>
      </p:graphicFrame>
      <p:sp>
        <p:nvSpPr>
          <p:cNvPr id="12" name="Rectangle 11"/>
          <p:cNvSpPr/>
          <p:nvPr/>
        </p:nvSpPr>
        <p:spPr>
          <a:xfrm>
            <a:off x="-1" y="1064241"/>
            <a:ext cx="12192001" cy="523220"/>
          </a:xfrm>
          <a:prstGeom prst="rect">
            <a:avLst/>
          </a:prstGeom>
          <a:solidFill>
            <a:srgbClr val="FFC000"/>
          </a:solidFill>
          <a:ln w="28575">
            <a:solidFill>
              <a:schemeClr val="tx1"/>
            </a:solidFill>
          </a:ln>
        </p:spPr>
        <p:txBody>
          <a:bodyPr wrap="square">
            <a:spAutoFit/>
          </a:bodyPr>
          <a:lstStyle/>
          <a:p>
            <a:pPr lvl="0"/>
            <a:r>
              <a:rPr lang="en-US" sz="2800" dirty="0">
                <a:solidFill>
                  <a:prstClr val="black"/>
                </a:solidFill>
                <a:latin typeface="Calisto MT" pitchFamily="18" charset="0"/>
              </a:rPr>
              <a:t>Answer:- </a:t>
            </a:r>
            <a:r>
              <a:rPr lang="en-US" sz="2800" dirty="0" smtClean="0">
                <a:solidFill>
                  <a:prstClr val="black"/>
                </a:solidFill>
                <a:latin typeface="Calisto MT" pitchFamily="18" charset="0"/>
              </a:rPr>
              <a:t>C</a:t>
            </a:r>
            <a:endParaRPr lang="en-US" sz="2800" dirty="0">
              <a:solidFill>
                <a:prstClr val="black"/>
              </a:solidFill>
              <a:latin typeface="Calisto MT" pitchFamily="18" charset="0"/>
            </a:endParaRPr>
          </a:p>
        </p:txBody>
      </p:sp>
    </p:spTree>
    <p:extLst>
      <p:ext uri="{BB962C8B-B14F-4D97-AF65-F5344CB8AC3E}">
        <p14:creationId xmlns:p14="http://schemas.microsoft.com/office/powerpoint/2010/main" val="3313657972"/>
      </p:ext>
    </p:extLst>
  </p:cSld>
  <p:clrMapOvr>
    <a:masterClrMapping/>
  </p:clrMapOvr>
  <p:transition spd="slow" advTm="30333">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17062</TotalTime>
  <Words>3717</Words>
  <Application>Microsoft Office PowerPoint</Application>
  <PresentationFormat>Custom</PresentationFormat>
  <Paragraphs>282</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SANWAR VYAS</dc:creator>
  <cp:lastModifiedBy>PC</cp:lastModifiedBy>
  <cp:revision>972</cp:revision>
  <dcterms:created xsi:type="dcterms:W3CDTF">2020-12-15T12:03:27Z</dcterms:created>
  <dcterms:modified xsi:type="dcterms:W3CDTF">2024-06-05T18:00:01Z</dcterms:modified>
</cp:coreProperties>
</file>