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4.xml" ContentType="application/inkml+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6.xml" ContentType="application/inkml+xml"/>
  <Override PartName="/ppt/notesSlides/notesSlide10.xml" ContentType="application/vnd.openxmlformats-officedocument.presentationml.notesSlide+xml"/>
  <Override PartName="/ppt/ink/ink7.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8.xml" ContentType="application/inkml+xml"/>
  <Override PartName="/ppt/notesSlides/notesSlide13.xml" ContentType="application/vnd.openxmlformats-officedocument.presentationml.notesSlide+xml"/>
  <Override PartName="/ppt/ink/ink9.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0.xml" ContentType="application/inkml+xml"/>
  <Override PartName="/ppt/notesSlides/notesSlide17.xml" ContentType="application/vnd.openxmlformats-officedocument.presentationml.notesSlide+xml"/>
  <Override PartName="/ppt/ink/ink11.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12.xml" ContentType="application/inkml+xml"/>
  <Override PartName="/ppt/notesSlides/notesSlide21.xml" ContentType="application/vnd.openxmlformats-officedocument.presentationml.notesSlide+xml"/>
  <Override PartName="/ppt/ink/ink13.xml" ContentType="application/inkml+xml"/>
  <Override PartName="/ppt/notesSlides/notesSlide22.xml" ContentType="application/vnd.openxmlformats-officedocument.presentationml.notesSlide+xml"/>
  <Override PartName="/ppt/ink/ink14.xml" ContentType="application/inkml+xml"/>
  <Override PartName="/ppt/notesSlides/notesSlide23.xml" ContentType="application/vnd.openxmlformats-officedocument.presentationml.notesSlide+xml"/>
  <Override PartName="/ppt/ink/ink15.xml" ContentType="application/inkml+xml"/>
  <Override PartName="/ppt/notesSlides/notesSlide24.xml" ContentType="application/vnd.openxmlformats-officedocument.presentationml.notesSlide+xml"/>
  <Override PartName="/ppt/ink/ink16.xml" ContentType="application/inkml+xml"/>
  <Override PartName="/ppt/notesSlides/notesSlide25.xml" ContentType="application/vnd.openxmlformats-officedocument.presentationml.notesSlide+xml"/>
  <Override PartName="/ppt/ink/ink17.xml" ContentType="application/inkml+xml"/>
  <Override PartName="/ppt/notesSlides/notesSlide26.xml" ContentType="application/vnd.openxmlformats-officedocument.presentationml.notesSlide+xml"/>
  <Override PartName="/ppt/ink/ink18.xml" ContentType="application/inkml+xml"/>
  <Override PartName="/ppt/notesSlides/notesSlide27.xml" ContentType="application/vnd.openxmlformats-officedocument.presentationml.notesSlide+xml"/>
  <Override PartName="/ppt/ink/ink19.xml" ContentType="application/inkml+xml"/>
  <Override PartName="/ppt/notesSlides/notesSlide28.xml" ContentType="application/vnd.openxmlformats-officedocument.presentationml.notesSlide+xml"/>
  <Override PartName="/ppt/ink/ink20.xml" ContentType="application/inkml+xml"/>
  <Override PartName="/ppt/notesSlides/notesSlide29.xml" ContentType="application/vnd.openxmlformats-officedocument.presentationml.notesSlide+xml"/>
  <Override PartName="/ppt/ink/ink21.xml" ContentType="application/inkml+xml"/>
  <Override PartName="/ppt/notesSlides/notesSlide30.xml" ContentType="application/vnd.openxmlformats-officedocument.presentationml.notesSlide+xml"/>
  <Override PartName="/ppt/ink/ink22.xml" ContentType="application/inkml+xml"/>
  <Override PartName="/ppt/notesSlides/notesSlide31.xml" ContentType="application/vnd.openxmlformats-officedocument.presentationml.notesSlide+xml"/>
  <Override PartName="/ppt/ink/ink23.xml" ContentType="application/inkml+xml"/>
  <Override PartName="/ppt/notesSlides/notesSlide32.xml" ContentType="application/vnd.openxmlformats-officedocument.presentationml.notesSlide+xml"/>
  <Override PartName="/ppt/ink/ink24.xml" ContentType="application/inkml+xml"/>
  <Override PartName="/ppt/notesSlides/notesSlide33.xml" ContentType="application/vnd.openxmlformats-officedocument.presentationml.notesSlide+xml"/>
  <Override PartName="/ppt/ink/ink25.xml" ContentType="application/inkml+xml"/>
  <Override PartName="/ppt/notesSlides/notesSlide34.xml" ContentType="application/vnd.openxmlformats-officedocument.presentationml.notesSlide+xml"/>
  <Override PartName="/ppt/ink/ink26.xml" ContentType="application/inkml+xml"/>
  <Override PartName="/ppt/notesSlides/notesSlide35.xml" ContentType="application/vnd.openxmlformats-officedocument.presentationml.notesSlide+xml"/>
  <Override PartName="/ppt/ink/ink27.xml" ContentType="application/inkml+xml"/>
  <Override PartName="/ppt/notesSlides/notesSlide36.xml" ContentType="application/vnd.openxmlformats-officedocument.presentationml.notesSlide+xml"/>
  <Override PartName="/ppt/ink/ink28.xml" ContentType="application/inkml+xml"/>
  <Override PartName="/ppt/notesSlides/notesSlide37.xml" ContentType="application/vnd.openxmlformats-officedocument.presentationml.notesSlide+xml"/>
  <Override PartName="/ppt/ink/ink29.xml" ContentType="application/inkml+xml"/>
  <Override PartName="/ppt/notesSlides/notesSlide38.xml" ContentType="application/vnd.openxmlformats-officedocument.presentationml.notesSlide+xml"/>
  <Override PartName="/ppt/ink/ink30.xml" ContentType="application/inkml+xml"/>
  <Override PartName="/ppt/notesSlides/notesSlide39.xml" ContentType="application/vnd.openxmlformats-officedocument.presentationml.notesSlide+xml"/>
  <Override PartName="/ppt/ink/ink3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2" r:id="rId4"/>
    <p:sldMasterId id="2147483744" r:id="rId5"/>
    <p:sldMasterId id="2147483756" r:id="rId6"/>
    <p:sldMasterId id="2147483768" r:id="rId7"/>
    <p:sldMasterId id="2147483780" r:id="rId8"/>
    <p:sldMasterId id="2147483792" r:id="rId9"/>
  </p:sldMasterIdLst>
  <p:notesMasterIdLst>
    <p:notesMasterId r:id="rId49"/>
  </p:notesMasterIdLst>
  <p:sldIdLst>
    <p:sldId id="1705" r:id="rId10"/>
    <p:sldId id="2032" r:id="rId11"/>
    <p:sldId id="2034" r:id="rId12"/>
    <p:sldId id="2043" r:id="rId13"/>
    <p:sldId id="2035" r:id="rId14"/>
    <p:sldId id="2036" r:id="rId15"/>
    <p:sldId id="2044" r:id="rId16"/>
    <p:sldId id="2045" r:id="rId17"/>
    <p:sldId id="2037" r:id="rId18"/>
    <p:sldId id="2038" r:id="rId19"/>
    <p:sldId id="2046" r:id="rId20"/>
    <p:sldId id="2039" r:id="rId21"/>
    <p:sldId id="2040" r:id="rId22"/>
    <p:sldId id="2047" r:id="rId23"/>
    <p:sldId id="2062" r:id="rId24"/>
    <p:sldId id="2041" r:id="rId25"/>
    <p:sldId id="2048" r:id="rId26"/>
    <p:sldId id="2063" r:id="rId27"/>
    <p:sldId id="2064" r:id="rId28"/>
    <p:sldId id="2049" r:id="rId29"/>
    <p:sldId id="2050" r:id="rId30"/>
    <p:sldId id="2051" r:id="rId31"/>
    <p:sldId id="2052" r:id="rId32"/>
    <p:sldId id="2053" r:id="rId33"/>
    <p:sldId id="2054" r:id="rId34"/>
    <p:sldId id="2055" r:id="rId35"/>
    <p:sldId id="2056" r:id="rId36"/>
    <p:sldId id="2057" r:id="rId37"/>
    <p:sldId id="2058" r:id="rId38"/>
    <p:sldId id="2059" r:id="rId39"/>
    <p:sldId id="2060" r:id="rId40"/>
    <p:sldId id="2061" r:id="rId41"/>
    <p:sldId id="2042" r:id="rId42"/>
    <p:sldId id="2033" r:id="rId43"/>
    <p:sldId id="2012" r:id="rId44"/>
    <p:sldId id="2065" r:id="rId45"/>
    <p:sldId id="2067" r:id="rId46"/>
    <p:sldId id="2066" r:id="rId47"/>
    <p:sldId id="2011"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85"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ek" initials="V" lastIdx="1" clrIdx="0">
    <p:extLst>
      <p:ext uri="{19B8F6BF-5375-455C-9EA6-DF929625EA0E}">
        <p15:presenceInfo xmlns:p15="http://schemas.microsoft.com/office/powerpoint/2012/main" xmlns="" userId="Viv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64909"/>
    <a:srgbClr val="41631B"/>
    <a:srgbClr val="5F91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65" autoAdjust="0"/>
    <p:restoredTop sz="94206" autoAdjust="0"/>
  </p:normalViewPr>
  <p:slideViewPr>
    <p:cSldViewPr snapToGrid="0">
      <p:cViewPr varScale="1">
        <p:scale>
          <a:sx n="73" d="100"/>
          <a:sy n="73" d="100"/>
        </p:scale>
        <p:origin x="-858" y="-168"/>
      </p:cViewPr>
      <p:guideLst>
        <p:guide orient="horz" pos="3385"/>
        <p:guide pos="3817"/>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8" Type="http://schemas.openxmlformats.org/officeDocument/2006/relationships/slideMaster" Target="slideMasters/slideMaster8.xml"/><Relationship Id="rId51"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Group>
    <inkml:annotationXML>
      <emma:emma xmlns:emma="http://www.w3.org/2003/04/emma" version="1.0">
        <emma:interpretation id="{E3EFAF9F-8883-4AEE-B986-99DB9AADEF7F}" emma:medium="tactile" emma:mode="ink">
          <msink:context xmlns:msink="http://schemas.microsoft.com/ink/2010/main" type="inkDrawing"/>
        </emma:interpretation>
      </emma:emma>
    </inkml:annotationXML>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traceGroup>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3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i-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5BC11-B872-42C7-AFE8-E86DBA27DED8}" type="datetimeFigureOut">
              <a:rPr lang="hi-IN" smtClean="0"/>
              <a:pPr/>
              <a:t>मंगलवार, 28 ज्येष्ट 1946</a:t>
            </a:fld>
            <a:endParaRPr lang="hi-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i-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i-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871BC-30B9-4B29-AB76-0AB7E4045BDB}" type="slidenum">
              <a:rPr lang="hi-IN" smtClean="0"/>
              <a:pPr/>
              <a:t>‹#›</a:t>
            </a:fld>
            <a:endParaRPr lang="hi-IN"/>
          </a:p>
        </p:txBody>
      </p:sp>
    </p:spTree>
    <p:extLst>
      <p:ext uri="{BB962C8B-B14F-4D97-AF65-F5344CB8AC3E}">
        <p14:creationId xmlns:p14="http://schemas.microsoft.com/office/powerpoint/2010/main" val="1472728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79640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97049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209744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11008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965288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59541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188206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216549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514217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1486768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80713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035043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470155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940092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2928432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0030053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7874533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572296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0768962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0043614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6792481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3015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8659591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6857660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8942948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8249869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0680195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7259151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7078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6181418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4682053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7797319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98243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919991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8573558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2971608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6265691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0857497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384063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878672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8091627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118306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8742194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11586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8" name="Footer Placeholder 7"/>
          <p:cNvSpPr>
            <a:spLocks noGrp="1"/>
          </p:cNvSpPr>
          <p:nvPr>
            <p:ph type="ftr" sz="quarter" idx="11"/>
          </p:nvPr>
        </p:nvSpPr>
        <p:spPr/>
        <p:txBody>
          <a:bodyPr/>
          <a:lstStyle/>
          <a:p>
            <a:endParaRPr lang="hi-IN"/>
          </a:p>
        </p:txBody>
      </p:sp>
      <p:sp>
        <p:nvSpPr>
          <p:cNvPr id="9" name="Slide Number Placeholder 8"/>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0099135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5593987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63173532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1506691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919391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7591921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2569737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1801819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207519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05310668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971500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4" name="Footer Placeholder 3"/>
          <p:cNvSpPr>
            <a:spLocks noGrp="1"/>
          </p:cNvSpPr>
          <p:nvPr>
            <p:ph type="ftr" sz="quarter" idx="11"/>
          </p:nvPr>
        </p:nvSpPr>
        <p:spPr/>
        <p:txBody>
          <a:bodyPr/>
          <a:lstStyle/>
          <a:p>
            <a:endParaRPr lang="hi-IN"/>
          </a:p>
        </p:txBody>
      </p:sp>
      <p:sp>
        <p:nvSpPr>
          <p:cNvPr id="5" name="Slide Number Placeholder 4"/>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1610060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24302388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19635573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4184491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93000646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15353467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0118014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8379349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17108439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03899605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018946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3" name="Footer Placeholder 2"/>
          <p:cNvSpPr>
            <a:spLocks noGrp="1"/>
          </p:cNvSpPr>
          <p:nvPr>
            <p:ph type="ftr" sz="quarter" idx="11"/>
          </p:nvPr>
        </p:nvSpPr>
        <p:spPr/>
        <p:txBody>
          <a:bodyPr/>
          <a:lstStyle/>
          <a:p>
            <a:endParaRPr lang="hi-IN"/>
          </a:p>
        </p:txBody>
      </p:sp>
      <p:sp>
        <p:nvSpPr>
          <p:cNvPr id="4" name="Slide Number Placeholder 3"/>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42757252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78701279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96516620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2981052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64103959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58306936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01918036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75964816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37867702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6821830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26858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85780926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7630128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2336515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5760746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89365015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64407541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19715091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24556938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29437990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23083322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1903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37886915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88900512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7309288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6890832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20572824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37216632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35894432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49202172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05898779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7247362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181695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pPr/>
              <a:t>‹#›</a:t>
            </a:fld>
            <a:endParaRPr lang="hi-IN"/>
          </a:p>
        </p:txBody>
      </p:sp>
    </p:spTree>
    <p:extLst>
      <p:ext uri="{BB962C8B-B14F-4D97-AF65-F5344CB8AC3E}">
        <p14:creationId xmlns:p14="http://schemas.microsoft.com/office/powerpoint/2010/main" val="41494012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6580606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0067660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09971300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66131872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89077698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20656361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15266521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7665595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18" Type="http://schemas.openxmlformats.org/officeDocument/2006/relationships/image" Target="../media/image2.png"/><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19" Type="http://schemas.openxmlformats.org/officeDocument/2006/relationships/image" Target="../media/image3.jpg"/><Relationship Id="rId4" Type="http://schemas.openxmlformats.org/officeDocument/2006/relationships/hyperlink" Target="https://t.me/joinchat/AAAAAE8dn2HB6sDtwXmGFg" TargetMode="External"/><Relationship Id="rId9" Type="http://schemas.openxmlformats.org/officeDocument/2006/relationships/customXml" Target="../ink/ink1.xml"/></Relationships>
</file>

<file path=ppt/slides/_rels/slide10.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7.xml"/></Relationships>
</file>

<file path=ppt/slides/_rels/slide11.xml.rels><?xml version="1.0" encoding="UTF-8" standalone="yes"?>
<Relationships xmlns="http://schemas.openxmlformats.org/package/2006/relationships"><Relationship Id="rId8" Type="http://schemas.openxmlformats.org/officeDocument/2006/relationships/hyperlink" Target="https://www.instagram.com/aparchitexamwarriors/" TargetMode="External"/><Relationship Id="rId3" Type="http://schemas.openxmlformats.org/officeDocument/2006/relationships/image" Target="../media/image4.png"/><Relationship Id="rId7" Type="http://schemas.openxmlformats.org/officeDocument/2006/relationships/hyperlink" Target="https://m.facebook.com/story.php?story_fbid=114372970613721&amp;substory_index=0&amp;id=103828281668190" TargetMode="External"/><Relationship Id="rId2" Type="http://schemas.openxmlformats.org/officeDocument/2006/relationships/notesSlide" Target="../notesSlides/notesSlide11.xml"/><Relationship Id="rId1" Type="http://schemas.openxmlformats.org/officeDocument/2006/relationships/slideLayout" Target="../slideLayouts/slideLayout45.xml"/><Relationship Id="rId6" Type="http://schemas.openxmlformats.org/officeDocument/2006/relationships/hyperlink" Target="https://t.me/joinchat/AAAAAE8dn2HB6sDtwXmGFg" TargetMode="External"/><Relationship Id="rId5" Type="http://schemas.openxmlformats.org/officeDocument/2006/relationships/hyperlink" Target="http://www.aparchitexamwarriors.com/" TargetMode="Externa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8.xml"/></Relationships>
</file>

<file path=ppt/slides/_rels/slide1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9.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6.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7.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1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0.xml"/></Relationships>
</file>

<file path=ppt/slides/_rels/slide1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8.xml"/><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89.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xml"/></Relationships>
</file>

<file path=ppt/slides/_rels/slide20.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2.xml"/></Relationships>
</file>

<file path=ppt/slides/_rels/slide2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3.xml"/></Relationships>
</file>

<file path=ppt/slides/_rels/slide2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4.xml"/></Relationships>
</file>

<file path=ppt/slides/_rels/slide2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5.xml"/></Relationships>
</file>

<file path=ppt/slides/_rels/slide2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6.xml"/></Relationships>
</file>

<file path=ppt/slides/_rels/slide2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7.xml"/></Relationships>
</file>

<file path=ppt/slides/_rels/slide2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8.xml"/></Relationships>
</file>

<file path=ppt/slides/_rels/slide2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9.xml"/></Relationships>
</file>

<file path=ppt/slides/_rels/slide2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0.xml"/></Relationships>
</file>

<file path=ppt/slides/_rels/slide2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customXml" Target="../ink/ink3.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2.xml"/></Relationships>
</file>

<file path=ppt/slides/_rels/slide3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3.xml"/></Relationships>
</file>

<file path=ppt/slides/_rels/slide3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4.xml"/></Relationships>
</file>

<file path=ppt/slides/_rels/slide3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5.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customXml" Target="../ink/ink26.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customXml" Target="../ink/ink27.xml"/><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8.xml"/></Relationships>
</file>

<file path=ppt/slides/_rels/slide3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9.xml"/></Relationships>
</file>

<file path=ppt/slides/_rels/slide3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30.xml"/></Relationships>
</file>

<file path=ppt/slides/_rels/slide39.xml.rels><?xml version="1.0" encoding="UTF-8" standalone="yes"?>
<Relationships xmlns="http://schemas.openxmlformats.org/package/2006/relationships"><Relationship Id="rId8" Type="http://schemas.microsoft.com/office/2007/relationships/hdphoto" Target="../media/hdphoto1.wdp"/><Relationship Id="rId18" Type="http://schemas.openxmlformats.org/officeDocument/2006/relationships/hyperlink" Target="mailto:https://youtube.com/@AparchitExamWarriors?si=pLlc1S6brRqQP068" TargetMode="External"/><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9.xml"/><Relationship Id="rId20" Type="http://schemas.openxmlformats.org/officeDocument/2006/relationships/hyperlink" Target="https://aparchitexamwarriors.com/currentaffairs/daily-current-affairs-pdf" TargetMode="Externa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19" Type="http://schemas.openxmlformats.org/officeDocument/2006/relationships/hyperlink" Target="mailto:https://t.me/Aparchit_Super_CA_Pdfs"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31.xml"/></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customXml" Target="../ink/ink5.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3.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8.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4.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151483"/>
            <a:ext cx="12192001" cy="523220"/>
          </a:xfrm>
          <a:prstGeom prst="rect">
            <a:avLst/>
          </a:prstGeom>
          <a:solidFill>
            <a:srgbClr val="FFC000"/>
          </a:solidFill>
          <a:ln w="57150">
            <a:solidFill>
              <a:schemeClr val="tx1"/>
            </a:solidFill>
          </a:ln>
        </p:spPr>
        <p:txBody>
          <a:bodyPr wrap="square">
            <a:spAutoFit/>
          </a:bodyPr>
          <a:lstStyle/>
          <a:p>
            <a:pPr algn="ctr"/>
            <a:r>
              <a:rPr lang="en-US" sz="2800" dirty="0" err="1" smtClean="0">
                <a:latin typeface="Calisto MT" pitchFamily="18" charset="0"/>
              </a:rPr>
              <a:t>Aparchit</a:t>
            </a:r>
            <a:r>
              <a:rPr lang="en-US" sz="2800" dirty="0" smtClean="0">
                <a:latin typeface="Calisto MT" pitchFamily="18" charset="0"/>
              </a:rPr>
              <a:t> Super </a:t>
            </a:r>
            <a:r>
              <a:rPr lang="en-US" sz="2800" dirty="0" smtClean="0">
                <a:latin typeface="Calisto MT" pitchFamily="18" charset="0"/>
              </a:rPr>
              <a:t>16&amp;17</a:t>
            </a:r>
            <a:r>
              <a:rPr lang="en-US" sz="2800" dirty="0" smtClean="0">
                <a:latin typeface="Calisto MT" pitchFamily="18" charset="0"/>
              </a:rPr>
              <a:t> </a:t>
            </a:r>
            <a:r>
              <a:rPr lang="en-US" sz="2800" dirty="0" smtClean="0">
                <a:latin typeface="Calisto MT" pitchFamily="18" charset="0"/>
              </a:rPr>
              <a:t>June Current Affairs MCQs Session</a:t>
            </a:r>
            <a:endParaRPr lang="en-IN" sz="2800" dirty="0">
              <a:latin typeface="Calisto MT" pitchFamily="18" charset="0"/>
            </a:endParaRPr>
          </a:p>
        </p:txBody>
      </p:sp>
      <p:pic>
        <p:nvPicPr>
          <p:cNvPr id="1027"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352886" y="4536312"/>
            <a:ext cx="1839115" cy="1839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55575" y="1826520"/>
            <a:ext cx="7680960" cy="43205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97301565"/>
      </p:ext>
    </p:extLst>
  </p:cSld>
  <p:clrMapOvr>
    <a:masterClrMapping/>
  </p:clrMapOvr>
  <p:transition spd="slow" advTm="30333">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64241"/>
            <a:ext cx="12192000" cy="523220"/>
          </a:xfrm>
          <a:prstGeom prst="rect">
            <a:avLst/>
          </a:prstGeom>
          <a:solidFill>
            <a:srgbClr val="92D050"/>
          </a:solidFill>
          <a:ln>
            <a:solidFill>
              <a:schemeClr val="tx1"/>
            </a:solidFill>
          </a:ln>
        </p:spPr>
        <p:txBody>
          <a:bodyPr wrap="square">
            <a:spAutoFit/>
          </a:bodyPr>
          <a:lstStyle/>
          <a:p>
            <a:r>
              <a:rPr lang="en-IN" sz="2800" dirty="0">
                <a:latin typeface="Calisto MT" pitchFamily="18" charset="0"/>
              </a:rPr>
              <a:t>Answer : D</a:t>
            </a:r>
          </a:p>
        </p:txBody>
      </p:sp>
      <p:graphicFrame>
        <p:nvGraphicFramePr>
          <p:cNvPr id="12" name="Table 11"/>
          <p:cNvGraphicFramePr>
            <a:graphicFrameLocks noGrp="1"/>
          </p:cNvGraphicFramePr>
          <p:nvPr>
            <p:extLst>
              <p:ext uri="{D42A27DB-BD31-4B8C-83A1-F6EECF244321}">
                <p14:modId xmlns:p14="http://schemas.microsoft.com/office/powerpoint/2010/main" val="1974253999"/>
              </p:ext>
            </p:extLst>
          </p:nvPr>
        </p:nvGraphicFramePr>
        <p:xfrm>
          <a:off x="-5" y="1587461"/>
          <a:ext cx="12192005" cy="4206240"/>
        </p:xfrm>
        <a:graphic>
          <a:graphicData uri="http://schemas.openxmlformats.org/drawingml/2006/table">
            <a:tbl>
              <a:tblPr firstRow="1" bandRow="1">
                <a:tableStyleId>{E8B1032C-EA38-4F05-BA0D-38AFFFC7BED3}</a:tableStyleId>
              </a:tblPr>
              <a:tblGrid>
                <a:gridCol w="12192005"/>
              </a:tblGrid>
              <a:tr h="370840">
                <a:tc>
                  <a:txBody>
                    <a:bodyPr/>
                    <a:lstStyle/>
                    <a:p>
                      <a:pPr marL="457200" indent="-457200">
                        <a:buFont typeface="Arial" pitchFamily="34" charset="0"/>
                        <a:buChar char="•"/>
                      </a:pPr>
                      <a:r>
                        <a:rPr lang="en-US" sz="2800" b="0" dirty="0" smtClean="0">
                          <a:solidFill>
                            <a:srgbClr val="FF0000"/>
                          </a:solidFill>
                          <a:latin typeface="Calisto MT" pitchFamily="18" charset="0"/>
                        </a:rPr>
                        <a:t>The Reserve Bank of India(RBI) has imposed a monetary penalty of ₹1,45,50,000 on the Central Bank of India, citing deficiencies in regulatory compliance.</a:t>
                      </a:r>
                      <a:endParaRPr lang="hi-IN" sz="2800" b="0" dirty="0" smtClean="0">
                        <a:solidFill>
                          <a:srgbClr val="FF0000"/>
                        </a:solidFill>
                        <a:latin typeface="Calisto MT" pitchFamily="18" charset="0"/>
                      </a:endParaRPr>
                    </a:p>
                    <a:p>
                      <a:pPr marL="457200" indent="-457200">
                        <a:buFont typeface="Arial" pitchFamily="34" charset="0"/>
                        <a:buChar char="•"/>
                      </a:pPr>
                      <a:r>
                        <a:rPr lang="hi-IN" sz="2400" b="0" dirty="0" smtClean="0">
                          <a:latin typeface="Calisto MT" pitchFamily="18" charset="0"/>
                        </a:rPr>
                        <a:t>भारतीय रिजर्व बैंक (</a:t>
                      </a:r>
                      <a:r>
                        <a:rPr lang="en-US" sz="2400" b="0" dirty="0" smtClean="0">
                          <a:latin typeface="Calisto MT" pitchFamily="18" charset="0"/>
                        </a:rPr>
                        <a:t>RBI) </a:t>
                      </a:r>
                      <a:r>
                        <a:rPr lang="hi-IN" sz="2400" b="0" dirty="0" smtClean="0">
                          <a:latin typeface="Calisto MT" pitchFamily="18" charset="0"/>
                        </a:rPr>
                        <a:t>ने नियामक अनुपालन में कमियों का हवाला देते हुए सेंट्रल बैंक ऑफ इंडिया पर </a:t>
                      </a:r>
                      <a:r>
                        <a:rPr lang="en-US" sz="2400" b="0" dirty="0" smtClean="0">
                          <a:latin typeface="Calisto MT" pitchFamily="18" charset="0"/>
                        </a:rPr>
                        <a:t>₹1,45,50,000 </a:t>
                      </a:r>
                      <a:r>
                        <a:rPr lang="hi-IN" sz="2400" b="0" dirty="0" smtClean="0">
                          <a:latin typeface="Calisto MT" pitchFamily="18" charset="0"/>
                        </a:rPr>
                        <a:t>का मौद्रिक जुर्माना लगाया है।</a:t>
                      </a:r>
                      <a:endParaRPr lang="en-US" sz="2400" b="0" dirty="0" smtClean="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The penalty follows the findings of the Statutory Inspection for Supervisory Evaluation (ISE 2022) conducted by the RBI with reference to the bank’s financial position as of March 31, 2022.</a:t>
                      </a:r>
                      <a:endPar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457200" indent="-457200">
                        <a:buFont typeface="Arial" pitchFamily="34" charset="0"/>
                        <a:buChar char="•"/>
                      </a:pPr>
                      <a:r>
                        <a:rPr lang="hi-IN" sz="2400" b="0" dirty="0" smtClean="0">
                          <a:latin typeface="Calisto MT" pitchFamily="18" charset="0"/>
                        </a:rPr>
                        <a:t>यह जुर्माना 31 मार्च, 2022 तक बैंक की वित्तीय स्थिति के संदर्भ में आरबीआई द्वारा आयोजित पर्यवेक्षी मूल्यांकन (आईएसई 2022) के लिए वैधानिक निरीक्षण के निष्कर्षों के बाद लगाया गया है।</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551632778"/>
      </p:ext>
    </p:extLst>
  </p:cSld>
  <p:clrMapOvr>
    <a:masterClrMapping/>
  </p:clrMapOvr>
  <p:transition spd="slow" advTm="30333">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0" y="17044"/>
            <a:ext cx="12191999" cy="830997"/>
            <a:chOff x="-522515" y="-88708"/>
            <a:chExt cx="12344397" cy="1083324"/>
          </a:xfrm>
        </p:grpSpPr>
        <p:sp>
          <p:nvSpPr>
            <p:cNvPr id="8" name="TextBox 7">
              <a:extLst>
                <a:ext uri="{FF2B5EF4-FFF2-40B4-BE49-F238E27FC236}">
                  <a16:creationId xmlns:a16="http://schemas.microsoft.com/office/drawing/2014/main" xmlns=""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odoni MT" pitchFamily="18" charset="0"/>
                </a:rPr>
                <a:t>APARCHIT </a:t>
              </a:r>
              <a:r>
                <a:rPr lang="en-US" sz="2800" dirty="0">
                  <a:ln>
                    <a:solidFill>
                      <a:srgbClr val="002060"/>
                    </a:solidFill>
                  </a:ln>
                  <a:solidFill>
                    <a:srgbClr val="002060"/>
                  </a:solidFill>
                  <a:latin typeface="Bodoni MT" pitchFamily="18" charset="0"/>
                </a:rPr>
                <a:t>EXAM </a:t>
              </a:r>
              <a:r>
                <a:rPr lang="en-US" sz="2800" dirty="0" smtClean="0">
                  <a:ln>
                    <a:solidFill>
                      <a:srgbClr val="002060"/>
                    </a:solidFill>
                  </a:ln>
                  <a:solidFill>
                    <a:srgbClr val="002060"/>
                  </a:solidFill>
                  <a:latin typeface="Bodoni MT" pitchFamily="18" charset="0"/>
                </a:rPr>
                <a:t>WARRIORS</a:t>
              </a:r>
              <a:endParaRPr lang="en-US" sz="2800" spc="300" dirty="0">
                <a:ln w="28575">
                  <a:solidFill>
                    <a:prstClr val="black"/>
                  </a:solidFill>
                </a:ln>
                <a:solidFill>
                  <a:srgbClr val="002060"/>
                </a:solidFill>
                <a:latin typeface="Bodoni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 name="Rectangle 1"/>
          <p:cNvSpPr/>
          <p:nvPr/>
        </p:nvSpPr>
        <p:spPr>
          <a:xfrm>
            <a:off x="-1" y="856358"/>
            <a:ext cx="12191999" cy="523220"/>
          </a:xfrm>
          <a:prstGeom prst="rect">
            <a:avLst/>
          </a:prstGeom>
          <a:solidFill>
            <a:schemeClr val="tx2">
              <a:lumMod val="50000"/>
            </a:schemeClr>
          </a:solidFill>
          <a:ln w="28575">
            <a:solidFill>
              <a:srgbClr val="FFC000"/>
            </a:solidFill>
          </a:ln>
        </p:spPr>
        <p:txBody>
          <a:bodyPr wrap="square">
            <a:spAutoFit/>
          </a:bodyPr>
          <a:lstStyle/>
          <a:p>
            <a:pPr algn="ctr"/>
            <a:r>
              <a:rPr lang="en-IN" sz="2800" dirty="0" smtClean="0">
                <a:solidFill>
                  <a:srgbClr val="FFC000"/>
                </a:solidFill>
                <a:latin typeface="Calisto MT" pitchFamily="18" charset="0"/>
              </a:rPr>
              <a:t>PENALTY </a:t>
            </a:r>
            <a:r>
              <a:rPr lang="en-IN" sz="2800" dirty="0">
                <a:solidFill>
                  <a:srgbClr val="FFC000"/>
                </a:solidFill>
                <a:latin typeface="Calisto MT" pitchFamily="18" charset="0"/>
              </a:rPr>
              <a:t>IN NEWS </a:t>
            </a:r>
            <a:r>
              <a:rPr lang="en-IN" sz="2800" dirty="0" smtClean="0">
                <a:solidFill>
                  <a:srgbClr val="FFC000"/>
                </a:solidFill>
                <a:latin typeface="Calisto MT" pitchFamily="18" charset="0"/>
              </a:rPr>
              <a:t>2024</a:t>
            </a:r>
            <a:endParaRPr lang="en-IN" sz="2800" dirty="0">
              <a:solidFill>
                <a:srgbClr val="FFC000"/>
              </a:solidFill>
              <a:latin typeface="Calisto MT"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9058"/>
              </p:ext>
            </p:extLst>
          </p:nvPr>
        </p:nvGraphicFramePr>
        <p:xfrm>
          <a:off x="0" y="1379578"/>
          <a:ext cx="12191998" cy="4968240"/>
        </p:xfrm>
        <a:graphic>
          <a:graphicData uri="http://schemas.openxmlformats.org/drawingml/2006/table">
            <a:tbl>
              <a:tblPr firstRow="1" bandRow="1">
                <a:tableStyleId>{C083E6E3-FA7D-4D7B-A595-EF9225AFEA82}</a:tableStyleId>
              </a:tblPr>
              <a:tblGrid>
                <a:gridCol w="12191998"/>
              </a:tblGrid>
              <a:tr h="370840">
                <a:tc>
                  <a:txBody>
                    <a:bodyPr/>
                    <a:lstStyle/>
                    <a:p>
                      <a:pPr marL="457200" indent="-457200">
                        <a:buFont typeface="Wingdings" pitchFamily="2" charset="2"/>
                        <a:buChar char="ü"/>
                      </a:pPr>
                      <a:r>
                        <a:rPr lang="en-US" sz="2800" b="0" dirty="0" smtClean="0">
                          <a:solidFill>
                            <a:srgbClr val="FF0000"/>
                          </a:solidFill>
                          <a:latin typeface="Calisto MT" pitchFamily="18" charset="0"/>
                        </a:rPr>
                        <a:t>RBI imposes </a:t>
                      </a:r>
                      <a:r>
                        <a:rPr lang="en-US" sz="2800" b="0" dirty="0" err="1" smtClean="0">
                          <a:solidFill>
                            <a:srgbClr val="FF0000"/>
                          </a:solidFill>
                          <a:latin typeface="Calisto MT" pitchFamily="18" charset="0"/>
                        </a:rPr>
                        <a:t>Rs</a:t>
                      </a:r>
                      <a:r>
                        <a:rPr lang="en-US" sz="2800" b="0" dirty="0" smtClean="0">
                          <a:solidFill>
                            <a:srgbClr val="FF0000"/>
                          </a:solidFill>
                          <a:latin typeface="Calisto MT" pitchFamily="18" charset="0"/>
                        </a:rPr>
                        <a:t> 1.45 </a:t>
                      </a:r>
                      <a:r>
                        <a:rPr lang="en-US" sz="2800" b="0" dirty="0" err="1" smtClean="0">
                          <a:solidFill>
                            <a:srgbClr val="FF0000"/>
                          </a:solidFill>
                          <a:latin typeface="Calisto MT" pitchFamily="18" charset="0"/>
                        </a:rPr>
                        <a:t>Crore</a:t>
                      </a:r>
                      <a:r>
                        <a:rPr lang="en-US" sz="2800" b="0" dirty="0" smtClean="0">
                          <a:solidFill>
                            <a:srgbClr val="FF0000"/>
                          </a:solidFill>
                          <a:latin typeface="Calisto MT" pitchFamily="18" charset="0"/>
                        </a:rPr>
                        <a:t> penalty on Central Bank of India.</a:t>
                      </a:r>
                    </a:p>
                    <a:p>
                      <a:pPr marL="457200" indent="-457200">
                        <a:buFont typeface="Wingdings" pitchFamily="2" charset="2"/>
                        <a:buChar char="ü"/>
                      </a:pPr>
                      <a:r>
                        <a:rPr lang="hi-IN" sz="2800" b="0" dirty="0" smtClean="0">
                          <a:latin typeface="Calisto MT" pitchFamily="18" charset="0"/>
                        </a:rPr>
                        <a:t>आरबीआई ने सेंट्रल बैंक ऑफ इंडिया पर 1.45 करोड़ रुपये का जुर्माना लगाया।</a:t>
                      </a:r>
                      <a:endParaRPr lang="en-US" sz="2800" b="0" dirty="0" smtClean="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SEBI has slapped a fine of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Rs</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7.75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crore</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on 11 individuals for allegedly operating a ‘pump and dump’ scheme in scrip of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Svarnim</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Trade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Udyog</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a:t>
                      </a:r>
                    </a:p>
                    <a:p>
                      <a:pPr marL="457200" indent="-457200">
                        <a:buFont typeface="Wingdings" pitchFamily="2" charset="2"/>
                        <a:buChar char="ü"/>
                      </a:pPr>
                      <a:r>
                        <a:rPr lang="hi-IN" sz="2800" b="0" dirty="0" smtClean="0">
                          <a:latin typeface="Calisto MT" pitchFamily="18" charset="0"/>
                        </a:rPr>
                        <a:t>सेबी ने स्वर्णिम ट्रेड उद्योग के शेयरों में कथित तौर पर 'पंप एंड डंप' योजना चलाने के लिए 11 व्यक्तियों पर 7.75 करोड़ रुपये का जुर्माना लगाया है।</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ICICI Bank faced a penalty of ₹1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crore</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for contravening RBI’s directions on ‘loans and advances — statutory and other restrictions.’</a:t>
                      </a:r>
                      <a:endParaRPr lang="hi-IN" sz="2800" b="0" dirty="0" smtClean="0">
                        <a:solidFill>
                          <a:srgbClr val="FF0000"/>
                        </a:solidFill>
                        <a:latin typeface="Calisto MT" pitchFamily="18" charset="0"/>
                      </a:endParaRPr>
                    </a:p>
                    <a:p>
                      <a:pPr marL="457200" indent="-457200">
                        <a:buFont typeface="Wingdings" pitchFamily="2" charset="2"/>
                        <a:buChar char="ü"/>
                      </a:pPr>
                      <a:r>
                        <a:rPr lang="hi-IN" sz="2800" b="0" dirty="0" smtClean="0">
                          <a:latin typeface="Calisto MT" pitchFamily="18" charset="0"/>
                        </a:rPr>
                        <a:t>आईसीआईसीआई बैंक को 'ऋण और अग्रिम - वैधानिक और अन्य प्रतिबंधों' पर आरबीआई के निर्देशों का उल्लंघन करने के लिए </a:t>
                      </a:r>
                      <a:r>
                        <a:rPr lang="en-IN" sz="2800" b="0" dirty="0" smtClean="0">
                          <a:latin typeface="Calisto MT" pitchFamily="18" charset="0"/>
                        </a:rPr>
                        <a:t>₹1 </a:t>
                      </a:r>
                      <a:r>
                        <a:rPr lang="hi-IN" sz="2800" b="0" dirty="0" smtClean="0">
                          <a:latin typeface="Calisto MT" pitchFamily="18" charset="0"/>
                        </a:rPr>
                        <a:t>करोड़ का जुर्माना का सामना करना पड़ा।</a:t>
                      </a:r>
                      <a:endParaRPr lang="en-IN" sz="2800" b="0" dirty="0">
                        <a:latin typeface="Calisto MT" pitchFamily="18" charset="0"/>
                      </a:endParaRPr>
                    </a:p>
                  </a:txBody>
                  <a:tcPr/>
                </a:tc>
              </a:tr>
            </a:tbl>
          </a:graphicData>
        </a:graphic>
      </p:graphicFrame>
      <p:sp>
        <p:nvSpPr>
          <p:cNvPr id="9" name="TextBox 8">
            <a:extLst>
              <a:ext uri="{FF2B5EF4-FFF2-40B4-BE49-F238E27FC236}">
                <a16:creationId xmlns:a16="http://schemas.microsoft.com/office/drawing/2014/main" xmlns="" id="{B0E447CE-3294-AC76-885D-1D6F56BEB02F}"/>
              </a:ext>
            </a:extLst>
          </p:cNvPr>
          <p:cNvSpPr txBox="1"/>
          <p:nvPr/>
        </p:nvSpPr>
        <p:spPr>
          <a:xfrm>
            <a:off x="0" y="6457890"/>
            <a:ext cx="12192000" cy="461665"/>
          </a:xfrm>
          <a:prstGeom prst="rect">
            <a:avLst/>
          </a:prstGeom>
          <a:solidFill>
            <a:srgbClr val="FFC000"/>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5"/>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7">
                  <a:extLst>
                    <a:ext uri="{A12FA001-AC4F-418D-AE19-62706E023703}">
                      <ahyp:hlinkClr xmlns:ahyp="http://schemas.microsoft.com/office/drawing/2018/hyperlinkcolor" xmlns=""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8">
                  <a:extLst>
                    <a:ext uri="{A12FA001-AC4F-418D-AE19-62706E023703}">
                      <ahyp:hlinkClr xmlns:ahyp="http://schemas.microsoft.com/office/drawing/2018/hyperlinkcolor" xmlns="" val="tx"/>
                    </a:ext>
                  </a:extLst>
                </a:hlinkClick>
              </a:rPr>
              <a:t>Instagram</a:t>
            </a:r>
            <a:endParaRPr lang="en-IN" sz="2400" spc="370" dirty="0">
              <a:solidFill>
                <a:prstClr val="black"/>
              </a:solidFill>
              <a:latin typeface="Calisto MT" pitchFamily="18" charset="0"/>
            </a:endParaRPr>
          </a:p>
        </p:txBody>
      </p:sp>
    </p:spTree>
    <p:extLst>
      <p:ext uri="{BB962C8B-B14F-4D97-AF65-F5344CB8AC3E}">
        <p14:creationId xmlns:p14="http://schemas.microsoft.com/office/powerpoint/2010/main" val="923699177"/>
      </p:ext>
    </p:extLst>
  </p:cSld>
  <p:clrMapOvr>
    <a:masterClrMapping/>
  </p:clrMapOvr>
  <p:transition spd="slow" advTm="30333">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117105"/>
            <a:ext cx="12191998" cy="3108543"/>
          </a:xfrm>
          <a:prstGeom prst="rect">
            <a:avLst/>
          </a:prstGeom>
          <a:ln w="38100">
            <a:solidFill>
              <a:schemeClr val="tx1"/>
            </a:solidFill>
          </a:ln>
        </p:spPr>
        <p:txBody>
          <a:bodyPr wrap="square">
            <a:spAutoFit/>
          </a:bodyPr>
          <a:lstStyle/>
          <a:p>
            <a:r>
              <a:rPr lang="en-US" sz="2800" dirty="0" smtClean="0">
                <a:solidFill>
                  <a:srgbClr val="C10000"/>
                </a:solidFill>
                <a:latin typeface="Calisto MT" pitchFamily="18" charset="0"/>
              </a:rPr>
              <a:t>Q.4. </a:t>
            </a:r>
            <a:r>
              <a:rPr lang="en-US" sz="2800" dirty="0">
                <a:solidFill>
                  <a:srgbClr val="C10000"/>
                </a:solidFill>
                <a:latin typeface="Calisto MT" pitchFamily="18" charset="0"/>
              </a:rPr>
              <a:t>Bank of Baroda has collaborated with which tech company to launch a nationwide </a:t>
            </a:r>
            <a:r>
              <a:rPr lang="en-US" sz="2800" dirty="0" smtClean="0">
                <a:solidFill>
                  <a:srgbClr val="C10000"/>
                </a:solidFill>
                <a:latin typeface="Calisto MT" pitchFamily="18" charset="0"/>
              </a:rPr>
              <a:t>online </a:t>
            </a:r>
            <a:r>
              <a:rPr lang="en-IN" sz="2800" dirty="0" err="1" smtClean="0">
                <a:solidFill>
                  <a:srgbClr val="C10000"/>
                </a:solidFill>
                <a:latin typeface="Calisto MT" pitchFamily="18" charset="0"/>
              </a:rPr>
              <a:t>hackathon</a:t>
            </a:r>
            <a:r>
              <a:rPr lang="en-IN" sz="2800" dirty="0" smtClean="0">
                <a:solidFill>
                  <a:srgbClr val="C10000"/>
                </a:solidFill>
                <a:latin typeface="Calisto MT" pitchFamily="18" charset="0"/>
              </a:rPr>
              <a:t> </a:t>
            </a:r>
            <a:r>
              <a:rPr lang="en-IN" sz="2800" dirty="0">
                <a:solidFill>
                  <a:srgbClr val="C10000"/>
                </a:solidFill>
                <a:latin typeface="Calisto MT" pitchFamily="18" charset="0"/>
              </a:rPr>
              <a:t>on generative artificial intelligence (</a:t>
            </a:r>
            <a:r>
              <a:rPr lang="en-IN" sz="2800" dirty="0" err="1">
                <a:solidFill>
                  <a:srgbClr val="C10000"/>
                </a:solidFill>
                <a:latin typeface="Calisto MT" pitchFamily="18" charset="0"/>
              </a:rPr>
              <a:t>GenAI</a:t>
            </a:r>
            <a:r>
              <a:rPr lang="en-IN"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बैंक ऑफ बड़ौदा ने जेनरेटिव आर्टिफिशियल इंटेलिजेंस (जेनएआई) पर एक राष्ट्रव्यापी ऑनलाइन हैकथॉन लॉन्च करने के लिए किस तकनीकी कंपनी के साथ सहयोग किया है?</a:t>
            </a:r>
            <a:endParaRPr lang="en-IN" sz="2800" dirty="0">
              <a:solidFill>
                <a:srgbClr val="C10000"/>
              </a:solidFill>
              <a:latin typeface="Calisto MT" pitchFamily="18" charset="0"/>
            </a:endParaRPr>
          </a:p>
          <a:p>
            <a:r>
              <a:rPr lang="en-IN" sz="2800" dirty="0">
                <a:solidFill>
                  <a:srgbClr val="816000"/>
                </a:solidFill>
                <a:latin typeface="Calisto MT" pitchFamily="18" charset="0"/>
              </a:rPr>
              <a:t>A) Google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Microsoft</a:t>
            </a:r>
          </a:p>
          <a:p>
            <a:r>
              <a:rPr lang="en-IN" sz="2800" dirty="0">
                <a:solidFill>
                  <a:srgbClr val="816000"/>
                </a:solidFill>
                <a:latin typeface="Calisto MT" pitchFamily="18" charset="0"/>
              </a:rPr>
              <a:t>C) Apple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Amazon</a:t>
            </a:r>
          </a:p>
          <a:p>
            <a:r>
              <a:rPr lang="en-US" sz="2800" dirty="0" smtClean="0">
                <a:solidFill>
                  <a:schemeClr val="accent6">
                    <a:lumMod val="50000"/>
                  </a:schemeClr>
                </a:solidFill>
                <a:latin typeface="Calisto MT" pitchFamily="18" charset="0"/>
              </a:rPr>
              <a:t>E) Facebook</a:t>
            </a:r>
            <a:endParaRPr lang="en-IN" sz="2800" dirty="0">
              <a:solidFill>
                <a:schemeClr val="accent6">
                  <a:lumMod val="50000"/>
                </a:schemeClr>
              </a:solidFill>
              <a:latin typeface="Calisto MT" pitchFamily="18" charset="0"/>
            </a:endParaRPr>
          </a:p>
        </p:txBody>
      </p:sp>
    </p:spTree>
    <p:extLst>
      <p:ext uri="{BB962C8B-B14F-4D97-AF65-F5344CB8AC3E}">
        <p14:creationId xmlns:p14="http://schemas.microsoft.com/office/powerpoint/2010/main" val="3216035542"/>
      </p:ext>
    </p:extLst>
  </p:cSld>
  <p:clrMapOvr>
    <a:masterClrMapping/>
  </p:clrMapOvr>
  <p:transition spd="slow" advTm="30333">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64241"/>
            <a:ext cx="12192000"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B</a:t>
            </a:r>
          </a:p>
        </p:txBody>
      </p:sp>
      <p:graphicFrame>
        <p:nvGraphicFramePr>
          <p:cNvPr id="12" name="Table 11"/>
          <p:cNvGraphicFramePr>
            <a:graphicFrameLocks noGrp="1"/>
          </p:cNvGraphicFramePr>
          <p:nvPr>
            <p:extLst>
              <p:ext uri="{D42A27DB-BD31-4B8C-83A1-F6EECF244321}">
                <p14:modId xmlns:p14="http://schemas.microsoft.com/office/powerpoint/2010/main" val="1239696306"/>
              </p:ext>
            </p:extLst>
          </p:nvPr>
        </p:nvGraphicFramePr>
        <p:xfrm>
          <a:off x="0" y="1525906"/>
          <a:ext cx="12192000" cy="4206240"/>
        </p:xfrm>
        <a:graphic>
          <a:graphicData uri="http://schemas.openxmlformats.org/drawingml/2006/table">
            <a:tbl>
              <a:tblPr firstRow="1" bandRow="1">
                <a:tableStyleId>{E8B1032C-EA38-4F05-BA0D-38AFFFC7BED3}</a:tableStyleId>
              </a:tblPr>
              <a:tblGrid>
                <a:gridCol w="12192000"/>
              </a:tblGrid>
              <a:tr h="370840">
                <a:tc>
                  <a:txBody>
                    <a:bodyPr/>
                    <a:lstStyle/>
                    <a:p>
                      <a:pPr marL="457200" indent="-457200">
                        <a:buFont typeface="Wingdings" pitchFamily="2" charset="2"/>
                        <a:buChar char="ü"/>
                      </a:pPr>
                      <a:r>
                        <a:rPr lang="en-US" sz="2800" b="0" dirty="0" smtClean="0">
                          <a:solidFill>
                            <a:srgbClr val="FF0000"/>
                          </a:solidFill>
                          <a:latin typeface="Calisto MT" pitchFamily="18" charset="0"/>
                        </a:rPr>
                        <a:t>Bank of Baroda has announced the launch of a nationwide online </a:t>
                      </a:r>
                      <a:r>
                        <a:rPr lang="en-US" sz="2800" b="0" dirty="0" err="1" smtClean="0">
                          <a:solidFill>
                            <a:srgbClr val="FF0000"/>
                          </a:solidFill>
                          <a:latin typeface="Calisto MT" pitchFamily="18" charset="0"/>
                        </a:rPr>
                        <a:t>hackathon</a:t>
                      </a:r>
                      <a:r>
                        <a:rPr lang="en-US" sz="2800" b="0" dirty="0" smtClean="0">
                          <a:solidFill>
                            <a:srgbClr val="FF0000"/>
                          </a:solidFill>
                          <a:latin typeface="Calisto MT" pitchFamily="18" charset="0"/>
                        </a:rPr>
                        <a:t> on generative artificial intelligence (</a:t>
                      </a:r>
                      <a:r>
                        <a:rPr lang="en-US" sz="2800" b="0" dirty="0" err="1" smtClean="0">
                          <a:solidFill>
                            <a:srgbClr val="FF0000"/>
                          </a:solidFill>
                          <a:latin typeface="Calisto MT" pitchFamily="18" charset="0"/>
                        </a:rPr>
                        <a:t>GenAI</a:t>
                      </a:r>
                      <a:r>
                        <a:rPr lang="en-US" sz="2800" b="0" dirty="0" smtClean="0">
                          <a:solidFill>
                            <a:srgbClr val="FF0000"/>
                          </a:solidFill>
                          <a:latin typeface="Calisto MT" pitchFamily="18" charset="0"/>
                        </a:rPr>
                        <a:t>), in collaboration with Microsoft.</a:t>
                      </a:r>
                      <a:endParaRPr lang="hi-IN" sz="2800" b="0" dirty="0" smtClean="0">
                        <a:solidFill>
                          <a:srgbClr val="FF0000"/>
                        </a:solidFill>
                        <a:latin typeface="Calisto MT" pitchFamily="18" charset="0"/>
                      </a:endParaRPr>
                    </a:p>
                    <a:p>
                      <a:pPr marL="457200" indent="-457200">
                        <a:buFont typeface="Wingdings" pitchFamily="2" charset="2"/>
                        <a:buChar char="ü"/>
                      </a:pPr>
                      <a:r>
                        <a:rPr lang="hi-IN" sz="2400" b="0" dirty="0" smtClean="0">
                          <a:latin typeface="Calisto MT" pitchFamily="18" charset="0"/>
                        </a:rPr>
                        <a:t>बैंक ऑफ बड़ौदा ने माइक्रोसॉफ्ट के सहयोग से जेनरेटिव आर्टिफिशियल इंटेलिजेंस (जेनएआई) पर एक राष्ट्रव्यापी ऑनलाइन हैकथॉन शुरू करने की घोषणा की है।</a:t>
                      </a:r>
                      <a:endParaRPr lang="en-US" sz="2400" b="0" dirty="0" smtClean="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800" b="0" u="none" strike="noStrike" kern="1200" cap="none" spc="0" normalizeH="0" baseline="0" noProof="0" dirty="0" smtClean="0">
                          <a:ln>
                            <a:noFill/>
                          </a:ln>
                          <a:solidFill>
                            <a:srgbClr val="FF0000"/>
                          </a:solidFill>
                          <a:effectLst/>
                          <a:uLnTx/>
                          <a:uFillTx/>
                          <a:latin typeface="Calisto MT" pitchFamily="18" charset="0"/>
                        </a:rPr>
                        <a:t>The </a:t>
                      </a:r>
                      <a:r>
                        <a:rPr kumimoji="0" lang="en-US" sz="2800" b="0" u="none" strike="noStrike" kern="1200" cap="none" spc="0" normalizeH="0" baseline="0" noProof="0" dirty="0" err="1" smtClean="0">
                          <a:ln>
                            <a:noFill/>
                          </a:ln>
                          <a:solidFill>
                            <a:srgbClr val="FF0000"/>
                          </a:solidFill>
                          <a:effectLst/>
                          <a:uLnTx/>
                          <a:uFillTx/>
                          <a:latin typeface="Calisto MT" pitchFamily="18" charset="0"/>
                        </a:rPr>
                        <a:t>hackathon</a:t>
                      </a:r>
                      <a:r>
                        <a:rPr kumimoji="0" lang="en-US" sz="2800" b="0" u="none" strike="noStrike" kern="1200" cap="none" spc="0" normalizeH="0" baseline="0" noProof="0" dirty="0" smtClean="0">
                          <a:ln>
                            <a:noFill/>
                          </a:ln>
                          <a:solidFill>
                            <a:srgbClr val="FF0000"/>
                          </a:solidFill>
                          <a:effectLst/>
                          <a:uLnTx/>
                          <a:uFillTx/>
                          <a:latin typeface="Calisto MT" pitchFamily="18" charset="0"/>
                        </a:rPr>
                        <a:t> aims to inspire participants to develop innovative solutions using </a:t>
                      </a:r>
                      <a:r>
                        <a:rPr kumimoji="0" lang="en-US" sz="2800" b="0" u="none" strike="noStrike" kern="1200" cap="none" spc="0" normalizeH="0" baseline="0" noProof="0" dirty="0" err="1" smtClean="0">
                          <a:ln>
                            <a:noFill/>
                          </a:ln>
                          <a:solidFill>
                            <a:srgbClr val="FF0000"/>
                          </a:solidFill>
                          <a:effectLst/>
                          <a:uLnTx/>
                          <a:uFillTx/>
                          <a:latin typeface="Calisto MT" pitchFamily="18" charset="0"/>
                        </a:rPr>
                        <a:t>GenAI</a:t>
                      </a:r>
                      <a:r>
                        <a:rPr kumimoji="0" lang="en-US" sz="2800" b="0" u="none" strike="noStrike" kern="1200" cap="none" spc="0" normalizeH="0" baseline="0" noProof="0" dirty="0" smtClean="0">
                          <a:ln>
                            <a:noFill/>
                          </a:ln>
                          <a:solidFill>
                            <a:srgbClr val="FF0000"/>
                          </a:solidFill>
                          <a:effectLst/>
                          <a:uLnTx/>
                          <a:uFillTx/>
                          <a:latin typeface="Calisto MT" pitchFamily="18" charset="0"/>
                        </a:rPr>
                        <a:t> technology to address specific business areas defined by the bank.</a:t>
                      </a:r>
                      <a:endParaRPr lang="hi-IN" sz="2800" b="0" dirty="0" smtClean="0">
                        <a:solidFill>
                          <a:srgbClr val="FF0000"/>
                        </a:solidFill>
                        <a:latin typeface="Calisto MT" pitchFamily="18" charset="0"/>
                      </a:endParaRPr>
                    </a:p>
                    <a:p>
                      <a:pPr marL="457200" indent="-457200">
                        <a:buFont typeface="Wingdings" pitchFamily="2" charset="2"/>
                        <a:buChar char="ü"/>
                      </a:pPr>
                      <a:r>
                        <a:rPr lang="hi-IN" sz="2400" b="0" dirty="0" smtClean="0">
                          <a:latin typeface="Calisto MT" pitchFamily="18" charset="0"/>
                        </a:rPr>
                        <a:t>हैकथॉन का उद्देश्य प्रतिभागियों को बैंक द्वारा परिभाषित विशिष्ट व्यावसायिक क्षेत्रों को संबोधित करने के लिए </a:t>
                      </a:r>
                      <a:r>
                        <a:rPr lang="en-IN" sz="2400" b="0" dirty="0" err="1" smtClean="0">
                          <a:latin typeface="Calisto MT" pitchFamily="18" charset="0"/>
                        </a:rPr>
                        <a:t>GenAI</a:t>
                      </a:r>
                      <a:r>
                        <a:rPr lang="en-IN" sz="2400" b="0" dirty="0" smtClean="0">
                          <a:latin typeface="Calisto MT" pitchFamily="18" charset="0"/>
                        </a:rPr>
                        <a:t> </a:t>
                      </a:r>
                      <a:r>
                        <a:rPr lang="hi-IN" sz="2400" b="0" dirty="0" smtClean="0">
                          <a:latin typeface="Calisto MT" pitchFamily="18" charset="0"/>
                        </a:rPr>
                        <a:t>तकनीक का उपयोग करके नवीन समाधान विकसित करने के लिए प्रेरित करना है।</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1111838606"/>
      </p:ext>
    </p:extLst>
  </p:cSld>
  <p:clrMapOvr>
    <a:masterClrMapping/>
  </p:clrMapOvr>
  <p:transition spd="slow" advTm="30333">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0" y="17044"/>
            <a:ext cx="12191999" cy="769441"/>
            <a:chOff x="-522515" y="-88708"/>
            <a:chExt cx="12344397" cy="10030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522515" y="-88708"/>
              <a:ext cx="12344397" cy="1003077"/>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1400" dirty="0" smtClean="0">
                  <a:solidFill>
                    <a:srgbClr val="002060"/>
                  </a:solidFill>
                  <a:latin typeface="Bahnschrift SemiBold" panose="020B0502040204020203" pitchFamily="34" charset="0"/>
                </a:rPr>
                <a:t>  </a:t>
              </a:r>
              <a:r>
                <a:rPr lang="en-US" sz="16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9" name="Rectangle 8"/>
          <p:cNvSpPr/>
          <p:nvPr/>
        </p:nvSpPr>
        <p:spPr>
          <a:xfrm>
            <a:off x="-1" y="785881"/>
            <a:ext cx="12192000" cy="523220"/>
          </a:xfrm>
          <a:prstGeom prst="rect">
            <a:avLst/>
          </a:prstGeom>
          <a:solidFill>
            <a:schemeClr val="tx1"/>
          </a:solidFill>
          <a:ln w="38100">
            <a:solidFill>
              <a:srgbClr val="FFC000"/>
            </a:solidFill>
          </a:ln>
        </p:spPr>
        <p:txBody>
          <a:bodyPr wrap="square">
            <a:spAutoFit/>
          </a:bodyPr>
          <a:lstStyle/>
          <a:p>
            <a:pPr algn="ctr"/>
            <a:r>
              <a:rPr lang="en-IN" sz="2800" dirty="0">
                <a:solidFill>
                  <a:srgbClr val="FFC000"/>
                </a:solidFill>
                <a:latin typeface="Calisto MT" pitchFamily="18" charset="0"/>
              </a:rPr>
              <a:t>BOB IN NEWS 2024</a:t>
            </a:r>
          </a:p>
        </p:txBody>
      </p:sp>
      <p:graphicFrame>
        <p:nvGraphicFramePr>
          <p:cNvPr id="3" name="Table 2"/>
          <p:cNvGraphicFramePr>
            <a:graphicFrameLocks noGrp="1"/>
          </p:cNvGraphicFramePr>
          <p:nvPr>
            <p:extLst>
              <p:ext uri="{D42A27DB-BD31-4B8C-83A1-F6EECF244321}">
                <p14:modId xmlns:p14="http://schemas.microsoft.com/office/powerpoint/2010/main" val="620537745"/>
              </p:ext>
            </p:extLst>
          </p:nvPr>
        </p:nvGraphicFramePr>
        <p:xfrm>
          <a:off x="-1" y="1309101"/>
          <a:ext cx="12191999" cy="5516880"/>
        </p:xfrm>
        <a:graphic>
          <a:graphicData uri="http://schemas.openxmlformats.org/drawingml/2006/table">
            <a:tbl>
              <a:tblPr firstRow="1" bandRow="1">
                <a:tableStyleId>{E8B1032C-EA38-4F05-BA0D-38AFFFC7BED3}</a:tableStyleId>
              </a:tblPr>
              <a:tblGrid>
                <a:gridCol w="12191999"/>
              </a:tblGrid>
              <a:tr h="370840">
                <a:tc>
                  <a:txBody>
                    <a:bodyPr/>
                    <a:lstStyle/>
                    <a:p>
                      <a:pPr marL="457200" indent="-457200">
                        <a:buFont typeface="Wingdings" pitchFamily="2" charset="2"/>
                        <a:buChar char="ü"/>
                      </a:pPr>
                      <a:r>
                        <a:rPr lang="en-US" sz="2800" b="0" dirty="0" smtClean="0">
                          <a:solidFill>
                            <a:srgbClr val="FF0000"/>
                          </a:solidFill>
                          <a:latin typeface="Calisto MT" pitchFamily="18" charset="0"/>
                        </a:rPr>
                        <a:t>Bank of Baroda launches </a:t>
                      </a:r>
                      <a:r>
                        <a:rPr lang="en-US" sz="2800" b="0" dirty="0" err="1" smtClean="0">
                          <a:solidFill>
                            <a:srgbClr val="FF0000"/>
                          </a:solidFill>
                          <a:latin typeface="Calisto MT" pitchFamily="18" charset="0"/>
                        </a:rPr>
                        <a:t>GenAI</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Hackathon</a:t>
                      </a:r>
                      <a:r>
                        <a:rPr lang="en-US" sz="2800" b="0" dirty="0" smtClean="0">
                          <a:solidFill>
                            <a:srgbClr val="FF0000"/>
                          </a:solidFill>
                          <a:latin typeface="Calisto MT" pitchFamily="18" charset="0"/>
                        </a:rPr>
                        <a:t> in collaboration with Microsoft.</a:t>
                      </a:r>
                      <a:endParaRPr lang="hi-IN" sz="2800" b="0" dirty="0" smtClean="0">
                        <a:solidFill>
                          <a:srgbClr val="FF0000"/>
                        </a:solidFill>
                        <a:latin typeface="Calisto MT" pitchFamily="18" charset="0"/>
                      </a:endParaRPr>
                    </a:p>
                    <a:p>
                      <a:pPr marL="342900" indent="-342900">
                        <a:buFont typeface="Wingdings" pitchFamily="2" charset="2"/>
                        <a:buChar char="ü"/>
                      </a:pPr>
                      <a:r>
                        <a:rPr lang="hi-IN" sz="2400" b="0" dirty="0" smtClean="0">
                          <a:latin typeface="Calisto MT" pitchFamily="18" charset="0"/>
                        </a:rPr>
                        <a:t>बैंक ऑफ बड़ौदा ने माइक्रोसॉफ्ट के सहयोग से </a:t>
                      </a:r>
                      <a:r>
                        <a:rPr lang="en-US" sz="2400" b="0" dirty="0" err="1" smtClean="0">
                          <a:latin typeface="Calisto MT" pitchFamily="18" charset="0"/>
                        </a:rPr>
                        <a:t>GenAI</a:t>
                      </a:r>
                      <a:r>
                        <a:rPr lang="en-US" sz="2400" b="0" dirty="0" smtClean="0">
                          <a:latin typeface="Calisto MT" pitchFamily="18" charset="0"/>
                        </a:rPr>
                        <a:t> </a:t>
                      </a:r>
                      <a:r>
                        <a:rPr lang="hi-IN" sz="2400" b="0" dirty="0" smtClean="0">
                          <a:latin typeface="Calisto MT" pitchFamily="18" charset="0"/>
                        </a:rPr>
                        <a:t>हैकथॉन लॉन्च किया।</a:t>
                      </a: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Bank of Baroda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BoB</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has launched the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BoB</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Earth Green Term Deposit Scheme, aimed at raising deposits for financing eligible environment-friendly projects and sectors.</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बैंक ऑफ बड़ौदा (बीओबी) ने बीओबी अर्थ ग्रीन टर्म डिपॉजिट योजना शुरू की है, जिसका उद्देश्य पात्र पर्यावरण-अनुकूल परियोजनाओं और क्षेत्रों के वित्तपोषण के लिए जमा राशि जुटाना है।</a:t>
                      </a:r>
                      <a:endPar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444225">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Bank of Baroda (BOB)  said the Reserve Bank of India (RBI) has decided to waive the ₹5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crore</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penalty that was previously imposed on it due to a shortfall in soiled note remittances.</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बैंक ऑफ बड़ौदा (बीओबी) ने कहा कि भारतीय रिजर्व बैंक (आरबीआई) ने गंदे नोट प्रेषण में कमी के कारण पहले लगाए गए </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₹5 </a:t>
                      </a: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करोड़ के जुर्माने को माफ करने का फैसला किया है।</a:t>
                      </a:r>
                    </a:p>
                  </a:txBody>
                  <a:tcPr/>
                </a:tc>
              </a:tr>
            </a:tbl>
          </a:graphicData>
        </a:graphic>
      </p:graphicFrame>
    </p:spTree>
    <p:extLst>
      <p:ext uri="{BB962C8B-B14F-4D97-AF65-F5344CB8AC3E}">
        <p14:creationId xmlns:p14="http://schemas.microsoft.com/office/powerpoint/2010/main" val="765608082"/>
      </p:ext>
    </p:extLst>
  </p:cSld>
  <p:clrMapOvr>
    <a:masterClrMapping/>
  </p:clrMapOvr>
  <p:transition spd="slow" advTm="30333">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457890"/>
            <a:ext cx="12192000" cy="461665"/>
          </a:xfrm>
          <a:prstGeom prst="rect">
            <a:avLst/>
          </a:prstGeom>
          <a:solidFill>
            <a:srgbClr val="FFC000"/>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400" spc="370" dirty="0">
              <a:solidFill>
                <a:prstClr val="black"/>
              </a:solidFill>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0" y="17044"/>
            <a:ext cx="12191999" cy="769441"/>
            <a:chOff x="-522515" y="-88708"/>
            <a:chExt cx="12344397" cy="10030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522515" y="-88708"/>
              <a:ext cx="12344397" cy="1003077"/>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1400" dirty="0" smtClean="0">
                  <a:solidFill>
                    <a:srgbClr val="002060"/>
                  </a:solidFill>
                  <a:latin typeface="Bahnschrift SemiBold" panose="020B0502040204020203" pitchFamily="34" charset="0"/>
                </a:rPr>
                <a:t>  </a:t>
              </a:r>
              <a:r>
                <a:rPr lang="en-US" sz="16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9" name="Rectangle 8"/>
          <p:cNvSpPr/>
          <p:nvPr/>
        </p:nvSpPr>
        <p:spPr>
          <a:xfrm>
            <a:off x="0" y="786485"/>
            <a:ext cx="12192000" cy="523220"/>
          </a:xfrm>
          <a:prstGeom prst="rect">
            <a:avLst/>
          </a:prstGeom>
          <a:solidFill>
            <a:schemeClr val="tx1"/>
          </a:solidFill>
          <a:ln w="38100">
            <a:solidFill>
              <a:srgbClr val="FFC000"/>
            </a:solidFill>
          </a:ln>
        </p:spPr>
        <p:txBody>
          <a:bodyPr wrap="square">
            <a:spAutoFit/>
          </a:bodyPr>
          <a:lstStyle/>
          <a:p>
            <a:pPr algn="ctr"/>
            <a:r>
              <a:rPr lang="en-IN" sz="2800" dirty="0">
                <a:solidFill>
                  <a:srgbClr val="FFC000"/>
                </a:solidFill>
                <a:latin typeface="Calisto MT" pitchFamily="18" charset="0"/>
              </a:rPr>
              <a:t>Bank of Baroda (BOB)</a:t>
            </a:r>
          </a:p>
        </p:txBody>
      </p:sp>
      <p:sp>
        <p:nvSpPr>
          <p:cNvPr id="3" name="Rectangle 2"/>
          <p:cNvSpPr/>
          <p:nvPr/>
        </p:nvSpPr>
        <p:spPr>
          <a:xfrm>
            <a:off x="3936274" y="4419826"/>
            <a:ext cx="6096000" cy="369332"/>
          </a:xfrm>
          <a:prstGeom prst="rect">
            <a:avLst/>
          </a:prstGeom>
        </p:spPr>
        <p:txBody>
          <a:bodyPr>
            <a:spAutoFit/>
          </a:bodyPr>
          <a:lstStyle/>
          <a:p>
            <a:endParaRPr lang="en-IN"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96847636"/>
              </p:ext>
            </p:extLst>
          </p:nvPr>
        </p:nvGraphicFramePr>
        <p:xfrm>
          <a:off x="-2" y="1309705"/>
          <a:ext cx="12192000" cy="2590800"/>
        </p:xfrm>
        <a:graphic>
          <a:graphicData uri="http://schemas.openxmlformats.org/drawingml/2006/table">
            <a:tbl>
              <a:tblPr firstRow="1" bandRow="1">
                <a:tableStyleId>{E8B1032C-EA38-4F05-BA0D-38AFFFC7BED3}</a:tableStyleId>
              </a:tblPr>
              <a:tblGrid>
                <a:gridCol w="6096000"/>
                <a:gridCol w="6096000"/>
              </a:tblGrid>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u="none" strike="noStrike" kern="1200" cap="none" spc="0" normalizeH="0" baseline="0" noProof="0" dirty="0" smtClean="0">
                          <a:ln>
                            <a:noFill/>
                          </a:ln>
                          <a:effectLst/>
                          <a:uLnTx/>
                          <a:uFillTx/>
                          <a:latin typeface="Calisto MT" pitchFamily="18" charset="0"/>
                        </a:rPr>
                        <a:t>Founded :</a:t>
                      </a:r>
                      <a:endParaRPr lang="en-IN" sz="2800" b="0" dirty="0">
                        <a:latin typeface="Calisto MT" pitchFamily="18" charset="0"/>
                      </a:endParaRP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u="none" strike="noStrike" kern="1200" cap="none" spc="0" normalizeH="0" baseline="0" noProof="0" dirty="0" smtClean="0">
                          <a:ln>
                            <a:noFill/>
                          </a:ln>
                          <a:effectLst/>
                          <a:uLnTx/>
                          <a:uFillTx/>
                          <a:latin typeface="Calisto MT" pitchFamily="18" charset="0"/>
                        </a:rPr>
                        <a:t>1908</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u="none" strike="noStrike" kern="1200" cap="none" spc="0" normalizeH="0" baseline="0" noProof="0" dirty="0" smtClean="0">
                          <a:ln>
                            <a:noFill/>
                          </a:ln>
                          <a:effectLst/>
                          <a:uLnTx/>
                          <a:uFillTx/>
                          <a:latin typeface="Calisto MT" pitchFamily="18" charset="0"/>
                        </a:rPr>
                        <a:t>Founder :</a:t>
                      </a:r>
                      <a:endParaRPr lang="en-IN" sz="2800" dirty="0">
                        <a:latin typeface="Calisto MT" pitchFamily="18" charset="0"/>
                      </a:endParaRP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u="none" strike="noStrike" kern="1200" cap="none" spc="0" normalizeH="0" baseline="0" noProof="0" dirty="0" err="1" smtClean="0">
                          <a:ln>
                            <a:noFill/>
                          </a:ln>
                          <a:effectLst/>
                          <a:uLnTx/>
                          <a:uFillTx/>
                          <a:latin typeface="Calisto MT" pitchFamily="18" charset="0"/>
                        </a:rPr>
                        <a:t>Sayajirao</a:t>
                      </a:r>
                      <a:r>
                        <a:rPr kumimoji="0" lang="en-IN" sz="2800" u="none" strike="noStrike" kern="1200" cap="none" spc="0" normalizeH="0" baseline="0" noProof="0" dirty="0" smtClean="0">
                          <a:ln>
                            <a:noFill/>
                          </a:ln>
                          <a:effectLst/>
                          <a:uLnTx/>
                          <a:uFillTx/>
                          <a:latin typeface="Calisto MT" pitchFamily="18" charset="0"/>
                        </a:rPr>
                        <a:t> </a:t>
                      </a:r>
                      <a:r>
                        <a:rPr kumimoji="0" lang="en-IN" sz="2800" u="none" strike="noStrike" kern="1200" cap="none" spc="0" normalizeH="0" baseline="0" noProof="0" dirty="0" err="1" smtClean="0">
                          <a:ln>
                            <a:noFill/>
                          </a:ln>
                          <a:effectLst/>
                          <a:uLnTx/>
                          <a:uFillTx/>
                          <a:latin typeface="Calisto MT" pitchFamily="18" charset="0"/>
                        </a:rPr>
                        <a:t>Gaekwad</a:t>
                      </a:r>
                      <a:r>
                        <a:rPr kumimoji="0" lang="en-IN" sz="2800" u="none" strike="noStrike" kern="1200" cap="none" spc="0" normalizeH="0" baseline="0" noProof="0" dirty="0" smtClean="0">
                          <a:ln>
                            <a:noFill/>
                          </a:ln>
                          <a:effectLst/>
                          <a:uLnTx/>
                          <a:uFillTx/>
                          <a:latin typeface="Calisto MT" pitchFamily="18" charset="0"/>
                        </a:rPr>
                        <a:t> III</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u="none" strike="noStrike" kern="1200" cap="none" spc="0" normalizeH="0" baseline="0" noProof="0" dirty="0" smtClean="0">
                          <a:ln>
                            <a:noFill/>
                          </a:ln>
                          <a:effectLst/>
                          <a:uLnTx/>
                          <a:uFillTx/>
                          <a:latin typeface="Calisto MT" pitchFamily="18" charset="0"/>
                        </a:rPr>
                        <a:t>Headquarters :</a:t>
                      </a:r>
                      <a:endParaRPr lang="en-IN" sz="2800" dirty="0">
                        <a:latin typeface="Calisto MT" pitchFamily="18" charset="0"/>
                      </a:endParaRP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u="none" strike="noStrike" kern="1200" cap="none" spc="0" normalizeH="0" baseline="0" noProof="0" dirty="0" smtClean="0">
                          <a:ln>
                            <a:noFill/>
                          </a:ln>
                          <a:effectLst/>
                          <a:uLnTx/>
                          <a:uFillTx/>
                          <a:latin typeface="Calisto MT" pitchFamily="18" charset="0"/>
                        </a:rPr>
                        <a:t>Vadodara, Gujarat</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425478">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u="none" strike="noStrike" kern="1200" cap="none" spc="0" normalizeH="0" baseline="0" noProof="0" dirty="0" smtClean="0">
                          <a:ln>
                            <a:noFill/>
                          </a:ln>
                          <a:effectLst/>
                          <a:uLnTx/>
                          <a:uFillTx/>
                          <a:latin typeface="Calisto MT" pitchFamily="18" charset="0"/>
                        </a:rPr>
                        <a:t>MD &amp; CEO :</a:t>
                      </a:r>
                      <a:endParaRPr lang="en-IN" sz="2800" dirty="0">
                        <a:latin typeface="Calisto MT" pitchFamily="18" charset="0"/>
                      </a:endParaRP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u="none" strike="noStrike" kern="1200" cap="none" spc="0" normalizeH="0" baseline="0" noProof="0" dirty="0" err="1" smtClean="0">
                          <a:ln>
                            <a:noFill/>
                          </a:ln>
                          <a:effectLst/>
                          <a:uLnTx/>
                          <a:uFillTx/>
                          <a:latin typeface="Calisto MT" pitchFamily="18" charset="0"/>
                        </a:rPr>
                        <a:t>Debadatta</a:t>
                      </a:r>
                      <a:r>
                        <a:rPr kumimoji="0" lang="en-IN" sz="2800" u="none" strike="noStrike" kern="1200" cap="none" spc="0" normalizeH="0" baseline="0" noProof="0" dirty="0" smtClean="0">
                          <a:ln>
                            <a:noFill/>
                          </a:ln>
                          <a:effectLst/>
                          <a:uLnTx/>
                          <a:uFillTx/>
                          <a:latin typeface="Calisto MT" pitchFamily="18" charset="0"/>
                        </a:rPr>
                        <a:t> Chand</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u="none" strike="noStrike" kern="1200" cap="none" spc="0" normalizeH="0" baseline="0" noProof="0" dirty="0" smtClean="0">
                          <a:ln>
                            <a:noFill/>
                          </a:ln>
                          <a:effectLst/>
                          <a:uLnTx/>
                          <a:uFillTx/>
                          <a:latin typeface="Calisto MT" pitchFamily="18" charset="0"/>
                        </a:rPr>
                        <a:t>Tagline :</a:t>
                      </a:r>
                      <a:endParaRPr lang="en-IN" sz="2800" dirty="0">
                        <a:latin typeface="Calisto MT" pitchFamily="18" charset="0"/>
                      </a:endParaRP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u="none" strike="noStrike" kern="1200" cap="none" spc="0" normalizeH="0" baseline="0" noProof="0" dirty="0" smtClean="0">
                          <a:ln>
                            <a:noFill/>
                          </a:ln>
                          <a:effectLst/>
                          <a:uLnTx/>
                          <a:uFillTx/>
                          <a:latin typeface="Calisto MT" pitchFamily="18" charset="0"/>
                        </a:rPr>
                        <a:t>India’s International Bank</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spTree>
    <p:extLst>
      <p:ext uri="{BB962C8B-B14F-4D97-AF65-F5344CB8AC3E}">
        <p14:creationId xmlns:p14="http://schemas.microsoft.com/office/powerpoint/2010/main" val="2719081061"/>
      </p:ext>
    </p:extLst>
  </p:cSld>
  <p:clrMapOvr>
    <a:masterClrMapping/>
  </p:clrMapOvr>
  <p:transition spd="slow" advTm="30333">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72724"/>
            <a:ext cx="12192001" cy="3539430"/>
          </a:xfrm>
          <a:prstGeom prst="rect">
            <a:avLst/>
          </a:prstGeom>
          <a:ln w="57150">
            <a:solidFill>
              <a:schemeClr val="tx1"/>
            </a:solidFill>
          </a:ln>
        </p:spPr>
        <p:txBody>
          <a:bodyPr wrap="square">
            <a:spAutoFit/>
          </a:bodyPr>
          <a:lstStyle/>
          <a:p>
            <a:r>
              <a:rPr lang="en-US" sz="2800" dirty="0">
                <a:solidFill>
                  <a:srgbClr val="C10000"/>
                </a:solidFill>
                <a:latin typeface="Calisto MT" pitchFamily="18" charset="0"/>
              </a:rPr>
              <a:t>Q.6. How much fine has the Financial Intelligence Unit (FIU) imposed on Axis Bank for failing to </a:t>
            </a:r>
            <a:r>
              <a:rPr lang="en-US" sz="2800" dirty="0" smtClean="0">
                <a:solidFill>
                  <a:srgbClr val="C10000"/>
                </a:solidFill>
                <a:latin typeface="Calisto MT" pitchFamily="18" charset="0"/>
              </a:rPr>
              <a:t>detect and </a:t>
            </a:r>
            <a:r>
              <a:rPr lang="en-US" sz="2800" dirty="0">
                <a:solidFill>
                  <a:srgbClr val="C10000"/>
                </a:solidFill>
                <a:latin typeface="Calisto MT" pitchFamily="18" charset="0"/>
              </a:rPr>
              <a:t>report suspicious transactions related to the NSG account</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en-US" sz="2800" dirty="0">
                <a:solidFill>
                  <a:srgbClr val="C10000"/>
                </a:solidFill>
                <a:latin typeface="Calisto MT" pitchFamily="18" charset="0"/>
              </a:rPr>
              <a:t>NSG </a:t>
            </a:r>
            <a:r>
              <a:rPr lang="hi-IN" sz="2800" dirty="0">
                <a:solidFill>
                  <a:srgbClr val="C10000"/>
                </a:solidFill>
                <a:latin typeface="Calisto MT" pitchFamily="18" charset="0"/>
              </a:rPr>
              <a:t>खाते से संबंधित संदिग्ध लेनदेन का पता लगाने और रिपोर्ट करने में विफल रहने पर वित्तीय खुफिया इकाई (</a:t>
            </a:r>
            <a:r>
              <a:rPr lang="en-US" sz="2800" dirty="0">
                <a:solidFill>
                  <a:srgbClr val="C10000"/>
                </a:solidFill>
                <a:latin typeface="Calisto MT" pitchFamily="18" charset="0"/>
              </a:rPr>
              <a:t>FIU) </a:t>
            </a:r>
            <a:r>
              <a:rPr lang="hi-IN" sz="2800" dirty="0">
                <a:solidFill>
                  <a:srgbClr val="C10000"/>
                </a:solidFill>
                <a:latin typeface="Calisto MT" pitchFamily="18" charset="0"/>
              </a:rPr>
              <a:t>ने एक्सिस बैंक पर कितना जुर्माना लगाया है</a:t>
            </a:r>
            <a:r>
              <a:rPr lang="hi-IN" sz="2800" dirty="0" smtClean="0">
                <a:solidFill>
                  <a:srgbClr val="C10000"/>
                </a:solidFill>
                <a:latin typeface="Calisto MT" pitchFamily="18" charset="0"/>
              </a:rPr>
              <a:t>?</a:t>
            </a:r>
            <a:endParaRPr lang="en-US" sz="2800" dirty="0">
              <a:solidFill>
                <a:srgbClr val="C10000"/>
              </a:solidFill>
              <a:latin typeface="Calisto MT" pitchFamily="18" charset="0"/>
            </a:endParaRPr>
          </a:p>
          <a:p>
            <a:r>
              <a:rPr lang="en-IN" sz="2800" dirty="0">
                <a:solidFill>
                  <a:srgbClr val="816000"/>
                </a:solidFill>
                <a:latin typeface="Calisto MT" pitchFamily="18" charset="0"/>
              </a:rPr>
              <a:t>A) </a:t>
            </a:r>
            <a:r>
              <a:rPr lang="en-IN" sz="2800" dirty="0" err="1">
                <a:solidFill>
                  <a:srgbClr val="816000"/>
                </a:solidFill>
                <a:latin typeface="Calisto MT" pitchFamily="18" charset="0"/>
              </a:rPr>
              <a:t>Rs</a:t>
            </a:r>
            <a:r>
              <a:rPr lang="en-IN" sz="2800" dirty="0">
                <a:solidFill>
                  <a:srgbClr val="816000"/>
                </a:solidFill>
                <a:latin typeface="Calisto MT" pitchFamily="18" charset="0"/>
              </a:rPr>
              <a:t> 1.60 </a:t>
            </a:r>
            <a:r>
              <a:rPr lang="en-IN" sz="2800" dirty="0" err="1">
                <a:solidFill>
                  <a:srgbClr val="816000"/>
                </a:solidFill>
                <a:latin typeface="Calisto MT" pitchFamily="18" charset="0"/>
              </a:rPr>
              <a:t>crore</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a:t>
            </a:r>
            <a:r>
              <a:rPr lang="en-IN" sz="2800" dirty="0" err="1">
                <a:solidFill>
                  <a:srgbClr val="816000"/>
                </a:solidFill>
                <a:latin typeface="Calisto MT" pitchFamily="18" charset="0"/>
              </a:rPr>
              <a:t>Rs</a:t>
            </a:r>
            <a:r>
              <a:rPr lang="en-IN" sz="2800" dirty="0">
                <a:solidFill>
                  <a:srgbClr val="816000"/>
                </a:solidFill>
                <a:latin typeface="Calisto MT" pitchFamily="18" charset="0"/>
              </a:rPr>
              <a:t> 1.66 </a:t>
            </a:r>
            <a:r>
              <a:rPr lang="en-IN" sz="2800" dirty="0" err="1">
                <a:solidFill>
                  <a:srgbClr val="816000"/>
                </a:solidFill>
                <a:latin typeface="Calisto MT" pitchFamily="18" charset="0"/>
              </a:rPr>
              <a:t>crore</a:t>
            </a:r>
            <a:endParaRPr lang="en-IN" sz="2800" dirty="0">
              <a:solidFill>
                <a:srgbClr val="816000"/>
              </a:solidFill>
              <a:latin typeface="Calisto MT" pitchFamily="18" charset="0"/>
            </a:endParaRPr>
          </a:p>
          <a:p>
            <a:r>
              <a:rPr lang="fr-FR" sz="2800" dirty="0">
                <a:solidFill>
                  <a:srgbClr val="816000"/>
                </a:solidFill>
                <a:latin typeface="Calisto MT" pitchFamily="18" charset="0"/>
              </a:rPr>
              <a:t>C) </a:t>
            </a:r>
            <a:r>
              <a:rPr lang="fr-FR" sz="2800" dirty="0" err="1">
                <a:solidFill>
                  <a:srgbClr val="816000"/>
                </a:solidFill>
                <a:latin typeface="Calisto MT" pitchFamily="18" charset="0"/>
              </a:rPr>
              <a:t>Rs</a:t>
            </a:r>
            <a:r>
              <a:rPr lang="fr-FR" sz="2800" dirty="0">
                <a:solidFill>
                  <a:srgbClr val="816000"/>
                </a:solidFill>
                <a:latin typeface="Calisto MT" pitchFamily="18" charset="0"/>
              </a:rPr>
              <a:t> 1.55 </a:t>
            </a:r>
            <a:r>
              <a:rPr lang="fr-FR" sz="2800" dirty="0" err="1">
                <a:solidFill>
                  <a:srgbClr val="816000"/>
                </a:solidFill>
                <a:latin typeface="Calisto MT" pitchFamily="18" charset="0"/>
              </a:rPr>
              <a:t>crore</a:t>
            </a:r>
            <a:r>
              <a:rPr lang="fr-FR" sz="2800" dirty="0">
                <a:solidFill>
                  <a:srgbClr val="816000"/>
                </a:solidFill>
                <a:latin typeface="Calisto MT" pitchFamily="18" charset="0"/>
              </a:rPr>
              <a:t> </a:t>
            </a:r>
            <a:r>
              <a:rPr lang="fr-FR" sz="2800" dirty="0" smtClean="0">
                <a:solidFill>
                  <a:srgbClr val="816000"/>
                </a:solidFill>
                <a:latin typeface="Calisto MT" pitchFamily="18" charset="0"/>
              </a:rPr>
              <a:t>		D</a:t>
            </a:r>
            <a:r>
              <a:rPr lang="fr-FR" sz="2800" dirty="0">
                <a:solidFill>
                  <a:srgbClr val="816000"/>
                </a:solidFill>
                <a:latin typeface="Calisto MT" pitchFamily="18" charset="0"/>
              </a:rPr>
              <a:t>) </a:t>
            </a:r>
            <a:r>
              <a:rPr lang="fr-FR" sz="2800" dirty="0" err="1">
                <a:solidFill>
                  <a:srgbClr val="816000"/>
                </a:solidFill>
                <a:latin typeface="Calisto MT" pitchFamily="18" charset="0"/>
              </a:rPr>
              <a:t>Rs</a:t>
            </a:r>
            <a:r>
              <a:rPr lang="fr-FR" sz="2800" dirty="0">
                <a:solidFill>
                  <a:srgbClr val="816000"/>
                </a:solidFill>
                <a:latin typeface="Calisto MT" pitchFamily="18" charset="0"/>
              </a:rPr>
              <a:t> 1.70 </a:t>
            </a:r>
            <a:r>
              <a:rPr lang="fr-FR" sz="2800" dirty="0" err="1" smtClean="0">
                <a:solidFill>
                  <a:srgbClr val="816000"/>
                </a:solidFill>
                <a:latin typeface="Calisto MT" pitchFamily="18" charset="0"/>
              </a:rPr>
              <a:t>crore</a:t>
            </a:r>
            <a:endParaRPr lang="fr-FR" sz="2800" dirty="0" smtClean="0">
              <a:solidFill>
                <a:srgbClr val="816000"/>
              </a:solidFill>
              <a:latin typeface="Calisto MT" pitchFamily="18" charset="0"/>
            </a:endParaRPr>
          </a:p>
          <a:p>
            <a:pPr lvl="0"/>
            <a:r>
              <a:rPr lang="fr-FR" sz="2800" dirty="0">
                <a:solidFill>
                  <a:srgbClr val="816000"/>
                </a:solidFill>
                <a:latin typeface="Calisto MT" pitchFamily="18" charset="0"/>
              </a:rPr>
              <a:t>D) </a:t>
            </a:r>
            <a:r>
              <a:rPr lang="fr-FR" sz="2800" dirty="0" err="1">
                <a:solidFill>
                  <a:srgbClr val="816000"/>
                </a:solidFill>
                <a:latin typeface="Calisto MT" pitchFamily="18" charset="0"/>
              </a:rPr>
              <a:t>Rs</a:t>
            </a:r>
            <a:r>
              <a:rPr lang="fr-FR" sz="2800" dirty="0">
                <a:solidFill>
                  <a:srgbClr val="816000"/>
                </a:solidFill>
                <a:latin typeface="Calisto MT" pitchFamily="18" charset="0"/>
              </a:rPr>
              <a:t> </a:t>
            </a:r>
            <a:r>
              <a:rPr lang="fr-FR" sz="2800" dirty="0" smtClean="0">
                <a:solidFill>
                  <a:srgbClr val="816000"/>
                </a:solidFill>
                <a:latin typeface="Calisto MT" pitchFamily="18" charset="0"/>
              </a:rPr>
              <a:t>2.70 </a:t>
            </a:r>
            <a:r>
              <a:rPr lang="fr-FR" sz="2800" dirty="0" err="1" smtClean="0">
                <a:solidFill>
                  <a:srgbClr val="816000"/>
                </a:solidFill>
                <a:latin typeface="Calisto MT" pitchFamily="18" charset="0"/>
              </a:rPr>
              <a:t>crore</a:t>
            </a:r>
            <a:endParaRPr lang="en-IN" sz="2800" dirty="0">
              <a:solidFill>
                <a:prstClr val="black"/>
              </a:solidFill>
              <a:latin typeface="Calisto MT" pitchFamily="18" charset="0"/>
            </a:endParaRPr>
          </a:p>
        </p:txBody>
      </p:sp>
    </p:spTree>
    <p:extLst>
      <p:ext uri="{BB962C8B-B14F-4D97-AF65-F5344CB8AC3E}">
        <p14:creationId xmlns:p14="http://schemas.microsoft.com/office/powerpoint/2010/main" val="3052044798"/>
      </p:ext>
    </p:extLst>
  </p:cSld>
  <p:clrMapOvr>
    <a:masterClrMapping/>
  </p:clrMapOvr>
  <p:transition spd="slow" advTm="30333">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85621"/>
            <a:ext cx="12192000"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B</a:t>
            </a:r>
          </a:p>
        </p:txBody>
      </p:sp>
      <p:graphicFrame>
        <p:nvGraphicFramePr>
          <p:cNvPr id="12" name="Table 11"/>
          <p:cNvGraphicFramePr>
            <a:graphicFrameLocks noGrp="1"/>
          </p:cNvGraphicFramePr>
          <p:nvPr>
            <p:extLst>
              <p:ext uri="{D42A27DB-BD31-4B8C-83A1-F6EECF244321}">
                <p14:modId xmlns:p14="http://schemas.microsoft.com/office/powerpoint/2010/main" val="3029660285"/>
              </p:ext>
            </p:extLst>
          </p:nvPr>
        </p:nvGraphicFramePr>
        <p:xfrm>
          <a:off x="-1" y="1547286"/>
          <a:ext cx="12192001" cy="2651760"/>
        </p:xfrm>
        <a:graphic>
          <a:graphicData uri="http://schemas.openxmlformats.org/drawingml/2006/table">
            <a:tbl>
              <a:tblPr firstRow="1" bandRow="1">
                <a:tableStyleId>{E8B1032C-EA38-4F05-BA0D-38AFFFC7BED3}</a:tableStyleId>
              </a:tblPr>
              <a:tblGrid>
                <a:gridCol w="12192001"/>
              </a:tblGrid>
              <a:tr h="2255520">
                <a:tc>
                  <a:txBody>
                    <a:bodyPr/>
                    <a:lstStyle/>
                    <a:p>
                      <a:pPr marL="342900" indent="-342900">
                        <a:buFont typeface="Arial" pitchFamily="34" charset="0"/>
                        <a:buChar char="•"/>
                      </a:pPr>
                      <a:r>
                        <a:rPr lang="en-US" sz="2400" b="0" dirty="0" smtClean="0">
                          <a:solidFill>
                            <a:srgbClr val="FF0000"/>
                          </a:solidFill>
                          <a:latin typeface="Calisto MT" pitchFamily="18" charset="0"/>
                        </a:rPr>
                        <a:t>The Financial Intelligence Unit has slapped a fine of more than </a:t>
                      </a:r>
                      <a:r>
                        <a:rPr lang="en-US" sz="2400" b="0" dirty="0" err="1" smtClean="0">
                          <a:solidFill>
                            <a:srgbClr val="FF0000"/>
                          </a:solidFill>
                          <a:latin typeface="Calisto MT" pitchFamily="18" charset="0"/>
                        </a:rPr>
                        <a:t>Rs</a:t>
                      </a:r>
                      <a:r>
                        <a:rPr lang="en-US" sz="2400" b="0" dirty="0" smtClean="0">
                          <a:solidFill>
                            <a:srgbClr val="FF0000"/>
                          </a:solidFill>
                          <a:latin typeface="Calisto MT" pitchFamily="18" charset="0"/>
                        </a:rPr>
                        <a:t> 1.66 </a:t>
                      </a:r>
                      <a:r>
                        <a:rPr lang="en-US" sz="2400" b="0" dirty="0" err="1" smtClean="0">
                          <a:solidFill>
                            <a:srgbClr val="FF0000"/>
                          </a:solidFill>
                          <a:latin typeface="Calisto MT" pitchFamily="18" charset="0"/>
                        </a:rPr>
                        <a:t>crore</a:t>
                      </a:r>
                      <a:r>
                        <a:rPr lang="en-US" sz="2400" b="0" dirty="0" smtClean="0">
                          <a:solidFill>
                            <a:srgbClr val="FF0000"/>
                          </a:solidFill>
                          <a:latin typeface="Calisto MT" pitchFamily="18" charset="0"/>
                        </a:rPr>
                        <a:t> on Axis Bank for “failing” to put in place a mechanism to detect and report suspicious transactions carried out at one of its branches by creating a “fraud” account in the name of counter-terrorist commando force NSG.</a:t>
                      </a:r>
                    </a:p>
                    <a:p>
                      <a:pPr marL="342900" indent="-342900">
                        <a:buFont typeface="Arial" pitchFamily="34" charset="0"/>
                        <a:buChar char="•"/>
                      </a:pPr>
                      <a:r>
                        <a:rPr lang="hi-IN" sz="2400" b="0" dirty="0" smtClean="0">
                          <a:latin typeface="Calisto MT" pitchFamily="18" charset="0"/>
                        </a:rPr>
                        <a:t>वित्तीय खुफिया इकाई ने एक्सिस बैंक पर एक "धोखाधड़ी" खाता बनाकर अपनी एक शाखा में किए गए संदिग्ध लेनदेन का पता लगाने और रिपोर्ट करने के लिए एक तंत्र स्थापित करने में "विफल" होने के लिए 1.66 करोड़ रुपये से अधिक का जुर्माना लगाया है। आतंकवाद निरोधी कमांडो बल एनएसजी के.</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452214351"/>
      </p:ext>
    </p:extLst>
  </p:cSld>
  <p:clrMapOvr>
    <a:masterClrMapping/>
  </p:clrMapOvr>
  <p:transition spd="slow" advTm="30333">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0" y="17044"/>
            <a:ext cx="12191999" cy="830997"/>
            <a:chOff x="-522515" y="-88708"/>
            <a:chExt cx="12344397" cy="1083324"/>
          </a:xfrm>
        </p:grpSpPr>
        <p:sp>
          <p:nvSpPr>
            <p:cNvPr id="8" name="TextBox 7">
              <a:extLst>
                <a:ext uri="{FF2B5EF4-FFF2-40B4-BE49-F238E27FC236}">
                  <a16:creationId xmlns:a16="http://schemas.microsoft.com/office/drawing/2014/main" xmlns=""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odoni MT" pitchFamily="18" charset="0"/>
                </a:rPr>
                <a:t>APARCHIT </a:t>
              </a:r>
              <a:r>
                <a:rPr lang="en-US" sz="2800" dirty="0">
                  <a:ln>
                    <a:solidFill>
                      <a:srgbClr val="002060"/>
                    </a:solidFill>
                  </a:ln>
                  <a:solidFill>
                    <a:srgbClr val="002060"/>
                  </a:solidFill>
                  <a:latin typeface="Bodoni MT" pitchFamily="18" charset="0"/>
                </a:rPr>
                <a:t>EXAM </a:t>
              </a:r>
              <a:r>
                <a:rPr lang="en-US" sz="2800" dirty="0" smtClean="0">
                  <a:ln>
                    <a:solidFill>
                      <a:srgbClr val="002060"/>
                    </a:solidFill>
                  </a:ln>
                  <a:solidFill>
                    <a:srgbClr val="002060"/>
                  </a:solidFill>
                  <a:latin typeface="Bodoni MT" pitchFamily="18" charset="0"/>
                </a:rPr>
                <a:t>WARRIORS</a:t>
              </a:r>
              <a:endParaRPr lang="en-US" sz="2800" spc="300" dirty="0">
                <a:ln w="28575">
                  <a:solidFill>
                    <a:prstClr val="black"/>
                  </a:solidFill>
                </a:ln>
                <a:solidFill>
                  <a:srgbClr val="002060"/>
                </a:solidFill>
                <a:latin typeface="Bodoni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4" name="Rectangle 3"/>
          <p:cNvSpPr/>
          <p:nvPr/>
        </p:nvSpPr>
        <p:spPr>
          <a:xfrm>
            <a:off x="-1" y="848041"/>
            <a:ext cx="12192000" cy="523220"/>
          </a:xfrm>
          <a:prstGeom prst="rect">
            <a:avLst/>
          </a:prstGeom>
          <a:solidFill>
            <a:schemeClr val="tx1"/>
          </a:solidFill>
          <a:ln w="12700">
            <a:solidFill>
              <a:srgbClr val="FFC000"/>
            </a:solidFill>
          </a:ln>
        </p:spPr>
        <p:txBody>
          <a:bodyPr wrap="square">
            <a:spAutoFit/>
          </a:bodyPr>
          <a:lstStyle/>
          <a:p>
            <a:pPr algn="ctr"/>
            <a:r>
              <a:rPr lang="en-US" sz="2800" dirty="0">
                <a:solidFill>
                  <a:srgbClr val="FFC000"/>
                </a:solidFill>
                <a:latin typeface="Calisto MT" pitchFamily="18" charset="0"/>
              </a:rPr>
              <a:t>AXIS BANK IN NEWS 2024</a:t>
            </a:r>
            <a:endParaRPr lang="en-IN" sz="2800" dirty="0">
              <a:solidFill>
                <a:srgbClr val="FFC000"/>
              </a:solidFill>
              <a:latin typeface="Calisto MT"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19802852"/>
              </p:ext>
            </p:extLst>
          </p:nvPr>
        </p:nvGraphicFramePr>
        <p:xfrm>
          <a:off x="-1" y="1371261"/>
          <a:ext cx="12191999" cy="5455920"/>
        </p:xfrm>
        <a:graphic>
          <a:graphicData uri="http://schemas.openxmlformats.org/drawingml/2006/table">
            <a:tbl>
              <a:tblPr firstRow="1" bandRow="1">
                <a:tableStyleId>{E8B1032C-EA38-4F05-BA0D-38AFFFC7BED3}</a:tableStyleId>
              </a:tblPr>
              <a:tblGrid>
                <a:gridCol w="12191999"/>
              </a:tblGrid>
              <a:tr h="370840">
                <a:tc>
                  <a:txBody>
                    <a:bodyPr/>
                    <a:lstStyle/>
                    <a:p>
                      <a:pPr marL="342900" indent="-342900">
                        <a:buFont typeface="Wingdings" pitchFamily="2" charset="2"/>
                        <a:buChar char="ü"/>
                      </a:pPr>
                      <a:r>
                        <a:rPr lang="en-US" sz="2800" b="0" dirty="0" smtClean="0">
                          <a:solidFill>
                            <a:srgbClr val="FF0000"/>
                          </a:solidFill>
                          <a:latin typeface="Calisto MT" pitchFamily="18" charset="0"/>
                        </a:rPr>
                        <a:t>Financial Intelligence Unit imposes over </a:t>
                      </a:r>
                      <a:r>
                        <a:rPr lang="en-US" sz="2800" b="0" dirty="0" err="1" smtClean="0">
                          <a:solidFill>
                            <a:srgbClr val="FF0000"/>
                          </a:solidFill>
                          <a:latin typeface="Calisto MT" pitchFamily="18" charset="0"/>
                        </a:rPr>
                        <a:t>Rs</a:t>
                      </a:r>
                      <a:r>
                        <a:rPr lang="en-US" sz="2800" b="0" dirty="0" smtClean="0">
                          <a:solidFill>
                            <a:srgbClr val="FF0000"/>
                          </a:solidFill>
                          <a:latin typeface="Calisto MT" pitchFamily="18" charset="0"/>
                        </a:rPr>
                        <a:t> 1.66 </a:t>
                      </a:r>
                      <a:r>
                        <a:rPr lang="en-US" sz="2800" b="0" dirty="0" err="1" smtClean="0">
                          <a:solidFill>
                            <a:srgbClr val="FF0000"/>
                          </a:solidFill>
                          <a:latin typeface="Calisto MT" pitchFamily="18" charset="0"/>
                        </a:rPr>
                        <a:t>cr</a:t>
                      </a:r>
                      <a:r>
                        <a:rPr lang="en-US" sz="2800" b="0" dirty="0" smtClean="0">
                          <a:solidFill>
                            <a:srgbClr val="FF0000"/>
                          </a:solidFill>
                          <a:latin typeface="Calisto MT" pitchFamily="18" charset="0"/>
                        </a:rPr>
                        <a:t> fine on Axis Bank for failing to detect fraud NSG account.</a:t>
                      </a:r>
                    </a:p>
                    <a:p>
                      <a:pPr marL="342900" indent="-342900">
                        <a:buFont typeface="Wingdings" pitchFamily="2" charset="2"/>
                        <a:buChar char="ü"/>
                      </a:pPr>
                      <a:r>
                        <a:rPr lang="hi-IN" sz="2400" b="0" dirty="0" smtClean="0">
                          <a:latin typeface="Calisto MT" pitchFamily="18" charset="0"/>
                        </a:rPr>
                        <a:t>वित्तीय खुफिया इकाई ने धोखाधड़ी वाले एनएसजी खाते का पता लगाने में विफल रहने पर एक्सिस बैंक पर 1.66 करोड़ रुपये से अधिक का जुर्माना लगाया।</a:t>
                      </a:r>
                      <a:endParaRPr lang="en-IN" sz="2400" b="0" dirty="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Axis Bank, Bajaj Allianz forge strategic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bancassurance</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partnership.</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एक्सिस बैंक, बजाज आलियांज ने रणनीतिक बैंकएश्योरेंस साझेदारी बनाई।</a:t>
                      </a:r>
                      <a:endPar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VST Tillers Tractors Limited (VST), a farm equipment manufacturer, signed a Memorandum of Understanding (MOU) with Axis Bank, to offer financial solutions to the farmers for purchasing tractors and Farm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Mechanisation</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products.</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कृषि उपकरण निर्माता वीएसटी टिलर्स ट्रैक्टर्स लिमिटेड (वीएसटी) ने किसानों को ट्रैक्टर और फार्म मशीनीकरण उत्पाद खरीदने के लिए वित्तीय समाधान प्रदान करने के लिए एक्सिस बैंक के साथ एक समझौता ज्ञापन (एमओयू) पर हस्ताक्षर किए।</a:t>
                      </a:r>
                    </a:p>
                  </a:txBody>
                  <a:tcPr/>
                </a:tc>
              </a:tr>
            </a:tbl>
          </a:graphicData>
        </a:graphic>
      </p:graphicFrame>
    </p:spTree>
    <p:extLst>
      <p:ext uri="{BB962C8B-B14F-4D97-AF65-F5344CB8AC3E}">
        <p14:creationId xmlns:p14="http://schemas.microsoft.com/office/powerpoint/2010/main" val="2438074802"/>
      </p:ext>
    </p:extLst>
  </p:cSld>
  <p:clrMapOvr>
    <a:masterClrMapping/>
  </p:clrMapOvr>
  <p:transition spd="slow" advTm="30333">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0" y="17044"/>
            <a:ext cx="12191999" cy="830997"/>
            <a:chOff x="-522515" y="-88708"/>
            <a:chExt cx="12344397" cy="1083324"/>
          </a:xfrm>
        </p:grpSpPr>
        <p:sp>
          <p:nvSpPr>
            <p:cNvPr id="8" name="TextBox 7">
              <a:extLst>
                <a:ext uri="{FF2B5EF4-FFF2-40B4-BE49-F238E27FC236}">
                  <a16:creationId xmlns:a16="http://schemas.microsoft.com/office/drawing/2014/main" xmlns=""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odoni MT" pitchFamily="18" charset="0"/>
                </a:rPr>
                <a:t>APARCHIT </a:t>
              </a:r>
              <a:r>
                <a:rPr lang="en-US" sz="2800" dirty="0">
                  <a:ln>
                    <a:solidFill>
                      <a:srgbClr val="002060"/>
                    </a:solidFill>
                  </a:ln>
                  <a:solidFill>
                    <a:srgbClr val="002060"/>
                  </a:solidFill>
                  <a:latin typeface="Bodoni MT" pitchFamily="18" charset="0"/>
                </a:rPr>
                <a:t>EXAM </a:t>
              </a:r>
              <a:r>
                <a:rPr lang="en-US" sz="2800" dirty="0" smtClean="0">
                  <a:ln>
                    <a:solidFill>
                      <a:srgbClr val="002060"/>
                    </a:solidFill>
                  </a:ln>
                  <a:solidFill>
                    <a:srgbClr val="002060"/>
                  </a:solidFill>
                  <a:latin typeface="Bodoni MT" pitchFamily="18" charset="0"/>
                </a:rPr>
                <a:t>WARRIORS</a:t>
              </a:r>
              <a:endParaRPr lang="en-US" sz="2800" spc="300" dirty="0">
                <a:ln w="28575">
                  <a:solidFill>
                    <a:prstClr val="black"/>
                  </a:solidFill>
                </a:ln>
                <a:solidFill>
                  <a:srgbClr val="002060"/>
                </a:solidFill>
                <a:latin typeface="Bodoni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4" name="Rectangle 3"/>
          <p:cNvSpPr/>
          <p:nvPr/>
        </p:nvSpPr>
        <p:spPr>
          <a:xfrm>
            <a:off x="-1" y="848041"/>
            <a:ext cx="12192000" cy="523220"/>
          </a:xfrm>
          <a:prstGeom prst="rect">
            <a:avLst/>
          </a:prstGeom>
          <a:solidFill>
            <a:schemeClr val="tx1"/>
          </a:solidFill>
          <a:ln w="12700">
            <a:solidFill>
              <a:srgbClr val="FFC000"/>
            </a:solidFill>
          </a:ln>
        </p:spPr>
        <p:txBody>
          <a:bodyPr wrap="square">
            <a:spAutoFit/>
          </a:bodyPr>
          <a:lstStyle/>
          <a:p>
            <a:pPr algn="ctr"/>
            <a:r>
              <a:rPr lang="en-US" sz="2800" dirty="0">
                <a:solidFill>
                  <a:srgbClr val="FFC000"/>
                </a:solidFill>
                <a:latin typeface="Calisto MT" pitchFamily="18" charset="0"/>
              </a:rPr>
              <a:t>AXIS BANK IN NEWS 2024</a:t>
            </a:r>
            <a:endParaRPr lang="en-IN" sz="2800" dirty="0">
              <a:solidFill>
                <a:srgbClr val="FFC000"/>
              </a:solidFill>
              <a:latin typeface="Calisto MT"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96753200"/>
              </p:ext>
            </p:extLst>
          </p:nvPr>
        </p:nvGraphicFramePr>
        <p:xfrm>
          <a:off x="-1" y="1371261"/>
          <a:ext cx="12191999" cy="2011680"/>
        </p:xfrm>
        <a:graphic>
          <a:graphicData uri="http://schemas.openxmlformats.org/drawingml/2006/table">
            <a:tbl>
              <a:tblPr firstRow="1" bandRow="1">
                <a:tableStyleId>{E8B1032C-EA38-4F05-BA0D-38AFFFC7BED3}</a:tableStyleId>
              </a:tblPr>
              <a:tblGrid>
                <a:gridCol w="12191999"/>
              </a:tblGrid>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Axis Bank to groom LGBTQIA+ talent for careers in banking.</a:t>
                      </a:r>
                      <a:endParaRPr kumimoji="0" lang="hi-IN" sz="2400" b="0" i="0" u="none" strike="noStrike" kern="1200" cap="none" spc="0" normalizeH="0" baseline="0" noProof="0" dirty="0" smtClean="0">
                        <a:ln>
                          <a:noFill/>
                        </a:ln>
                        <a:solidFill>
                          <a:srgbClr val="FF0000"/>
                        </a:solidFill>
                        <a:effectLst/>
                        <a:uLnTx/>
                        <a:uFillTx/>
                        <a:latin typeface="Calisto MT" pitchFamily="18" charset="0"/>
                        <a:ea typeface="+mn-ea"/>
                      </a:endParaRP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एक्सिस बैंक बैंकिंग में करियर के लिए </a:t>
                      </a:r>
                      <a:r>
                        <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rPr>
                        <a:t>LGBTQIA+ </a:t>
                      </a: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प्रतिभा को तैयार करेगा।</a:t>
                      </a:r>
                      <a:endPar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Axis Bank has recently reappointed Amitabh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Chaudhry</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as the MD and CEO of the bank. </a:t>
                      </a:r>
                      <a:endParaRPr kumimoji="0" lang="hi-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एक्सिस बैंक ने हाल ही में अमिताभ चौधरी को बैंक के एमडी और सीईओ के रूप में फिर से नियुक्त किया है।</a:t>
                      </a:r>
                      <a:endPar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96921629"/>
              </p:ext>
            </p:extLst>
          </p:nvPr>
        </p:nvGraphicFramePr>
        <p:xfrm>
          <a:off x="0" y="3985381"/>
          <a:ext cx="12087496" cy="2286000"/>
        </p:xfrm>
        <a:graphic>
          <a:graphicData uri="http://schemas.openxmlformats.org/drawingml/2006/table">
            <a:tbl>
              <a:tblPr firstRow="1" bandRow="1">
                <a:tableStyleId>{E8B1032C-EA38-4F05-BA0D-38AFFFC7BED3}</a:tableStyleId>
              </a:tblPr>
              <a:tblGrid>
                <a:gridCol w="6021977"/>
                <a:gridCol w="6065519"/>
              </a:tblGrid>
              <a:tr h="370840">
                <a:tc>
                  <a:txBody>
                    <a:bodyPr/>
                    <a:lstStyle/>
                    <a:p>
                      <a:pPr marL="457200" indent="-457200">
                        <a:buFont typeface="Wingdings" pitchFamily="2" charset="2"/>
                        <a:buChar char="ü"/>
                      </a:pPr>
                      <a:r>
                        <a:rPr lang="en-IN" sz="2400" b="0" dirty="0" smtClean="0">
                          <a:latin typeface="Calisto MT" pitchFamily="18" charset="0"/>
                        </a:rPr>
                        <a:t>Founded :</a:t>
                      </a:r>
                    </a:p>
                  </a:txBody>
                  <a:tcPr/>
                </a:tc>
                <a:tc>
                  <a:txBody>
                    <a:bodyPr/>
                    <a:lstStyle/>
                    <a:p>
                      <a:pPr marL="457200" indent="-457200">
                        <a:buFont typeface="Wingdings" pitchFamily="2" charset="2"/>
                        <a:buChar char="ü"/>
                      </a:pPr>
                      <a:r>
                        <a:rPr kumimoji="0" lang="en-IN" sz="2400" b="0" u="none" strike="noStrike" kern="1200" cap="none" spc="0" normalizeH="0" baseline="0" noProof="0" dirty="0" smtClean="0">
                          <a:ln>
                            <a:noFill/>
                          </a:ln>
                          <a:effectLst/>
                          <a:uLnTx/>
                          <a:uFillTx/>
                          <a:latin typeface="Calisto MT" pitchFamily="18" charset="0"/>
                        </a:rPr>
                        <a:t>1993</a:t>
                      </a:r>
                      <a:endParaRPr lang="en-IN" sz="24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400" u="none" strike="noStrike" kern="1200" cap="none" spc="0" normalizeH="0" baseline="0" noProof="0" dirty="0" smtClean="0">
                          <a:ln>
                            <a:noFill/>
                          </a:ln>
                          <a:effectLst/>
                          <a:uLnTx/>
                          <a:uFillTx/>
                          <a:latin typeface="Calisto MT" pitchFamily="18" charset="0"/>
                        </a:rPr>
                        <a:t>HQ :</a:t>
                      </a:r>
                      <a:endParaRPr lang="en-IN" sz="2400" dirty="0">
                        <a:latin typeface="Calisto MT" pitchFamily="18" charset="0"/>
                      </a:endParaRP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Mumbai, Maharashtra</a:t>
                      </a: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400" u="none" strike="noStrike" kern="1200" cap="none" spc="0" normalizeH="0" baseline="0" noProof="0" dirty="0" smtClean="0">
                          <a:ln>
                            <a:noFill/>
                          </a:ln>
                          <a:effectLst/>
                          <a:uLnTx/>
                          <a:uFillTx/>
                          <a:latin typeface="Calisto MT" pitchFamily="18" charset="0"/>
                        </a:rPr>
                        <a:t>Chairman :</a:t>
                      </a:r>
                      <a:endParaRPr lang="en-IN" sz="2400" dirty="0">
                        <a:latin typeface="Calisto MT" pitchFamily="18" charset="0"/>
                      </a:endParaRP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Rakesh</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Makhija</a:t>
                      </a:r>
                      <a:endPar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400" u="none" strike="noStrike" kern="1200" cap="none" spc="0" normalizeH="0" baseline="0" noProof="0" dirty="0" smtClean="0">
                          <a:ln>
                            <a:noFill/>
                          </a:ln>
                          <a:effectLst/>
                          <a:uLnTx/>
                          <a:uFillTx/>
                          <a:latin typeface="Calisto MT" pitchFamily="18" charset="0"/>
                        </a:rPr>
                        <a:t>MD &amp; CEO :</a:t>
                      </a:r>
                      <a:endParaRPr kumimoji="0" lang="en-IN" sz="2400" b="1" i="0" u="none" strike="noStrike" kern="1200" cap="none" spc="0" normalizeH="0" baseline="0" noProof="0" dirty="0" smtClean="0">
                        <a:ln>
                          <a:noFill/>
                        </a:ln>
                        <a:solidFill>
                          <a:prstClr val="white"/>
                        </a:solidFill>
                        <a:effectLst/>
                        <a:uLnTx/>
                        <a:uFillTx/>
                        <a:latin typeface="Calisto MT" pitchFamily="18" charset="0"/>
                        <a:ea typeface="+mn-ea"/>
                        <a:cs typeface="+mn-cs"/>
                      </a:endParaRPr>
                    </a:p>
                  </a:txBody>
                  <a:tcPr/>
                </a:tc>
                <a:tc>
                  <a:txBody>
                    <a:bodyPr/>
                    <a:lstStyle/>
                    <a:p>
                      <a:pPr marL="457200" indent="-457200">
                        <a:buFont typeface="Wingdings" pitchFamily="2" charset="2"/>
                        <a:buChar char="ü"/>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Amitabh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Chaudhary</a:t>
                      </a:r>
                      <a:endParaRPr lang="en-IN" sz="240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400" u="none" strike="noStrike" kern="1200" cap="none" spc="0" normalizeH="0" baseline="0" noProof="0" dirty="0" smtClean="0">
                          <a:ln>
                            <a:noFill/>
                          </a:ln>
                          <a:effectLst/>
                          <a:uLnTx/>
                          <a:uFillTx/>
                          <a:latin typeface="Calisto MT" pitchFamily="18" charset="0"/>
                        </a:rPr>
                        <a:t>Tagline :</a:t>
                      </a:r>
                      <a:endParaRPr lang="en-IN" sz="2400" dirty="0">
                        <a:latin typeface="Calisto MT" pitchFamily="18" charset="0"/>
                      </a:endParaRP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Badhti</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Ka</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naam</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Zindagi</a:t>
                      </a:r>
                      <a:endPar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sp>
        <p:nvSpPr>
          <p:cNvPr id="7" name="Rectangle 6"/>
          <p:cNvSpPr/>
          <p:nvPr/>
        </p:nvSpPr>
        <p:spPr>
          <a:xfrm>
            <a:off x="1" y="3505311"/>
            <a:ext cx="12191999" cy="523220"/>
          </a:xfrm>
          <a:prstGeom prst="rect">
            <a:avLst/>
          </a:prstGeom>
          <a:solidFill>
            <a:srgbClr val="FFC000"/>
          </a:solidFill>
          <a:ln>
            <a:solidFill>
              <a:schemeClr val="accent1"/>
            </a:solidFill>
          </a:ln>
        </p:spPr>
        <p:txBody>
          <a:bodyPr wrap="square">
            <a:spAutoFit/>
          </a:bodyPr>
          <a:lstStyle/>
          <a:p>
            <a:pPr algn="ctr"/>
            <a:r>
              <a:rPr lang="en-IN" sz="2800" dirty="0">
                <a:solidFill>
                  <a:prstClr val="black"/>
                </a:solidFill>
                <a:latin typeface="Calisto MT" pitchFamily="18" charset="0"/>
              </a:rPr>
              <a:t>AXIS BANK</a:t>
            </a:r>
          </a:p>
        </p:txBody>
      </p:sp>
    </p:spTree>
    <p:extLst>
      <p:ext uri="{BB962C8B-B14F-4D97-AF65-F5344CB8AC3E}">
        <p14:creationId xmlns:p14="http://schemas.microsoft.com/office/powerpoint/2010/main" val="3623208379"/>
      </p:ext>
    </p:extLst>
  </p:cSld>
  <p:clrMapOvr>
    <a:masterClrMapping/>
  </p:clrMapOvr>
  <p:transition spd="slow" advTm="30333">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Rectangle 2"/>
          <p:cNvSpPr/>
          <p:nvPr/>
        </p:nvSpPr>
        <p:spPr>
          <a:xfrm>
            <a:off x="1" y="1064854"/>
            <a:ext cx="12191999" cy="3539430"/>
          </a:xfrm>
          <a:prstGeom prst="rect">
            <a:avLst/>
          </a:prstGeom>
          <a:ln w="76200">
            <a:solidFill>
              <a:schemeClr val="tx1"/>
            </a:solidFill>
          </a:ln>
        </p:spPr>
        <p:txBody>
          <a:bodyPr wrap="square">
            <a:spAutoFit/>
          </a:bodyPr>
          <a:lstStyle/>
          <a:p>
            <a:r>
              <a:rPr lang="en-US" sz="2800" dirty="0" smtClean="0">
                <a:solidFill>
                  <a:srgbClr val="C10000"/>
                </a:solidFill>
                <a:latin typeface="Calisto MT" pitchFamily="18" charset="0"/>
              </a:rPr>
              <a:t>Q1. </a:t>
            </a:r>
            <a:r>
              <a:rPr lang="en-US" sz="2800" dirty="0">
                <a:solidFill>
                  <a:srgbClr val="C10000"/>
                </a:solidFill>
                <a:latin typeface="Calisto MT" pitchFamily="18" charset="0"/>
              </a:rPr>
              <a:t>Which AI tool developed by Ingenious Research Solutions </a:t>
            </a:r>
            <a:r>
              <a:rPr lang="en-US" sz="2800" dirty="0" err="1">
                <a:solidFill>
                  <a:srgbClr val="C10000"/>
                </a:solidFill>
                <a:latin typeface="Calisto MT" pitchFamily="18" charset="0"/>
              </a:rPr>
              <a:t>Pvt</a:t>
            </a:r>
            <a:r>
              <a:rPr lang="en-US" sz="2800" dirty="0">
                <a:solidFill>
                  <a:srgbClr val="C10000"/>
                </a:solidFill>
                <a:latin typeface="Calisto MT" pitchFamily="18" charset="0"/>
              </a:rPr>
              <a:t> Ltd. integrates face recognition </a:t>
            </a:r>
            <a:r>
              <a:rPr lang="en-US" sz="2800" dirty="0" smtClean="0">
                <a:solidFill>
                  <a:srgbClr val="C10000"/>
                </a:solidFill>
                <a:latin typeface="Calisto MT" pitchFamily="18" charset="0"/>
              </a:rPr>
              <a:t>with physiological </a:t>
            </a:r>
            <a:r>
              <a:rPr lang="en-US" sz="2800" dirty="0">
                <a:solidFill>
                  <a:srgbClr val="C10000"/>
                </a:solidFill>
                <a:latin typeface="Calisto MT" pitchFamily="18" charset="0"/>
              </a:rPr>
              <a:t>parameters such as gait and skeleton</a:t>
            </a:r>
            <a:r>
              <a:rPr lang="en-US" sz="2800" dirty="0" smtClean="0">
                <a:solidFill>
                  <a:srgbClr val="C10000"/>
                </a:solidFill>
                <a:latin typeface="Calisto MT" pitchFamily="18" charset="0"/>
              </a:rPr>
              <a:t>?</a:t>
            </a:r>
          </a:p>
          <a:p>
            <a:r>
              <a:rPr lang="en-US" sz="2800" dirty="0">
                <a:solidFill>
                  <a:srgbClr val="C10000"/>
                </a:solidFill>
                <a:latin typeface="Calisto MT" pitchFamily="18" charset="0"/>
              </a:rPr>
              <a:t>Q. </a:t>
            </a:r>
            <a:r>
              <a:rPr lang="hi-IN" sz="2800" dirty="0">
                <a:solidFill>
                  <a:srgbClr val="C10000"/>
                </a:solidFill>
                <a:latin typeface="Calisto MT" pitchFamily="18" charset="0"/>
              </a:rPr>
              <a:t>इंजीनियस रिसर्च सॉल्यूशंस प्राइवेट लिमिटेड द्वारा विकसित कौन सा एआई टूल चेहरे की पहचान को शारीरिक मापदंडों जैसे चाल और कंकाल के साथ एकीकृत करता है?</a:t>
            </a:r>
            <a:endParaRPr lang="en-US" sz="2800" dirty="0">
              <a:solidFill>
                <a:srgbClr val="C10000"/>
              </a:solidFill>
              <a:latin typeface="Calisto MT" pitchFamily="18" charset="0"/>
            </a:endParaRPr>
          </a:p>
          <a:p>
            <a:r>
              <a:rPr lang="en-IN" sz="2800" dirty="0">
                <a:solidFill>
                  <a:srgbClr val="816000"/>
                </a:solidFill>
                <a:latin typeface="Calisto MT" pitchFamily="18" charset="0"/>
              </a:rPr>
              <a:t>A) </a:t>
            </a:r>
            <a:r>
              <a:rPr lang="en-IN" sz="2800" dirty="0" err="1">
                <a:solidFill>
                  <a:srgbClr val="816000"/>
                </a:solidFill>
                <a:latin typeface="Calisto MT" pitchFamily="18" charset="0"/>
              </a:rPr>
              <a:t>Pratibha</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a:t>
            </a:r>
            <a:r>
              <a:rPr lang="en-IN" sz="2800" dirty="0" err="1">
                <a:solidFill>
                  <a:srgbClr val="816000"/>
                </a:solidFill>
                <a:latin typeface="Calisto MT" pitchFamily="18" charset="0"/>
              </a:rPr>
              <a:t>Divya</a:t>
            </a:r>
            <a:r>
              <a:rPr lang="en-IN" sz="2800" dirty="0">
                <a:solidFill>
                  <a:srgbClr val="816000"/>
                </a:solidFill>
                <a:latin typeface="Calisto MT" pitchFamily="18" charset="0"/>
              </a:rPr>
              <a:t> </a:t>
            </a:r>
            <a:r>
              <a:rPr lang="en-IN" sz="2800" dirty="0" err="1">
                <a:solidFill>
                  <a:srgbClr val="816000"/>
                </a:solidFill>
                <a:latin typeface="Calisto MT" pitchFamily="18" charset="0"/>
              </a:rPr>
              <a:t>Drishti</a:t>
            </a:r>
            <a:endParaRPr lang="en-IN" sz="2800" dirty="0">
              <a:solidFill>
                <a:srgbClr val="816000"/>
              </a:solidFill>
              <a:latin typeface="Calisto MT" pitchFamily="18" charset="0"/>
            </a:endParaRPr>
          </a:p>
          <a:p>
            <a:r>
              <a:rPr lang="en-IN" sz="2800" dirty="0">
                <a:solidFill>
                  <a:srgbClr val="816000"/>
                </a:solidFill>
                <a:latin typeface="Calisto MT" pitchFamily="18" charset="0"/>
              </a:rPr>
              <a:t>C) </a:t>
            </a:r>
            <a:r>
              <a:rPr lang="en-IN" sz="2800" dirty="0" err="1">
                <a:solidFill>
                  <a:srgbClr val="816000"/>
                </a:solidFill>
                <a:latin typeface="Calisto MT" pitchFamily="18" charset="0"/>
              </a:rPr>
              <a:t>Netra</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Shakti</a:t>
            </a:r>
          </a:p>
          <a:p>
            <a:pPr lvl="0"/>
            <a:r>
              <a:rPr lang="en-IN" sz="2800" dirty="0">
                <a:solidFill>
                  <a:srgbClr val="816000"/>
                </a:solidFill>
                <a:latin typeface="Calisto MT" pitchFamily="18" charset="0"/>
              </a:rPr>
              <a:t>E</a:t>
            </a:r>
            <a:r>
              <a:rPr lang="en-IN" sz="2800" dirty="0" smtClean="0">
                <a:solidFill>
                  <a:srgbClr val="816000"/>
                </a:solidFill>
                <a:latin typeface="Calisto MT" pitchFamily="18" charset="0"/>
              </a:rPr>
              <a:t>) </a:t>
            </a:r>
            <a:r>
              <a:rPr lang="en-IN" sz="2800" dirty="0" err="1" smtClean="0">
                <a:solidFill>
                  <a:srgbClr val="816000"/>
                </a:solidFill>
                <a:latin typeface="Calisto MT" pitchFamily="18" charset="0"/>
              </a:rPr>
              <a:t>Drishti</a:t>
            </a:r>
            <a:endParaRPr lang="en-IN" sz="2800" dirty="0">
              <a:solidFill>
                <a:srgbClr val="816000"/>
              </a:solidFill>
              <a:latin typeface="Calisto MT" pitchFamily="18" charset="0"/>
            </a:endParaRPr>
          </a:p>
        </p:txBody>
      </p:sp>
    </p:spTree>
    <p:extLst>
      <p:ext uri="{BB962C8B-B14F-4D97-AF65-F5344CB8AC3E}">
        <p14:creationId xmlns:p14="http://schemas.microsoft.com/office/powerpoint/2010/main" val="360240523"/>
      </p:ext>
    </p:extLst>
  </p:cSld>
  <p:clrMapOvr>
    <a:masterClrMapping/>
  </p:clrMapOvr>
  <p:transition spd="slow" advTm="30333">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1999" cy="3108543"/>
          </a:xfrm>
          <a:prstGeom prst="rect">
            <a:avLst/>
          </a:prstGeom>
          <a:ln w="57150">
            <a:solidFill>
              <a:schemeClr val="tx1"/>
            </a:solidFill>
          </a:ln>
        </p:spPr>
        <p:txBody>
          <a:bodyPr wrap="square">
            <a:spAutoFit/>
          </a:bodyPr>
          <a:lstStyle/>
          <a:p>
            <a:r>
              <a:rPr lang="en-US" sz="2800" dirty="0">
                <a:solidFill>
                  <a:srgbClr val="C10000"/>
                </a:solidFill>
                <a:latin typeface="Calisto MT" pitchFamily="18" charset="0"/>
              </a:rPr>
              <a:t>Q.7. After becoming the Prime Minister for the third time, which was the first country to be visited </a:t>
            </a:r>
            <a:r>
              <a:rPr lang="en-US" sz="2800" dirty="0" smtClean="0">
                <a:solidFill>
                  <a:srgbClr val="C10000"/>
                </a:solidFill>
                <a:latin typeface="Calisto MT" pitchFamily="18" charset="0"/>
              </a:rPr>
              <a:t>by </a:t>
            </a:r>
            <a:r>
              <a:rPr lang="en-IN" sz="2800" dirty="0" smtClean="0">
                <a:solidFill>
                  <a:srgbClr val="C10000"/>
                </a:solidFill>
                <a:latin typeface="Calisto MT" pitchFamily="18" charset="0"/>
              </a:rPr>
              <a:t>Prime </a:t>
            </a:r>
            <a:r>
              <a:rPr lang="en-IN" sz="2800" dirty="0">
                <a:solidFill>
                  <a:srgbClr val="C10000"/>
                </a:solidFill>
                <a:latin typeface="Calisto MT" pitchFamily="18" charset="0"/>
              </a:rPr>
              <a:t>Minister </a:t>
            </a:r>
            <a:r>
              <a:rPr lang="en-IN" sz="2800" dirty="0" err="1">
                <a:solidFill>
                  <a:srgbClr val="C10000"/>
                </a:solidFill>
                <a:latin typeface="Calisto MT" pitchFamily="18" charset="0"/>
              </a:rPr>
              <a:t>Modi</a:t>
            </a:r>
            <a:r>
              <a:rPr lang="en-IN" sz="2800" dirty="0" smtClean="0">
                <a:solidFill>
                  <a:srgbClr val="C10000"/>
                </a:solidFill>
                <a:latin typeface="Calisto MT" pitchFamily="18" charset="0"/>
              </a:rPr>
              <a:t>?</a:t>
            </a: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तीसरी बार प्रधान मंत्री बनने के बाद, प्रधान मंत्री मोदी द्वारा दौरा किया जाने वाला पहला देश कौन सा था?</a:t>
            </a:r>
            <a:endParaRPr lang="en-IN" sz="2800" dirty="0">
              <a:solidFill>
                <a:srgbClr val="C10000"/>
              </a:solidFill>
              <a:latin typeface="Calisto MT" pitchFamily="18" charset="0"/>
            </a:endParaRPr>
          </a:p>
          <a:p>
            <a:r>
              <a:rPr lang="en-IN" sz="2800" dirty="0">
                <a:solidFill>
                  <a:srgbClr val="816000"/>
                </a:solidFill>
                <a:latin typeface="Calisto MT" pitchFamily="18" charset="0"/>
              </a:rPr>
              <a:t>A) Italy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Bhutan</a:t>
            </a:r>
          </a:p>
          <a:p>
            <a:r>
              <a:rPr lang="en-IN" sz="2800" dirty="0">
                <a:solidFill>
                  <a:srgbClr val="816000"/>
                </a:solidFill>
                <a:latin typeface="Calisto MT" pitchFamily="18" charset="0"/>
              </a:rPr>
              <a:t>C) Maldives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UAE</a:t>
            </a:r>
          </a:p>
          <a:p>
            <a:r>
              <a:rPr lang="en-US" sz="2800" dirty="0" smtClean="0">
                <a:solidFill>
                  <a:srgbClr val="816000"/>
                </a:solidFill>
                <a:latin typeface="Calisto MT" pitchFamily="18" charset="0"/>
              </a:rPr>
              <a:t>E) China</a:t>
            </a:r>
            <a:endParaRPr lang="en-IN" sz="2800" dirty="0">
              <a:latin typeface="Calisto MT" pitchFamily="18" charset="0"/>
            </a:endParaRPr>
          </a:p>
        </p:txBody>
      </p:sp>
    </p:spTree>
    <p:extLst>
      <p:ext uri="{BB962C8B-B14F-4D97-AF65-F5344CB8AC3E}">
        <p14:creationId xmlns:p14="http://schemas.microsoft.com/office/powerpoint/2010/main" val="678961350"/>
      </p:ext>
    </p:extLst>
  </p:cSld>
  <p:clrMapOvr>
    <a:masterClrMapping/>
  </p:clrMapOvr>
  <p:transition spd="slow" advTm="30333">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64241"/>
            <a:ext cx="12192001"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A</a:t>
            </a:r>
          </a:p>
        </p:txBody>
      </p:sp>
      <p:graphicFrame>
        <p:nvGraphicFramePr>
          <p:cNvPr id="4" name="Table 3"/>
          <p:cNvGraphicFramePr>
            <a:graphicFrameLocks noGrp="1"/>
          </p:cNvGraphicFramePr>
          <p:nvPr>
            <p:extLst>
              <p:ext uri="{D42A27DB-BD31-4B8C-83A1-F6EECF244321}">
                <p14:modId xmlns:p14="http://schemas.microsoft.com/office/powerpoint/2010/main" val="1812426846"/>
              </p:ext>
            </p:extLst>
          </p:nvPr>
        </p:nvGraphicFramePr>
        <p:xfrm>
          <a:off x="1" y="1525906"/>
          <a:ext cx="12191999" cy="3108960"/>
        </p:xfrm>
        <a:graphic>
          <a:graphicData uri="http://schemas.openxmlformats.org/drawingml/2006/table">
            <a:tbl>
              <a:tblPr firstRow="1" bandRow="1">
                <a:tableStyleId>{E8B1032C-EA38-4F05-BA0D-38AFFFC7BED3}</a:tableStyleId>
              </a:tblPr>
              <a:tblGrid>
                <a:gridCol w="12191999"/>
              </a:tblGrid>
              <a:tr h="370840">
                <a:tc>
                  <a:txBody>
                    <a:bodyPr/>
                    <a:lstStyle/>
                    <a:p>
                      <a:pPr algn="l"/>
                      <a:r>
                        <a:rPr lang="en-US" sz="2400" b="0" i="0" u="none" strike="noStrike" baseline="0" dirty="0" smtClean="0">
                          <a:latin typeface="Calisto MT" pitchFamily="18" charset="0"/>
                        </a:rPr>
                        <a:t>✓ Prime Minister </a:t>
                      </a:r>
                      <a:r>
                        <a:rPr lang="en-US" sz="2400" b="0" i="0" u="none" strike="noStrike" baseline="0" dirty="0" err="1" smtClean="0">
                          <a:latin typeface="Calisto MT" pitchFamily="18" charset="0"/>
                        </a:rPr>
                        <a:t>Narendra</a:t>
                      </a:r>
                      <a:r>
                        <a:rPr lang="en-US" sz="2400" b="0" i="0" u="none" strike="noStrike" baseline="0" dirty="0" smtClean="0">
                          <a:latin typeface="Calisto MT" pitchFamily="18" charset="0"/>
                        </a:rPr>
                        <a:t> </a:t>
                      </a:r>
                      <a:r>
                        <a:rPr lang="en-US" sz="2400" b="0" i="0" u="none" strike="noStrike" baseline="0" dirty="0" err="1" smtClean="0">
                          <a:latin typeface="Calisto MT" pitchFamily="18" charset="0"/>
                        </a:rPr>
                        <a:t>Modi</a:t>
                      </a:r>
                      <a:r>
                        <a:rPr lang="en-US" sz="2400" b="0" i="0" u="none" strike="noStrike" baseline="0" dirty="0" smtClean="0">
                          <a:latin typeface="Calisto MT" pitchFamily="18" charset="0"/>
                        </a:rPr>
                        <a:t> returned home on 15 June 2024 after his first official foreign visit after being sworn in as the Prime Minister of India for the third successive term.</a:t>
                      </a:r>
                    </a:p>
                    <a:p>
                      <a:pPr algn="l"/>
                      <a:r>
                        <a:rPr lang="hi-IN" sz="2400" b="0" i="0" u="none" strike="noStrike" baseline="0" dirty="0" smtClean="0">
                          <a:latin typeface="Calisto MT" pitchFamily="18" charset="0"/>
                        </a:rPr>
                        <a:t>✓ प्रधानमंत्री नरेंद्र मोदी अपनी पहली आधिकारिक विदेश यात्रा के बाद 15 जून 2024 को स्वदेश लौटे</a:t>
                      </a:r>
                    </a:p>
                    <a:p>
                      <a:pPr algn="l"/>
                      <a:r>
                        <a:rPr lang="hi-IN" sz="2400" b="0" i="0" u="none" strike="noStrike" baseline="0" dirty="0" smtClean="0">
                          <a:latin typeface="Calisto MT" pitchFamily="18" charset="0"/>
                        </a:rPr>
                        <a:t>लगातार तीसरी बार भारत के प्रधान मंत्री के रूप में शपथ ली जा रही है।</a:t>
                      </a:r>
                      <a:endParaRPr lang="en-US" sz="2400" b="0" i="0" u="none" strike="noStrike" baseline="0" dirty="0" smtClean="0">
                        <a:latin typeface="Calisto MT" pitchFamily="18"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rPr>
                        <a:t>✓ He was on a one-day visit to Italy to attend the Group of Seven (G7) Outreach session held in </a:t>
                      </a:r>
                      <a:r>
                        <a:rPr kumimoji="0" lang="en-US"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Borgo</a:t>
                      </a:r>
                      <a:r>
                        <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Egnazia</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Apulia, Italy, on 14 June 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वह बोर्गो में आयोजित ग्रुप ऑफ सेवन (जी7) आउटरीच सत्र में भाग लेने के लिए इटली की एक दिवसीय यात्रा पर थे।</a:t>
                      </a:r>
                      <a:r>
                        <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इग्नाज़िया, अपुलीया, इटली, 14 जून 2024 को।</a:t>
                      </a:r>
                      <a:endPar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spTree>
    <p:extLst>
      <p:ext uri="{BB962C8B-B14F-4D97-AF65-F5344CB8AC3E}">
        <p14:creationId xmlns:p14="http://schemas.microsoft.com/office/powerpoint/2010/main" val="1446425079"/>
      </p:ext>
    </p:extLst>
  </p:cSld>
  <p:clrMapOvr>
    <a:masterClrMapping/>
  </p:clrMapOvr>
  <p:transition spd="slow" advTm="30333">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64854"/>
            <a:ext cx="12192000" cy="3108543"/>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Q.8. </a:t>
            </a:r>
            <a:r>
              <a:rPr lang="en-US" sz="2800" dirty="0">
                <a:solidFill>
                  <a:srgbClr val="C10000"/>
                </a:solidFill>
                <a:latin typeface="Calisto MT" pitchFamily="18" charset="0"/>
              </a:rPr>
              <a:t>Who was recently appointed as the first woman Prime Minister of the Democratic Republic </a:t>
            </a:r>
            <a:r>
              <a:rPr lang="en-US" sz="2800" dirty="0" smtClean="0">
                <a:solidFill>
                  <a:srgbClr val="C10000"/>
                </a:solidFill>
                <a:latin typeface="Calisto MT" pitchFamily="18" charset="0"/>
              </a:rPr>
              <a:t>of </a:t>
            </a:r>
            <a:r>
              <a:rPr lang="en-IN" sz="2800" dirty="0" smtClean="0">
                <a:solidFill>
                  <a:srgbClr val="C10000"/>
                </a:solidFill>
                <a:latin typeface="Calisto MT" pitchFamily="18" charset="0"/>
              </a:rPr>
              <a:t>Congo?</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हाल ही में कांगो लोकतांत्रिक गणराज्य की पहली महिला प्रधान मंत्री के रूप में किसे नियुक्त किया गया है?</a:t>
            </a:r>
            <a:endParaRPr lang="en-IN" sz="2800" dirty="0">
              <a:solidFill>
                <a:srgbClr val="C10000"/>
              </a:solidFill>
              <a:latin typeface="Calisto MT" pitchFamily="18" charset="0"/>
            </a:endParaRPr>
          </a:p>
          <a:p>
            <a:r>
              <a:rPr lang="fi-FI" sz="2800" dirty="0">
                <a:solidFill>
                  <a:srgbClr val="816000"/>
                </a:solidFill>
                <a:latin typeface="Calisto MT" pitchFamily="18" charset="0"/>
              </a:rPr>
              <a:t>A) Ellen Johnson Sirleaf </a:t>
            </a:r>
            <a:r>
              <a:rPr lang="fi-FI" sz="2800" dirty="0" smtClean="0">
                <a:solidFill>
                  <a:srgbClr val="816000"/>
                </a:solidFill>
                <a:latin typeface="Calisto MT" pitchFamily="18" charset="0"/>
              </a:rPr>
              <a:t>		B</a:t>
            </a:r>
            <a:r>
              <a:rPr lang="fi-FI" sz="2800" dirty="0">
                <a:solidFill>
                  <a:srgbClr val="816000"/>
                </a:solidFill>
                <a:latin typeface="Calisto MT" pitchFamily="18" charset="0"/>
              </a:rPr>
              <a:t>) Samia Suluhu Hassan</a:t>
            </a:r>
          </a:p>
          <a:p>
            <a:r>
              <a:rPr lang="en-IN" sz="2800" dirty="0">
                <a:solidFill>
                  <a:srgbClr val="816000"/>
                </a:solidFill>
                <a:latin typeface="Calisto MT" pitchFamily="18" charset="0"/>
              </a:rPr>
              <a:t>C) </a:t>
            </a:r>
            <a:r>
              <a:rPr lang="en-IN" sz="2800" dirty="0" err="1">
                <a:solidFill>
                  <a:srgbClr val="816000"/>
                </a:solidFill>
                <a:latin typeface="Calisto MT" pitchFamily="18" charset="0"/>
              </a:rPr>
              <a:t>Ngozi</a:t>
            </a:r>
            <a:r>
              <a:rPr lang="en-IN" sz="2800" dirty="0">
                <a:solidFill>
                  <a:srgbClr val="816000"/>
                </a:solidFill>
                <a:latin typeface="Calisto MT" pitchFamily="18" charset="0"/>
              </a:rPr>
              <a:t> </a:t>
            </a:r>
            <a:r>
              <a:rPr lang="en-IN" sz="2800" dirty="0" err="1">
                <a:solidFill>
                  <a:srgbClr val="816000"/>
                </a:solidFill>
                <a:latin typeface="Calisto MT" pitchFamily="18" charset="0"/>
              </a:rPr>
              <a:t>Okonjo-Iweala</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Judith </a:t>
            </a:r>
            <a:r>
              <a:rPr lang="en-IN" sz="2800" dirty="0" err="1">
                <a:solidFill>
                  <a:srgbClr val="816000"/>
                </a:solidFill>
                <a:latin typeface="Calisto MT" pitchFamily="18" charset="0"/>
              </a:rPr>
              <a:t>Suminwa</a:t>
            </a:r>
            <a:r>
              <a:rPr lang="en-IN" sz="2800" dirty="0">
                <a:solidFill>
                  <a:srgbClr val="816000"/>
                </a:solidFill>
                <a:latin typeface="Calisto MT" pitchFamily="18" charset="0"/>
              </a:rPr>
              <a:t> </a:t>
            </a:r>
            <a:r>
              <a:rPr lang="en-IN" sz="2800" dirty="0" err="1" smtClean="0">
                <a:solidFill>
                  <a:srgbClr val="816000"/>
                </a:solidFill>
                <a:latin typeface="Calisto MT" pitchFamily="18" charset="0"/>
              </a:rPr>
              <a:t>Tuluka</a:t>
            </a:r>
            <a:endParaRPr lang="en-IN" sz="2800" dirty="0" smtClean="0">
              <a:solidFill>
                <a:srgbClr val="816000"/>
              </a:solidFill>
              <a:latin typeface="Calisto MT" pitchFamily="18" charset="0"/>
            </a:endParaRPr>
          </a:p>
          <a:p>
            <a:r>
              <a:rPr lang="en-US" sz="2800" dirty="0" smtClean="0">
                <a:solidFill>
                  <a:srgbClr val="816000"/>
                </a:solidFill>
                <a:latin typeface="Calisto MT" pitchFamily="18" charset="0"/>
              </a:rPr>
              <a:t>E) </a:t>
            </a:r>
            <a:r>
              <a:rPr lang="en-US" sz="2800" dirty="0" err="1" smtClean="0">
                <a:solidFill>
                  <a:srgbClr val="816000"/>
                </a:solidFill>
                <a:latin typeface="Calisto MT" pitchFamily="18" charset="0"/>
              </a:rPr>
              <a:t>Ciril</a:t>
            </a:r>
            <a:r>
              <a:rPr lang="en-US" sz="2800" dirty="0" smtClean="0">
                <a:solidFill>
                  <a:srgbClr val="816000"/>
                </a:solidFill>
                <a:latin typeface="Calisto MT" pitchFamily="18" charset="0"/>
              </a:rPr>
              <a:t> </a:t>
            </a:r>
            <a:r>
              <a:rPr lang="en-US" sz="2800" dirty="0" err="1" smtClean="0">
                <a:solidFill>
                  <a:srgbClr val="816000"/>
                </a:solidFill>
                <a:latin typeface="Calisto MT" pitchFamily="18" charset="0"/>
              </a:rPr>
              <a:t>Ramaphosa</a:t>
            </a:r>
            <a:endParaRPr lang="en-IN" sz="2800" dirty="0">
              <a:latin typeface="Calisto MT" pitchFamily="18" charset="0"/>
            </a:endParaRPr>
          </a:p>
        </p:txBody>
      </p:sp>
    </p:spTree>
    <p:extLst>
      <p:ext uri="{BB962C8B-B14F-4D97-AF65-F5344CB8AC3E}">
        <p14:creationId xmlns:p14="http://schemas.microsoft.com/office/powerpoint/2010/main" val="1016309971"/>
      </p:ext>
    </p:extLst>
  </p:cSld>
  <p:clrMapOvr>
    <a:masterClrMapping/>
  </p:clrMapOvr>
  <p:transition spd="slow" advTm="30333">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72558"/>
            <a:ext cx="12191998"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D</a:t>
            </a:r>
          </a:p>
        </p:txBody>
      </p:sp>
      <p:graphicFrame>
        <p:nvGraphicFramePr>
          <p:cNvPr id="3" name="Table 2"/>
          <p:cNvGraphicFramePr>
            <a:graphicFrameLocks noGrp="1"/>
          </p:cNvGraphicFramePr>
          <p:nvPr>
            <p:extLst>
              <p:ext uri="{D42A27DB-BD31-4B8C-83A1-F6EECF244321}">
                <p14:modId xmlns:p14="http://schemas.microsoft.com/office/powerpoint/2010/main" val="3329226999"/>
              </p:ext>
            </p:extLst>
          </p:nvPr>
        </p:nvGraphicFramePr>
        <p:xfrm>
          <a:off x="2" y="1534223"/>
          <a:ext cx="12192001" cy="4450080"/>
        </p:xfrm>
        <a:graphic>
          <a:graphicData uri="http://schemas.openxmlformats.org/drawingml/2006/table">
            <a:tbl>
              <a:tblPr firstRow="1" bandRow="1">
                <a:tableStyleId>{5940675A-B579-460E-94D1-54222C63F5DA}</a:tableStyleId>
              </a:tblPr>
              <a:tblGrid>
                <a:gridCol w="12192001"/>
              </a:tblGrid>
              <a:tr h="370840">
                <a:tc>
                  <a:txBody>
                    <a:bodyPr/>
                    <a:lstStyle/>
                    <a:p>
                      <a:pPr marL="457200" indent="-457200">
                        <a:buFont typeface="Arial" pitchFamily="34" charset="0"/>
                        <a:buChar char="•"/>
                      </a:pPr>
                      <a:r>
                        <a:rPr lang="en-US" sz="2800" dirty="0" smtClean="0">
                          <a:solidFill>
                            <a:srgbClr val="FF0000"/>
                          </a:solidFill>
                          <a:latin typeface="Calisto MT" pitchFamily="18" charset="0"/>
                        </a:rPr>
                        <a:t>The Democratic Republic of Congo appointed Judith </a:t>
                      </a:r>
                      <a:r>
                        <a:rPr lang="en-US" sz="2800" dirty="0" err="1" smtClean="0">
                          <a:solidFill>
                            <a:srgbClr val="FF0000"/>
                          </a:solidFill>
                          <a:latin typeface="Calisto MT" pitchFamily="18" charset="0"/>
                        </a:rPr>
                        <a:t>Suminwa</a:t>
                      </a:r>
                      <a:r>
                        <a:rPr lang="en-US" sz="2800" dirty="0" smtClean="0">
                          <a:solidFill>
                            <a:srgbClr val="FF0000"/>
                          </a:solidFill>
                          <a:latin typeface="Calisto MT" pitchFamily="18" charset="0"/>
                        </a:rPr>
                        <a:t> </a:t>
                      </a:r>
                      <a:r>
                        <a:rPr lang="en-US" sz="2800" dirty="0" err="1" smtClean="0">
                          <a:solidFill>
                            <a:srgbClr val="FF0000"/>
                          </a:solidFill>
                          <a:latin typeface="Calisto MT" pitchFamily="18" charset="0"/>
                        </a:rPr>
                        <a:t>Tuluka</a:t>
                      </a:r>
                      <a:r>
                        <a:rPr lang="en-US" sz="2800" dirty="0" smtClean="0">
                          <a:solidFill>
                            <a:srgbClr val="FF0000"/>
                          </a:solidFill>
                          <a:latin typeface="Calisto MT" pitchFamily="18" charset="0"/>
                        </a:rPr>
                        <a:t> as the African nation’s first woman Prime Minister. </a:t>
                      </a:r>
                      <a:endParaRPr lang="hi-IN" sz="2800" dirty="0" smtClean="0">
                        <a:solidFill>
                          <a:srgbClr val="FF0000"/>
                        </a:solidFill>
                        <a:latin typeface="Calisto MT" pitchFamily="18" charset="0"/>
                      </a:endParaRPr>
                    </a:p>
                    <a:p>
                      <a:pPr marL="457200" indent="-457200">
                        <a:buFont typeface="Arial" pitchFamily="34" charset="0"/>
                        <a:buChar char="•"/>
                      </a:pPr>
                      <a:r>
                        <a:rPr lang="hi-IN" sz="2800" dirty="0" smtClean="0">
                          <a:latin typeface="Calisto MT" pitchFamily="18" charset="0"/>
                        </a:rPr>
                        <a:t>कांगो लोकतांत्रिक गणराज्य ने जूडिथ सुमिनवा तुलुका को अफ्रीकी देश की पहली महिला प्रधान मंत्री नियुक्त किया। </a:t>
                      </a:r>
                      <a:endParaRPr lang="en-US" sz="2800" dirty="0" smtClean="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Judith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Suminwa</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Tuluka’s</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appointment as the Prime Minister came after President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Tshisekedi</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was sworn in as the country’s president for a second five-year term in January 2024.</a:t>
                      </a:r>
                      <a:endPar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457200" indent="-457200">
                        <a:buFont typeface="Arial" pitchFamily="34" charset="0"/>
                        <a:buChar char="•"/>
                      </a:pPr>
                      <a:r>
                        <a:rPr lang="hi-IN" sz="2800" dirty="0" smtClean="0">
                          <a:latin typeface="Calisto MT" pitchFamily="18" charset="0"/>
                        </a:rPr>
                        <a:t>जनवरी 2024 में राष्ट्रपति त्सेसीकेदी के दूसरे पांच साल के कार्यकाल के लिए देश के राष्ट्रपति के रूप में शपथ लेने के बाद जूडिथ सुमिनवा तुलुका की प्रधान मंत्री के रूप में नियुक्ति हुई।</a:t>
                      </a:r>
                      <a:endParaRPr lang="en-IN" sz="2800" dirty="0">
                        <a:latin typeface="Calisto MT" pitchFamily="18" charset="0"/>
                      </a:endParaRPr>
                    </a:p>
                  </a:txBody>
                  <a:tcPr/>
                </a:tc>
              </a:tr>
            </a:tbl>
          </a:graphicData>
        </a:graphic>
      </p:graphicFrame>
    </p:spTree>
    <p:extLst>
      <p:ext uri="{BB962C8B-B14F-4D97-AF65-F5344CB8AC3E}">
        <p14:creationId xmlns:p14="http://schemas.microsoft.com/office/powerpoint/2010/main" val="1769590145"/>
      </p:ext>
    </p:extLst>
  </p:cSld>
  <p:clrMapOvr>
    <a:masterClrMapping/>
  </p:clrMapOvr>
  <p:transition spd="slow" advTm="30333">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64241"/>
            <a:ext cx="12191998" cy="3108543"/>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Q.9. </a:t>
            </a:r>
            <a:r>
              <a:rPr lang="en-US" sz="2800" dirty="0">
                <a:solidFill>
                  <a:srgbClr val="C10000"/>
                </a:solidFill>
                <a:latin typeface="Calisto MT" pitchFamily="18" charset="0"/>
              </a:rPr>
              <a:t>Who recently became the first Indian rider to win a three-star Grand Prix event in </a:t>
            </a:r>
            <a:r>
              <a:rPr lang="en-US" sz="2800" dirty="0" smtClean="0">
                <a:solidFill>
                  <a:srgbClr val="C10000"/>
                </a:solidFill>
                <a:latin typeface="Calisto MT" pitchFamily="18" charset="0"/>
              </a:rPr>
              <a:t>equestrian </a:t>
            </a:r>
            <a:r>
              <a:rPr lang="en-IN" sz="2800" dirty="0" smtClean="0">
                <a:solidFill>
                  <a:srgbClr val="C10000"/>
                </a:solidFill>
                <a:latin typeface="Calisto MT" pitchFamily="18" charset="0"/>
              </a:rPr>
              <a:t>sports?</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हाल ही में घुड़सवारी के खेल में थ्री-स्टार ग्रां प्री प्रतियोगिता जीतने वाले पहले भारतीय राइडर कौन बने?</a:t>
            </a:r>
            <a:endParaRPr lang="en-IN" sz="2800" dirty="0">
              <a:solidFill>
                <a:srgbClr val="C10000"/>
              </a:solidFill>
              <a:latin typeface="Calisto MT" pitchFamily="18" charset="0"/>
            </a:endParaRPr>
          </a:p>
          <a:p>
            <a:r>
              <a:rPr lang="en-IN" sz="2800" dirty="0">
                <a:solidFill>
                  <a:srgbClr val="816000"/>
                </a:solidFill>
                <a:latin typeface="Calisto MT" pitchFamily="18" charset="0"/>
              </a:rPr>
              <a:t>A) Tatiana </a:t>
            </a:r>
            <a:r>
              <a:rPr lang="en-IN" sz="2800" dirty="0" err="1">
                <a:solidFill>
                  <a:srgbClr val="816000"/>
                </a:solidFill>
                <a:latin typeface="Calisto MT" pitchFamily="18" charset="0"/>
              </a:rPr>
              <a:t>Antonenco</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a:t>
            </a:r>
            <a:r>
              <a:rPr lang="en-IN" sz="2800" dirty="0" err="1">
                <a:solidFill>
                  <a:srgbClr val="816000"/>
                </a:solidFill>
                <a:latin typeface="Calisto MT" pitchFamily="18" charset="0"/>
              </a:rPr>
              <a:t>Juliane</a:t>
            </a:r>
            <a:r>
              <a:rPr lang="en-IN" sz="2800" dirty="0">
                <a:solidFill>
                  <a:srgbClr val="816000"/>
                </a:solidFill>
                <a:latin typeface="Calisto MT" pitchFamily="18" charset="0"/>
              </a:rPr>
              <a:t> </a:t>
            </a:r>
            <a:r>
              <a:rPr lang="en-IN" sz="2800" dirty="0" err="1">
                <a:solidFill>
                  <a:srgbClr val="816000"/>
                </a:solidFill>
                <a:latin typeface="Calisto MT" pitchFamily="18" charset="0"/>
              </a:rPr>
              <a:t>Jerich</a:t>
            </a:r>
            <a:endParaRPr lang="en-IN" sz="2800" dirty="0">
              <a:solidFill>
                <a:srgbClr val="816000"/>
              </a:solidFill>
              <a:latin typeface="Calisto MT" pitchFamily="18" charset="0"/>
            </a:endParaRPr>
          </a:p>
          <a:p>
            <a:r>
              <a:rPr lang="it-IT" sz="2800" dirty="0">
                <a:solidFill>
                  <a:srgbClr val="816000"/>
                </a:solidFill>
                <a:latin typeface="Calisto MT" pitchFamily="18" charset="0"/>
              </a:rPr>
              <a:t>C) Shruti Vora </a:t>
            </a:r>
            <a:r>
              <a:rPr lang="it-IT" sz="2800" dirty="0" smtClean="0">
                <a:solidFill>
                  <a:srgbClr val="816000"/>
                </a:solidFill>
                <a:latin typeface="Calisto MT" pitchFamily="18" charset="0"/>
              </a:rPr>
              <a:t>				D</a:t>
            </a:r>
            <a:r>
              <a:rPr lang="it-IT" sz="2800" dirty="0">
                <a:solidFill>
                  <a:srgbClr val="816000"/>
                </a:solidFill>
                <a:latin typeface="Calisto MT" pitchFamily="18" charset="0"/>
              </a:rPr>
              <a:t>) Fouaad </a:t>
            </a:r>
            <a:r>
              <a:rPr lang="it-IT" sz="2800" dirty="0" smtClean="0">
                <a:solidFill>
                  <a:srgbClr val="816000"/>
                </a:solidFill>
                <a:latin typeface="Calisto MT" pitchFamily="18" charset="0"/>
              </a:rPr>
              <a:t>Mirza</a:t>
            </a:r>
          </a:p>
          <a:p>
            <a:r>
              <a:rPr lang="it-IT" sz="2800" dirty="0" smtClean="0">
                <a:solidFill>
                  <a:srgbClr val="816000"/>
                </a:solidFill>
                <a:latin typeface="Calisto MT" pitchFamily="18" charset="0"/>
              </a:rPr>
              <a:t>E) Ranjana Singh</a:t>
            </a:r>
            <a:endParaRPr lang="en-IN" sz="2800" dirty="0">
              <a:latin typeface="Calisto MT" pitchFamily="18" charset="0"/>
            </a:endParaRPr>
          </a:p>
        </p:txBody>
      </p:sp>
    </p:spTree>
    <p:extLst>
      <p:ext uri="{BB962C8B-B14F-4D97-AF65-F5344CB8AC3E}">
        <p14:creationId xmlns:p14="http://schemas.microsoft.com/office/powerpoint/2010/main" val="1360687700"/>
      </p:ext>
    </p:extLst>
  </p:cSld>
  <p:clrMapOvr>
    <a:masterClrMapping/>
  </p:clrMapOvr>
  <p:transition spd="slow" advTm="30333">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72558"/>
            <a:ext cx="12192000"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C</a:t>
            </a:r>
          </a:p>
        </p:txBody>
      </p:sp>
      <p:graphicFrame>
        <p:nvGraphicFramePr>
          <p:cNvPr id="12" name="Table 11"/>
          <p:cNvGraphicFramePr>
            <a:graphicFrameLocks noGrp="1"/>
          </p:cNvGraphicFramePr>
          <p:nvPr>
            <p:extLst>
              <p:ext uri="{D42A27DB-BD31-4B8C-83A1-F6EECF244321}">
                <p14:modId xmlns:p14="http://schemas.microsoft.com/office/powerpoint/2010/main" val="955331173"/>
              </p:ext>
            </p:extLst>
          </p:nvPr>
        </p:nvGraphicFramePr>
        <p:xfrm>
          <a:off x="0" y="1534223"/>
          <a:ext cx="12192001" cy="4206240"/>
        </p:xfrm>
        <a:graphic>
          <a:graphicData uri="http://schemas.openxmlformats.org/drawingml/2006/table">
            <a:tbl>
              <a:tblPr firstRow="1" bandRow="1">
                <a:tableStyleId>{5940675A-B579-460E-94D1-54222C63F5DA}</a:tableStyleId>
              </a:tblPr>
              <a:tblGrid>
                <a:gridCol w="12192001"/>
              </a:tblGrid>
              <a:tr h="370840">
                <a:tc>
                  <a:txBody>
                    <a:bodyPr/>
                    <a:lstStyle/>
                    <a:p>
                      <a:pPr marL="342900" indent="-342900">
                        <a:buFont typeface="Arial" pitchFamily="34" charset="0"/>
                        <a:buChar char="•"/>
                      </a:pPr>
                      <a:r>
                        <a:rPr lang="en-US" sz="2400" dirty="0" smtClean="0">
                          <a:solidFill>
                            <a:srgbClr val="FF0000"/>
                          </a:solidFill>
                          <a:latin typeface="Calisto MT" pitchFamily="18" charset="0"/>
                        </a:rPr>
                        <a:t>In a historic achievement for Indian equestrian sports, </a:t>
                      </a:r>
                      <a:r>
                        <a:rPr lang="en-US" sz="2400" dirty="0" err="1" smtClean="0">
                          <a:solidFill>
                            <a:srgbClr val="FF0000"/>
                          </a:solidFill>
                          <a:latin typeface="Calisto MT" pitchFamily="18" charset="0"/>
                        </a:rPr>
                        <a:t>Shruti</a:t>
                      </a:r>
                      <a:r>
                        <a:rPr lang="en-US" sz="2400" dirty="0" smtClean="0">
                          <a:solidFill>
                            <a:srgbClr val="FF0000"/>
                          </a:solidFill>
                          <a:latin typeface="Calisto MT" pitchFamily="18" charset="0"/>
                        </a:rPr>
                        <a:t> </a:t>
                      </a:r>
                      <a:r>
                        <a:rPr lang="en-US" sz="2400" dirty="0" err="1" smtClean="0">
                          <a:solidFill>
                            <a:srgbClr val="FF0000"/>
                          </a:solidFill>
                          <a:latin typeface="Calisto MT" pitchFamily="18" charset="0"/>
                        </a:rPr>
                        <a:t>Vora</a:t>
                      </a:r>
                      <a:r>
                        <a:rPr lang="en-US" sz="2400" dirty="0" smtClean="0">
                          <a:solidFill>
                            <a:srgbClr val="FF0000"/>
                          </a:solidFill>
                          <a:latin typeface="Calisto MT" pitchFamily="18" charset="0"/>
                        </a:rPr>
                        <a:t>, astride Magnanimous, has become the first Indian rider to win a three-star Grand Prix event.</a:t>
                      </a:r>
                    </a:p>
                    <a:p>
                      <a:pPr marL="342900" indent="-342900">
                        <a:buFont typeface="Arial" pitchFamily="34" charset="0"/>
                        <a:buChar char="•"/>
                      </a:pPr>
                      <a:r>
                        <a:rPr lang="hi-IN" sz="2400" dirty="0" smtClean="0">
                          <a:latin typeface="Calisto MT" pitchFamily="18" charset="0"/>
                        </a:rPr>
                        <a:t>भारतीय घुड़सवारी खेलों के लिए एक ऐतिहासिक उपलब्धि में, श्रुति वोरा, मैग्नैनिमस पर सवार होकर, तीन सितारा ग्रां प्री प्रतियोगिता जीतने वाली पहली भारतीय राइडर बन गई हैं।</a:t>
                      </a:r>
                      <a:endParaRPr lang="en-IN" sz="2400" dirty="0">
                        <a:latin typeface="Calisto MT" pitchFamily="18" charset="0"/>
                      </a:endParaRPr>
                    </a:p>
                  </a:txBody>
                  <a:tcPr/>
                </a:tc>
              </a:tr>
              <a:tr h="370840">
                <a:tc>
                  <a:txBody>
                    <a:bodyPr/>
                    <a:lstStyle/>
                    <a:p>
                      <a:pPr marL="342900" indent="-342900">
                        <a:buFont typeface="Arial" pitchFamily="34" charset="0"/>
                        <a:buChar char="•"/>
                      </a:pPr>
                      <a:r>
                        <a:rPr lang="en-US" sz="2400" dirty="0" err="1" smtClean="0">
                          <a:solidFill>
                            <a:srgbClr val="FF0000"/>
                          </a:solidFill>
                          <a:latin typeface="Calisto MT" pitchFamily="18" charset="0"/>
                        </a:rPr>
                        <a:t>Shruti</a:t>
                      </a:r>
                      <a:r>
                        <a:rPr lang="en-US" sz="2400" dirty="0" smtClean="0">
                          <a:solidFill>
                            <a:srgbClr val="FF0000"/>
                          </a:solidFill>
                          <a:latin typeface="Calisto MT" pitchFamily="18" charset="0"/>
                        </a:rPr>
                        <a:t> scored 67.761 points in the CDI-3 event held in </a:t>
                      </a:r>
                      <a:r>
                        <a:rPr lang="en-US" sz="2400" dirty="0" err="1" smtClean="0">
                          <a:solidFill>
                            <a:srgbClr val="FF0000"/>
                          </a:solidFill>
                          <a:latin typeface="Calisto MT" pitchFamily="18" charset="0"/>
                        </a:rPr>
                        <a:t>Lipica</a:t>
                      </a:r>
                      <a:r>
                        <a:rPr lang="en-US" sz="2400" dirty="0" smtClean="0">
                          <a:solidFill>
                            <a:srgbClr val="FF0000"/>
                          </a:solidFill>
                          <a:latin typeface="Calisto MT" pitchFamily="18" charset="0"/>
                        </a:rPr>
                        <a:t>, Slovenia, from June 7 to 9. The Indian finished ahead of Moldova’s Tatiana </a:t>
                      </a:r>
                      <a:r>
                        <a:rPr lang="en-US" sz="2400" dirty="0" err="1" smtClean="0">
                          <a:solidFill>
                            <a:srgbClr val="FF0000"/>
                          </a:solidFill>
                          <a:latin typeface="Calisto MT" pitchFamily="18" charset="0"/>
                        </a:rPr>
                        <a:t>Antonenco</a:t>
                      </a:r>
                      <a:r>
                        <a:rPr lang="en-US" sz="2400" dirty="0" smtClean="0">
                          <a:solidFill>
                            <a:srgbClr val="FF0000"/>
                          </a:solidFill>
                          <a:latin typeface="Calisto MT" pitchFamily="18" charset="0"/>
                        </a:rPr>
                        <a:t> (Aachen), who scored 66.522. Austria’s </a:t>
                      </a:r>
                      <a:r>
                        <a:rPr lang="en-US" sz="2400" dirty="0" err="1" smtClean="0">
                          <a:solidFill>
                            <a:srgbClr val="FF0000"/>
                          </a:solidFill>
                          <a:latin typeface="Calisto MT" pitchFamily="18" charset="0"/>
                        </a:rPr>
                        <a:t>Juliane</a:t>
                      </a:r>
                      <a:r>
                        <a:rPr lang="en-US" sz="2400" dirty="0" smtClean="0">
                          <a:solidFill>
                            <a:srgbClr val="FF0000"/>
                          </a:solidFill>
                          <a:latin typeface="Calisto MT" pitchFamily="18" charset="0"/>
                        </a:rPr>
                        <a:t> </a:t>
                      </a:r>
                      <a:r>
                        <a:rPr lang="en-US" sz="2400" dirty="0" err="1" smtClean="0">
                          <a:solidFill>
                            <a:srgbClr val="FF0000"/>
                          </a:solidFill>
                          <a:latin typeface="Calisto MT" pitchFamily="18" charset="0"/>
                        </a:rPr>
                        <a:t>Jerich</a:t>
                      </a:r>
                      <a:r>
                        <a:rPr lang="en-US" sz="2400" dirty="0" smtClean="0">
                          <a:solidFill>
                            <a:srgbClr val="FF0000"/>
                          </a:solidFill>
                          <a:latin typeface="Calisto MT" pitchFamily="18" charset="0"/>
                        </a:rPr>
                        <a:t> (Quarter Girl) completed the top three with a score of 66.087.</a:t>
                      </a:r>
                      <a:endParaRPr lang="hi-IN" sz="2400" dirty="0" smtClean="0">
                        <a:solidFill>
                          <a:srgbClr val="FF0000"/>
                        </a:solidFill>
                        <a:latin typeface="Calisto MT" pitchFamily="18" charset="0"/>
                      </a:endParaRPr>
                    </a:p>
                    <a:p>
                      <a:pPr marL="342900" indent="-342900">
                        <a:buFont typeface="Arial" pitchFamily="34" charset="0"/>
                        <a:buChar char="•"/>
                      </a:pPr>
                      <a:r>
                        <a:rPr lang="hi-IN" sz="2400" dirty="0" smtClean="0">
                          <a:latin typeface="Calisto MT" pitchFamily="18" charset="0"/>
                        </a:rPr>
                        <a:t>श्रुति ने 7 से 9 जून तक स्लोवेनिया के लिपिका में आयोजित सीडीआई-3 इवेंट में 67.761 अंक हासिल किए। भारतीय मोल्दोवा की तातियाना एंटोनेंको (आचेन) से आगे रहीं, जिन्होंने 66.522 अंक हासिल किए। ऑस्ट्रिया की जूलियन जेरिच (क्वार्टर गर्ल) 66.087 के स्कोर के साथ शीर्ष तीन में रहीं।</a:t>
                      </a:r>
                      <a:endParaRPr lang="en-IN" sz="2400" dirty="0">
                        <a:latin typeface="Calisto MT" pitchFamily="18" charset="0"/>
                      </a:endParaRPr>
                    </a:p>
                  </a:txBody>
                  <a:tcPr/>
                </a:tc>
              </a:tr>
            </a:tbl>
          </a:graphicData>
        </a:graphic>
      </p:graphicFrame>
    </p:spTree>
    <p:extLst>
      <p:ext uri="{BB962C8B-B14F-4D97-AF65-F5344CB8AC3E}">
        <p14:creationId xmlns:p14="http://schemas.microsoft.com/office/powerpoint/2010/main" val="2529508234"/>
      </p:ext>
    </p:extLst>
  </p:cSld>
  <p:clrMapOvr>
    <a:masterClrMapping/>
  </p:clrMapOvr>
  <p:transition spd="slow" advTm="30333">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64241"/>
            <a:ext cx="12191998" cy="3970318"/>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Q.10. </a:t>
            </a:r>
            <a:r>
              <a:rPr lang="en-US" sz="2800" dirty="0">
                <a:solidFill>
                  <a:srgbClr val="C10000"/>
                </a:solidFill>
                <a:latin typeface="Calisto MT" pitchFamily="18" charset="0"/>
              </a:rPr>
              <a:t>What is the focus of the </a:t>
            </a:r>
            <a:r>
              <a:rPr lang="en-US" sz="2800" dirty="0" err="1">
                <a:solidFill>
                  <a:srgbClr val="C10000"/>
                </a:solidFill>
                <a:latin typeface="Calisto MT" pitchFamily="18" charset="0"/>
              </a:rPr>
              <a:t>MoU</a:t>
            </a:r>
            <a:r>
              <a:rPr lang="en-US" sz="2800" dirty="0">
                <a:solidFill>
                  <a:srgbClr val="C10000"/>
                </a:solidFill>
                <a:latin typeface="Calisto MT" pitchFamily="18" charset="0"/>
              </a:rPr>
              <a:t> signed between </a:t>
            </a:r>
            <a:r>
              <a:rPr lang="en-US" sz="2800" dirty="0" err="1">
                <a:solidFill>
                  <a:srgbClr val="C10000"/>
                </a:solidFill>
                <a:latin typeface="Calisto MT" pitchFamily="18" charset="0"/>
              </a:rPr>
              <a:t>Snapdeal</a:t>
            </a:r>
            <a:r>
              <a:rPr lang="en-US" sz="2800" dirty="0">
                <a:solidFill>
                  <a:srgbClr val="C10000"/>
                </a:solidFill>
                <a:latin typeface="Calisto MT" pitchFamily="18" charset="0"/>
              </a:rPr>
              <a:t> and Digital India </a:t>
            </a:r>
            <a:r>
              <a:rPr lang="en-US" sz="2800" dirty="0" err="1">
                <a:solidFill>
                  <a:srgbClr val="C10000"/>
                </a:solidFill>
                <a:latin typeface="Calisto MT" pitchFamily="18" charset="0"/>
              </a:rPr>
              <a:t>Bhashini</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स्नैपडील और डिजिटल इंडिया भाषिनी के बीच हस्ताक्षरित समझौता ज्ञापन का फोकस क्या है?</a:t>
            </a:r>
            <a:endParaRPr lang="en-US" sz="2800" dirty="0">
              <a:solidFill>
                <a:srgbClr val="C10000"/>
              </a:solidFill>
              <a:latin typeface="Calisto MT" pitchFamily="18" charset="0"/>
            </a:endParaRPr>
          </a:p>
          <a:p>
            <a:r>
              <a:rPr lang="en-IN" sz="2800" dirty="0">
                <a:solidFill>
                  <a:srgbClr val="816000"/>
                </a:solidFill>
                <a:latin typeface="Calisto MT" pitchFamily="18" charset="0"/>
              </a:rPr>
              <a:t>A) Enhancing </a:t>
            </a:r>
            <a:r>
              <a:rPr lang="en-IN" sz="2800" dirty="0" err="1">
                <a:solidFill>
                  <a:srgbClr val="816000"/>
                </a:solidFill>
                <a:latin typeface="Calisto MT" pitchFamily="18" charset="0"/>
              </a:rPr>
              <a:t>cybersecurity</a:t>
            </a:r>
            <a:r>
              <a:rPr lang="en-IN" sz="2800" dirty="0">
                <a:solidFill>
                  <a:srgbClr val="816000"/>
                </a:solidFill>
                <a:latin typeface="Calisto MT" pitchFamily="18" charset="0"/>
              </a:rPr>
              <a:t> measures</a:t>
            </a:r>
          </a:p>
          <a:p>
            <a:r>
              <a:rPr lang="en-US" sz="2800" dirty="0">
                <a:solidFill>
                  <a:srgbClr val="816000"/>
                </a:solidFill>
                <a:latin typeface="Calisto MT" pitchFamily="18" charset="0"/>
              </a:rPr>
              <a:t>B) Promoting e-commerce in rural areas</a:t>
            </a:r>
          </a:p>
          <a:p>
            <a:r>
              <a:rPr lang="en-US" sz="2800" dirty="0">
                <a:solidFill>
                  <a:srgbClr val="816000"/>
                </a:solidFill>
                <a:latin typeface="Calisto MT" pitchFamily="18" charset="0"/>
              </a:rPr>
              <a:t>C) Improving language translation for digital inclusion</a:t>
            </a:r>
          </a:p>
          <a:p>
            <a:r>
              <a:rPr lang="en-US" sz="2800" dirty="0">
                <a:solidFill>
                  <a:srgbClr val="816000"/>
                </a:solidFill>
                <a:latin typeface="Calisto MT" pitchFamily="18" charset="0"/>
              </a:rPr>
              <a:t>D) Developing AI-powered customer service </a:t>
            </a:r>
            <a:r>
              <a:rPr lang="en-US" sz="2800" dirty="0" smtClean="0">
                <a:solidFill>
                  <a:srgbClr val="816000"/>
                </a:solidFill>
                <a:latin typeface="Calisto MT" pitchFamily="18" charset="0"/>
              </a:rPr>
              <a:t>bots</a:t>
            </a:r>
          </a:p>
          <a:p>
            <a:pPr lvl="0"/>
            <a:r>
              <a:rPr lang="en-US" sz="2800" dirty="0" smtClean="0">
                <a:solidFill>
                  <a:srgbClr val="816000"/>
                </a:solidFill>
                <a:latin typeface="Calisto MT" pitchFamily="18" charset="0"/>
              </a:rPr>
              <a:t>E) </a:t>
            </a:r>
            <a:r>
              <a:rPr lang="en-US" sz="2800" dirty="0">
                <a:solidFill>
                  <a:srgbClr val="816000"/>
                </a:solidFill>
                <a:latin typeface="Calisto MT" pitchFamily="18" charset="0"/>
              </a:rPr>
              <a:t>Promoting e-commerce in rural </a:t>
            </a:r>
            <a:r>
              <a:rPr lang="en-US" sz="2800" dirty="0" smtClean="0">
                <a:solidFill>
                  <a:srgbClr val="816000"/>
                </a:solidFill>
                <a:latin typeface="Calisto MT" pitchFamily="18" charset="0"/>
              </a:rPr>
              <a:t>areas</a:t>
            </a:r>
            <a:endParaRPr lang="en-US" sz="2800" dirty="0">
              <a:solidFill>
                <a:srgbClr val="816000"/>
              </a:solidFill>
              <a:latin typeface="Calisto MT" pitchFamily="18" charset="0"/>
            </a:endParaRPr>
          </a:p>
        </p:txBody>
      </p:sp>
    </p:spTree>
    <p:extLst>
      <p:ext uri="{BB962C8B-B14F-4D97-AF65-F5344CB8AC3E}">
        <p14:creationId xmlns:p14="http://schemas.microsoft.com/office/powerpoint/2010/main" val="4071726443"/>
      </p:ext>
    </p:extLst>
  </p:cSld>
  <p:clrMapOvr>
    <a:masterClrMapping/>
  </p:clrMapOvr>
  <p:transition spd="slow" advTm="30333">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2001"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C</a:t>
            </a:r>
          </a:p>
        </p:txBody>
      </p:sp>
      <p:graphicFrame>
        <p:nvGraphicFramePr>
          <p:cNvPr id="12" name="Table 11"/>
          <p:cNvGraphicFramePr>
            <a:graphicFrameLocks noGrp="1"/>
          </p:cNvGraphicFramePr>
          <p:nvPr>
            <p:extLst>
              <p:ext uri="{D42A27DB-BD31-4B8C-83A1-F6EECF244321}">
                <p14:modId xmlns:p14="http://schemas.microsoft.com/office/powerpoint/2010/main" val="1910065369"/>
              </p:ext>
            </p:extLst>
          </p:nvPr>
        </p:nvGraphicFramePr>
        <p:xfrm>
          <a:off x="-1" y="1462402"/>
          <a:ext cx="12191997" cy="4937760"/>
        </p:xfrm>
        <a:graphic>
          <a:graphicData uri="http://schemas.openxmlformats.org/drawingml/2006/table">
            <a:tbl>
              <a:tblPr firstRow="1" bandRow="1">
                <a:tableStyleId>{E8B1032C-EA38-4F05-BA0D-38AFFFC7BED3}</a:tableStyleId>
              </a:tblPr>
              <a:tblGrid>
                <a:gridCol w="12191997"/>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E-commerce platform </a:t>
                      </a:r>
                      <a:r>
                        <a:rPr lang="en-US" sz="2400" b="0" dirty="0" err="1" smtClean="0">
                          <a:solidFill>
                            <a:srgbClr val="FF0000"/>
                          </a:solidFill>
                          <a:latin typeface="Calisto MT" pitchFamily="18" charset="0"/>
                        </a:rPr>
                        <a:t>Snapdeal</a:t>
                      </a:r>
                      <a:r>
                        <a:rPr lang="en-US" sz="2400" b="0" dirty="0" smtClean="0">
                          <a:solidFill>
                            <a:srgbClr val="FF0000"/>
                          </a:solidFill>
                          <a:latin typeface="Calisto MT" pitchFamily="18" charset="0"/>
                        </a:rPr>
                        <a:t> signed a </a:t>
                      </a:r>
                      <a:r>
                        <a:rPr lang="en-US" sz="2400" b="0" dirty="0" err="1" smtClean="0">
                          <a:solidFill>
                            <a:srgbClr val="FF0000"/>
                          </a:solidFill>
                          <a:latin typeface="Calisto MT" pitchFamily="18" charset="0"/>
                        </a:rPr>
                        <a:t>MoU</a:t>
                      </a:r>
                      <a:r>
                        <a:rPr lang="en-US" sz="2400" b="0" dirty="0" smtClean="0">
                          <a:solidFill>
                            <a:srgbClr val="FF0000"/>
                          </a:solidFill>
                          <a:latin typeface="Calisto MT" pitchFamily="18" charset="0"/>
                        </a:rPr>
                        <a:t> with Digital India </a:t>
                      </a:r>
                      <a:r>
                        <a:rPr lang="en-US" sz="2400" b="0" dirty="0" err="1" smtClean="0">
                          <a:solidFill>
                            <a:srgbClr val="FF0000"/>
                          </a:solidFill>
                          <a:latin typeface="Calisto MT" pitchFamily="18" charset="0"/>
                        </a:rPr>
                        <a:t>Bhashini</a:t>
                      </a:r>
                      <a:r>
                        <a:rPr lang="en-US" sz="2400" b="0" dirty="0" smtClean="0">
                          <a:solidFill>
                            <a:srgbClr val="FF0000"/>
                          </a:solidFill>
                          <a:latin typeface="Calisto MT" pitchFamily="18" charset="0"/>
                        </a:rPr>
                        <a:t>, an Independent Business Division established by the Ministry of Electronics and Information Technology (</a:t>
                      </a:r>
                      <a:r>
                        <a:rPr lang="en-US" sz="2400" b="0" dirty="0" err="1" smtClean="0">
                          <a:solidFill>
                            <a:srgbClr val="FF0000"/>
                          </a:solidFill>
                          <a:latin typeface="Calisto MT" pitchFamily="18" charset="0"/>
                        </a:rPr>
                        <a:t>MeitY</a:t>
                      </a:r>
                      <a:r>
                        <a:rPr lang="en-US" sz="2400" b="0" dirty="0" smtClean="0">
                          <a:solidFill>
                            <a:srgbClr val="FF0000"/>
                          </a:solidFill>
                          <a:latin typeface="Calisto MT" pitchFamily="18" charset="0"/>
                        </a:rPr>
                        <a:t>) within Digital India Corporation (DIC), to develop services and products focused on enhancing language translation efforts to promote digital inclusion in India.</a:t>
                      </a:r>
                      <a:endParaRPr lang="hi-IN" sz="2400" b="0" dirty="0" smtClean="0">
                        <a:solidFill>
                          <a:srgbClr val="FF0000"/>
                        </a:solidFill>
                        <a:latin typeface="Calisto MT" pitchFamily="18" charset="0"/>
                      </a:endParaRPr>
                    </a:p>
                    <a:p>
                      <a:pPr marL="342900" indent="-342900">
                        <a:buFont typeface="Arial" pitchFamily="34" charset="0"/>
                        <a:buChar char="•"/>
                      </a:pPr>
                      <a:r>
                        <a:rPr lang="hi-IN" sz="2400" b="0" dirty="0" smtClean="0">
                          <a:latin typeface="Calisto MT" pitchFamily="18" charset="0"/>
                        </a:rPr>
                        <a:t>ई-कॉमर्स प्लेटफॉर्म स्नैपडील ने डिजिटल इंडिया कॉरपोरेशन (डीआईसी) के भीतर इलेक्ट्रॉनिक्स और सूचना प्रौद्योगिकी मंत्रालय (एमईआईटीवाई) द्वारा स्थापित एक स्वतंत्र बिजनेस डिवीजन, डिजिटल इंडिया भाषिनी के साथ एक समझौता ज्ञापन पर हस्ताक्षर किए, ताकि भाषा अनुवाद प्रयासों को बढ़ावा देने पर केंद्रित सेवाओं और उत्पादों को विकसित किया जा सके। भारत में डिजिटल समावेशन</a:t>
                      </a:r>
                      <a:endParaRPr lang="en-IN" sz="2400" b="0" dirty="0">
                        <a:latin typeface="Calisto MT" pitchFamily="18" charset="0"/>
                      </a:endParaRPr>
                    </a:p>
                  </a:txBody>
                  <a:tcPr/>
                </a:tc>
              </a:tr>
              <a:tr h="370840">
                <a:tc>
                  <a:txBody>
                    <a:bodyPr/>
                    <a:lstStyle/>
                    <a:p>
                      <a:pPr marL="342900" indent="-342900">
                        <a:buFont typeface="Arial" pitchFamily="34" charset="0"/>
                        <a:buChar char="•"/>
                      </a:pPr>
                      <a:r>
                        <a:rPr lang="en-US" sz="2400" b="0" dirty="0" smtClean="0">
                          <a:solidFill>
                            <a:srgbClr val="FF0000"/>
                          </a:solidFill>
                          <a:latin typeface="Calisto MT" pitchFamily="18" charset="0"/>
                        </a:rPr>
                        <a:t>This partnership will leverage Artificial Intelligence (AI) to develop innovative solutions catering to over nine vernacular languages.</a:t>
                      </a:r>
                      <a:endParaRPr lang="hi-IN" sz="2400" b="0" dirty="0" smtClean="0">
                        <a:solidFill>
                          <a:srgbClr val="FF0000"/>
                        </a:solidFill>
                        <a:latin typeface="Calisto MT" pitchFamily="18" charset="0"/>
                      </a:endParaRPr>
                    </a:p>
                    <a:p>
                      <a:pPr marL="342900" indent="-342900">
                        <a:buFont typeface="Arial" pitchFamily="34" charset="0"/>
                        <a:buChar char="•"/>
                      </a:pPr>
                      <a:r>
                        <a:rPr lang="hi-IN" sz="2400" b="0" dirty="0" smtClean="0">
                          <a:latin typeface="Calisto MT" pitchFamily="18" charset="0"/>
                        </a:rPr>
                        <a:t>यह साझेदारी नौ से अधिक स्थानीय भाषाओं के लिए नवीन समाधान विकसित करने के लिए आर्टिफिशियल इंटेलिजेंस (एआई) का लाभ उठाएगी।</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1462212364"/>
      </p:ext>
    </p:extLst>
  </p:cSld>
  <p:clrMapOvr>
    <a:masterClrMapping/>
  </p:clrMapOvr>
  <p:transition spd="slow" advTm="30333">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91908"/>
            <a:ext cx="12192000" cy="4832092"/>
          </a:xfrm>
          <a:prstGeom prst="rect">
            <a:avLst/>
          </a:prstGeom>
          <a:ln w="57150">
            <a:solidFill>
              <a:schemeClr val="tx1"/>
            </a:solidFill>
          </a:ln>
        </p:spPr>
        <p:txBody>
          <a:bodyPr wrap="square">
            <a:spAutoFit/>
          </a:bodyPr>
          <a:lstStyle/>
          <a:p>
            <a:r>
              <a:rPr lang="en-IN" sz="2800" dirty="0" smtClean="0">
                <a:solidFill>
                  <a:srgbClr val="C10000"/>
                </a:solidFill>
                <a:latin typeface="Calisto MT" pitchFamily="18" charset="0"/>
              </a:rPr>
              <a:t>Q.11. </a:t>
            </a:r>
            <a:r>
              <a:rPr lang="en-IN" sz="2800" dirty="0">
                <a:solidFill>
                  <a:srgbClr val="C10000"/>
                </a:solidFill>
                <a:latin typeface="Calisto MT" pitchFamily="18" charset="0"/>
              </a:rPr>
              <a:t>RITES Ltd, a premier PSU transport infrastructure consultancy, signed a memorandum </a:t>
            </a:r>
            <a:r>
              <a:rPr lang="en-IN" sz="2800" dirty="0" smtClean="0">
                <a:solidFill>
                  <a:srgbClr val="C10000"/>
                </a:solidFill>
                <a:latin typeface="Calisto MT" pitchFamily="18" charset="0"/>
              </a:rPr>
              <a:t>of </a:t>
            </a:r>
            <a:r>
              <a:rPr lang="en-US" sz="2800" dirty="0" smtClean="0">
                <a:solidFill>
                  <a:srgbClr val="C10000"/>
                </a:solidFill>
                <a:latin typeface="Calisto MT" pitchFamily="18" charset="0"/>
              </a:rPr>
              <a:t>understanding </a:t>
            </a:r>
            <a:r>
              <a:rPr lang="en-US" sz="2800" dirty="0">
                <a:solidFill>
                  <a:srgbClr val="C10000"/>
                </a:solidFill>
                <a:latin typeface="Calisto MT" pitchFamily="18" charset="0"/>
              </a:rPr>
              <a:t>(</a:t>
            </a:r>
            <a:r>
              <a:rPr lang="en-US" sz="2800" dirty="0" err="1">
                <a:solidFill>
                  <a:srgbClr val="C10000"/>
                </a:solidFill>
                <a:latin typeface="Calisto MT" pitchFamily="18" charset="0"/>
              </a:rPr>
              <a:t>MoU</a:t>
            </a:r>
            <a:r>
              <a:rPr lang="en-US" sz="2800" dirty="0">
                <a:solidFill>
                  <a:srgbClr val="C10000"/>
                </a:solidFill>
                <a:latin typeface="Calisto MT" pitchFamily="18" charset="0"/>
              </a:rPr>
              <a:t>) with which entity for major schedule repair and maintenance of </a:t>
            </a:r>
            <a:r>
              <a:rPr lang="en-US" sz="2800" dirty="0" smtClean="0">
                <a:solidFill>
                  <a:srgbClr val="C10000"/>
                </a:solidFill>
                <a:latin typeface="Calisto MT" pitchFamily="18" charset="0"/>
              </a:rPr>
              <a:t>Diesel-</a:t>
            </a:r>
            <a:r>
              <a:rPr lang="en-IN" sz="2800" dirty="0" smtClean="0">
                <a:solidFill>
                  <a:srgbClr val="C10000"/>
                </a:solidFill>
                <a:latin typeface="Calisto MT" pitchFamily="18" charset="0"/>
              </a:rPr>
              <a:t>Electric </a:t>
            </a:r>
            <a:r>
              <a:rPr lang="en-IN" sz="2800" dirty="0">
                <a:solidFill>
                  <a:srgbClr val="C10000"/>
                </a:solidFill>
                <a:latin typeface="Calisto MT" pitchFamily="18" charset="0"/>
              </a:rPr>
              <a:t>Locomotives</a:t>
            </a:r>
            <a:r>
              <a:rPr lang="en-IN"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प्रमुख पीएसयू ट्रांसपोर्ट इंफ्रास्ट्रक्चर कंसल्टेंसी राइट्स लिमिटेड ने डीजल-इलेक्ट्रिक लोकोमोटिव की प्रमुख मरम्मत और रखरखाव के लिए किस इकाई के साथ एक समझौता ज्ञापन (एमओयू) पर हस्ताक्षर किए?</a:t>
            </a:r>
            <a:endParaRPr lang="en-IN" sz="2800" dirty="0">
              <a:solidFill>
                <a:srgbClr val="C10000"/>
              </a:solidFill>
              <a:latin typeface="Calisto MT" pitchFamily="18" charset="0"/>
            </a:endParaRPr>
          </a:p>
          <a:p>
            <a:r>
              <a:rPr lang="en-US" sz="2800" dirty="0">
                <a:solidFill>
                  <a:srgbClr val="816000"/>
                </a:solidFill>
                <a:latin typeface="Calisto MT" pitchFamily="18" charset="0"/>
              </a:rPr>
              <a:t>A) Indian Railways Central Railway Division</a:t>
            </a:r>
          </a:p>
          <a:p>
            <a:r>
              <a:rPr lang="en-IN" sz="2800" dirty="0">
                <a:solidFill>
                  <a:srgbClr val="816000"/>
                </a:solidFill>
                <a:latin typeface="Calisto MT" pitchFamily="18" charset="0"/>
              </a:rPr>
              <a:t>B) </a:t>
            </a:r>
            <a:r>
              <a:rPr lang="en-IN" sz="2800" dirty="0" err="1">
                <a:solidFill>
                  <a:srgbClr val="816000"/>
                </a:solidFill>
                <a:latin typeface="Calisto MT" pitchFamily="18" charset="0"/>
              </a:rPr>
              <a:t>Andal</a:t>
            </a:r>
            <a:r>
              <a:rPr lang="en-IN" sz="2800" dirty="0">
                <a:solidFill>
                  <a:srgbClr val="816000"/>
                </a:solidFill>
                <a:latin typeface="Calisto MT" pitchFamily="18" charset="0"/>
              </a:rPr>
              <a:t> Diesel Shed, </a:t>
            </a:r>
            <a:r>
              <a:rPr lang="en-IN" sz="2800" dirty="0" err="1">
                <a:solidFill>
                  <a:srgbClr val="816000"/>
                </a:solidFill>
                <a:latin typeface="Calisto MT" pitchFamily="18" charset="0"/>
              </a:rPr>
              <a:t>Asansol</a:t>
            </a:r>
            <a:r>
              <a:rPr lang="en-IN" sz="2800" dirty="0">
                <a:solidFill>
                  <a:srgbClr val="816000"/>
                </a:solidFill>
                <a:latin typeface="Calisto MT" pitchFamily="18" charset="0"/>
              </a:rPr>
              <a:t> Division, West Bengal</a:t>
            </a:r>
          </a:p>
          <a:p>
            <a:r>
              <a:rPr lang="en-US" sz="2800" dirty="0">
                <a:solidFill>
                  <a:srgbClr val="816000"/>
                </a:solidFill>
                <a:latin typeface="Calisto MT" pitchFamily="18" charset="0"/>
              </a:rPr>
              <a:t>C) Ministry of Transport, Government of India</a:t>
            </a:r>
          </a:p>
          <a:p>
            <a:r>
              <a:rPr lang="it-IT" sz="2800" dirty="0">
                <a:solidFill>
                  <a:srgbClr val="816000"/>
                </a:solidFill>
                <a:latin typeface="Calisto MT" pitchFamily="18" charset="0"/>
              </a:rPr>
              <a:t>D) Kolkata Metro Rail </a:t>
            </a:r>
            <a:r>
              <a:rPr lang="it-IT" sz="2800" dirty="0" smtClean="0">
                <a:solidFill>
                  <a:srgbClr val="816000"/>
                </a:solidFill>
                <a:latin typeface="Calisto MT" pitchFamily="18" charset="0"/>
              </a:rPr>
              <a:t>Corporation</a:t>
            </a:r>
          </a:p>
          <a:p>
            <a:pPr lvl="0"/>
            <a:r>
              <a:rPr lang="it-IT" sz="2800" dirty="0" smtClean="0">
                <a:solidFill>
                  <a:srgbClr val="816000"/>
                </a:solidFill>
                <a:latin typeface="Calisto MT" pitchFamily="18" charset="0"/>
              </a:rPr>
              <a:t>E) Delhi </a:t>
            </a:r>
            <a:r>
              <a:rPr lang="it-IT" sz="2800" dirty="0">
                <a:solidFill>
                  <a:srgbClr val="816000"/>
                </a:solidFill>
                <a:latin typeface="Calisto MT" pitchFamily="18" charset="0"/>
              </a:rPr>
              <a:t>Metro Rail </a:t>
            </a:r>
            <a:r>
              <a:rPr lang="it-IT" sz="2800" dirty="0" smtClean="0">
                <a:solidFill>
                  <a:srgbClr val="816000"/>
                </a:solidFill>
                <a:latin typeface="Calisto MT" pitchFamily="18" charset="0"/>
              </a:rPr>
              <a:t>Corporation</a:t>
            </a:r>
            <a:endParaRPr lang="en-IN" sz="2800" dirty="0">
              <a:solidFill>
                <a:prstClr val="black"/>
              </a:solidFill>
              <a:latin typeface="Calisto MT" pitchFamily="18" charset="0"/>
            </a:endParaRPr>
          </a:p>
        </p:txBody>
      </p:sp>
    </p:spTree>
    <p:extLst>
      <p:ext uri="{BB962C8B-B14F-4D97-AF65-F5344CB8AC3E}">
        <p14:creationId xmlns:p14="http://schemas.microsoft.com/office/powerpoint/2010/main" val="4173261764"/>
      </p:ext>
    </p:extLst>
  </p:cSld>
  <p:clrMapOvr>
    <a:masterClrMapping/>
  </p:clrMapOvr>
  <p:transition spd="slow" advTm="30333">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2001"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B</a:t>
            </a:r>
          </a:p>
        </p:txBody>
      </p:sp>
      <p:graphicFrame>
        <p:nvGraphicFramePr>
          <p:cNvPr id="12" name="Table 11"/>
          <p:cNvGraphicFramePr>
            <a:graphicFrameLocks noGrp="1"/>
          </p:cNvGraphicFramePr>
          <p:nvPr>
            <p:extLst>
              <p:ext uri="{D42A27DB-BD31-4B8C-83A1-F6EECF244321}">
                <p14:modId xmlns:p14="http://schemas.microsoft.com/office/powerpoint/2010/main" val="397541950"/>
              </p:ext>
            </p:extLst>
          </p:nvPr>
        </p:nvGraphicFramePr>
        <p:xfrm>
          <a:off x="-1" y="1525906"/>
          <a:ext cx="12191999" cy="3901440"/>
        </p:xfrm>
        <a:graphic>
          <a:graphicData uri="http://schemas.openxmlformats.org/drawingml/2006/table">
            <a:tbl>
              <a:tblPr firstRow="1" bandRow="1">
                <a:tableStyleId>{5940675A-B579-460E-94D1-54222C63F5DA}</a:tableStyleId>
              </a:tblPr>
              <a:tblGrid>
                <a:gridCol w="12191999"/>
              </a:tblGrid>
              <a:tr h="267546">
                <a:tc>
                  <a:txBody>
                    <a:bodyPr/>
                    <a:lstStyle/>
                    <a:p>
                      <a:pPr marL="342900" indent="-342900">
                        <a:buFont typeface="Arial" pitchFamily="34" charset="0"/>
                        <a:buChar char="•"/>
                      </a:pPr>
                      <a:r>
                        <a:rPr lang="en-US" sz="2400" dirty="0" smtClean="0">
                          <a:solidFill>
                            <a:srgbClr val="FF0000"/>
                          </a:solidFill>
                          <a:latin typeface="Calisto MT" pitchFamily="18" charset="0"/>
                        </a:rPr>
                        <a:t>RITES Ltd, a premier PSU transport infrastructure consultancy, has signed a memorandum of understanding (</a:t>
                      </a:r>
                      <a:r>
                        <a:rPr lang="en-US" sz="2400" dirty="0" err="1" smtClean="0">
                          <a:solidFill>
                            <a:srgbClr val="FF0000"/>
                          </a:solidFill>
                          <a:latin typeface="Calisto MT" pitchFamily="18" charset="0"/>
                        </a:rPr>
                        <a:t>MoU</a:t>
                      </a:r>
                      <a:r>
                        <a:rPr lang="en-US" sz="2400" dirty="0" smtClean="0">
                          <a:solidFill>
                            <a:srgbClr val="FF0000"/>
                          </a:solidFill>
                          <a:latin typeface="Calisto MT" pitchFamily="18" charset="0"/>
                        </a:rPr>
                        <a:t>) with Eastern Railway’s </a:t>
                      </a:r>
                      <a:r>
                        <a:rPr lang="en-US" sz="2400" dirty="0" err="1" smtClean="0">
                          <a:solidFill>
                            <a:srgbClr val="FF0000"/>
                          </a:solidFill>
                          <a:latin typeface="Calisto MT" pitchFamily="18" charset="0"/>
                        </a:rPr>
                        <a:t>Andal</a:t>
                      </a:r>
                      <a:r>
                        <a:rPr lang="en-US" sz="2400" dirty="0" smtClean="0">
                          <a:solidFill>
                            <a:srgbClr val="FF0000"/>
                          </a:solidFill>
                          <a:latin typeface="Calisto MT" pitchFamily="18" charset="0"/>
                        </a:rPr>
                        <a:t> Diesel Shed, </a:t>
                      </a:r>
                      <a:r>
                        <a:rPr lang="en-US" sz="2400" dirty="0" err="1" smtClean="0">
                          <a:solidFill>
                            <a:srgbClr val="FF0000"/>
                          </a:solidFill>
                          <a:latin typeface="Calisto MT" pitchFamily="18" charset="0"/>
                        </a:rPr>
                        <a:t>Asansol</a:t>
                      </a:r>
                      <a:r>
                        <a:rPr lang="en-US" sz="2400" dirty="0" smtClean="0">
                          <a:solidFill>
                            <a:srgbClr val="FF0000"/>
                          </a:solidFill>
                          <a:latin typeface="Calisto MT" pitchFamily="18" charset="0"/>
                        </a:rPr>
                        <a:t> Division, West Bengal. </a:t>
                      </a:r>
                      <a:endParaRPr lang="hi-IN" sz="2400" dirty="0" smtClean="0">
                        <a:solidFill>
                          <a:srgbClr val="FF0000"/>
                        </a:solidFill>
                        <a:latin typeface="Calisto MT" pitchFamily="18" charset="0"/>
                      </a:endParaRPr>
                    </a:p>
                    <a:p>
                      <a:pPr marL="342900" indent="-342900">
                        <a:buFont typeface="Arial" pitchFamily="34" charset="0"/>
                        <a:buChar char="•"/>
                      </a:pPr>
                      <a:r>
                        <a:rPr lang="hi-IN" sz="2000" dirty="0" smtClean="0">
                          <a:latin typeface="Calisto MT" pitchFamily="18" charset="0"/>
                        </a:rPr>
                        <a:t>प्रमुख पीएसयू ट्रांसपोर्ट इंफ्रास्ट्रक्चर कंसल्टेंसी राइट्स लिमिटेड ने पूर्वी रेलवे के अंडाल डीजल शेड, आसनसोल डिवीजन, पश्चिम बंगाल के साथ एक समझौता ज्ञापन (एमओयू) पर हस्ताक्षर किए हैं। </a:t>
                      </a:r>
                      <a:endParaRPr lang="en-US" sz="200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This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MoU</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sets up a framework for collaboration on major schedule repair and maintenance of Diesel-Electric Locomotives owned by RITES,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Navratna</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Public Sector Enterprise, and other clients at the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Andal</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Diesel Shed facility.</a:t>
                      </a:r>
                      <a:endPar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indent="-342900">
                        <a:buFont typeface="Arial" pitchFamily="34" charset="0"/>
                        <a:buChar char="•"/>
                      </a:pPr>
                      <a:r>
                        <a:rPr lang="hi-IN" sz="2000" dirty="0" smtClean="0">
                          <a:latin typeface="Calisto MT" pitchFamily="18" charset="0"/>
                        </a:rPr>
                        <a:t>यह समझौता ज्ञापन राइट्स, नवरत्न सार्वजनिक क्षेत्र उद्यम और अंडाल डीजल शेड सुविधा में अन्य ग्राहकों के स्वामित्व वाले डीजल-इलेक्ट्रिक लोकोमोटिव की प्रमुख अनुसूची मरम्मत और रखरखाव पर सहयोग के लिए एक रूपरेखा स्थापित करता है।</a:t>
                      </a:r>
                      <a:endParaRPr lang="en-IN" sz="2000" dirty="0">
                        <a:latin typeface="Calisto MT" pitchFamily="18" charset="0"/>
                      </a:endParaRPr>
                    </a:p>
                  </a:txBody>
                  <a:tcPr/>
                </a:tc>
              </a:tr>
            </a:tbl>
          </a:graphicData>
        </a:graphic>
      </p:graphicFrame>
    </p:spTree>
    <p:extLst>
      <p:ext uri="{BB962C8B-B14F-4D97-AF65-F5344CB8AC3E}">
        <p14:creationId xmlns:p14="http://schemas.microsoft.com/office/powerpoint/2010/main" val="3959370326"/>
      </p:ext>
    </p:extLst>
  </p:cSld>
  <p:clrMapOvr>
    <a:masterClrMapping/>
  </p:clrMapOvr>
  <p:transition spd="slow" advTm="30333">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3693" y="1064241"/>
            <a:ext cx="12178307" cy="523220"/>
          </a:xfrm>
          <a:prstGeom prst="rect">
            <a:avLst/>
          </a:prstGeom>
          <a:solidFill>
            <a:srgbClr val="92D050"/>
          </a:solidFill>
          <a:ln>
            <a:solidFill>
              <a:schemeClr val="accent1"/>
            </a:solidFill>
          </a:ln>
        </p:spPr>
        <p:txBody>
          <a:bodyPr wrap="square">
            <a:spAutoFit/>
          </a:bodyPr>
          <a:lstStyle/>
          <a:p>
            <a:r>
              <a:rPr lang="en-IN" sz="2800" dirty="0">
                <a:latin typeface="Calisto MT" pitchFamily="18" charset="0"/>
              </a:rPr>
              <a:t>Answer : B </a:t>
            </a:r>
            <a:r>
              <a:rPr lang="en-IN" sz="500" dirty="0">
                <a:latin typeface="CalisMTBol"/>
              </a:rPr>
              <a:t>.</a:t>
            </a:r>
            <a:endParaRPr lang="en-IN" dirty="0"/>
          </a:p>
        </p:txBody>
      </p:sp>
      <p:graphicFrame>
        <p:nvGraphicFramePr>
          <p:cNvPr id="13" name="Table 12"/>
          <p:cNvGraphicFramePr>
            <a:graphicFrameLocks noGrp="1"/>
          </p:cNvGraphicFramePr>
          <p:nvPr>
            <p:extLst>
              <p:ext uri="{D42A27DB-BD31-4B8C-83A1-F6EECF244321}">
                <p14:modId xmlns:p14="http://schemas.microsoft.com/office/powerpoint/2010/main" val="2552139351"/>
              </p:ext>
            </p:extLst>
          </p:nvPr>
        </p:nvGraphicFramePr>
        <p:xfrm>
          <a:off x="2" y="1624707"/>
          <a:ext cx="12191997" cy="5242560"/>
        </p:xfrm>
        <a:graphic>
          <a:graphicData uri="http://schemas.openxmlformats.org/drawingml/2006/table">
            <a:tbl>
              <a:tblPr firstRow="1" bandRow="1">
                <a:tableStyleId>{E8B1032C-EA38-4F05-BA0D-38AFFFC7BED3}</a:tableStyleId>
              </a:tblPr>
              <a:tblGrid>
                <a:gridCol w="12191997"/>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Ingenious Research Solutions </a:t>
                      </a:r>
                      <a:r>
                        <a:rPr lang="en-US" sz="2400" b="0" dirty="0" err="1" smtClean="0">
                          <a:solidFill>
                            <a:srgbClr val="FF0000"/>
                          </a:solidFill>
                          <a:latin typeface="Calisto MT" pitchFamily="18" charset="0"/>
                        </a:rPr>
                        <a:t>Pvt</a:t>
                      </a:r>
                      <a:r>
                        <a:rPr lang="en-US" sz="2400" b="0" dirty="0" smtClean="0">
                          <a:solidFill>
                            <a:srgbClr val="FF0000"/>
                          </a:solidFill>
                          <a:latin typeface="Calisto MT" pitchFamily="18" charset="0"/>
                        </a:rPr>
                        <a:t> Ltd., a start-up established by a woman entrepreneur, Dr. </a:t>
                      </a:r>
                      <a:r>
                        <a:rPr lang="en-US" sz="2400" b="0" dirty="0" err="1" smtClean="0">
                          <a:solidFill>
                            <a:srgbClr val="FF0000"/>
                          </a:solidFill>
                          <a:latin typeface="Calisto MT" pitchFamily="18" charset="0"/>
                        </a:rPr>
                        <a:t>Shivani</a:t>
                      </a:r>
                      <a:r>
                        <a:rPr lang="en-US" sz="2400" b="0" dirty="0" smtClean="0">
                          <a:solidFill>
                            <a:srgbClr val="FF0000"/>
                          </a:solidFill>
                          <a:latin typeface="Calisto MT" pitchFamily="18" charset="0"/>
                        </a:rPr>
                        <a:t> </a:t>
                      </a:r>
                      <a:r>
                        <a:rPr lang="en-US" sz="2400" b="0" dirty="0" err="1" smtClean="0">
                          <a:solidFill>
                            <a:srgbClr val="FF0000"/>
                          </a:solidFill>
                          <a:latin typeface="Calisto MT" pitchFamily="18" charset="0"/>
                        </a:rPr>
                        <a:t>Verma</a:t>
                      </a:r>
                      <a:r>
                        <a:rPr lang="en-US" sz="2400" b="0" dirty="0" smtClean="0">
                          <a:solidFill>
                            <a:srgbClr val="FF0000"/>
                          </a:solidFill>
                          <a:latin typeface="Calisto MT" pitchFamily="18" charset="0"/>
                        </a:rPr>
                        <a:t> after winning the prestigious Dare to Dream Innovation contest 2.0, a pan India theme-based contest </a:t>
                      </a:r>
                      <a:r>
                        <a:rPr lang="en-US" sz="2400" b="0" dirty="0" err="1" smtClean="0">
                          <a:solidFill>
                            <a:srgbClr val="FF0000"/>
                          </a:solidFill>
                          <a:latin typeface="Calisto MT" pitchFamily="18" charset="0"/>
                        </a:rPr>
                        <a:t>organised</a:t>
                      </a:r>
                      <a:r>
                        <a:rPr lang="en-US" sz="2400" b="0" dirty="0" smtClean="0">
                          <a:solidFill>
                            <a:srgbClr val="FF0000"/>
                          </a:solidFill>
                          <a:latin typeface="Calisto MT" pitchFamily="18" charset="0"/>
                        </a:rPr>
                        <a:t> by the </a:t>
                      </a:r>
                      <a:r>
                        <a:rPr lang="en-US" sz="2400" b="0" dirty="0" err="1" smtClean="0">
                          <a:solidFill>
                            <a:srgbClr val="FF0000"/>
                          </a:solidFill>
                          <a:latin typeface="Calisto MT" pitchFamily="18" charset="0"/>
                        </a:rPr>
                        <a:t>Defence</a:t>
                      </a:r>
                      <a:r>
                        <a:rPr lang="en-US" sz="2400" b="0" dirty="0" smtClean="0">
                          <a:solidFill>
                            <a:srgbClr val="FF0000"/>
                          </a:solidFill>
                          <a:latin typeface="Calisto MT" pitchFamily="18" charset="0"/>
                        </a:rPr>
                        <a:t> Research and Development </a:t>
                      </a:r>
                      <a:r>
                        <a:rPr lang="en-US" sz="2400" b="0" dirty="0" err="1" smtClean="0">
                          <a:solidFill>
                            <a:srgbClr val="FF0000"/>
                          </a:solidFill>
                          <a:latin typeface="Calisto MT" pitchFamily="18" charset="0"/>
                        </a:rPr>
                        <a:t>Organisation</a:t>
                      </a:r>
                      <a:r>
                        <a:rPr lang="en-US" sz="2400" b="0" dirty="0" smtClean="0">
                          <a:solidFill>
                            <a:srgbClr val="FF0000"/>
                          </a:solidFill>
                          <a:latin typeface="Calisto MT" pitchFamily="18" charset="0"/>
                        </a:rPr>
                        <a:t> (DRDO), has successfully developed an AI tool </a:t>
                      </a:r>
                      <a:r>
                        <a:rPr lang="en-US" sz="2400" b="0" u="sng" dirty="0" smtClean="0">
                          <a:solidFill>
                            <a:srgbClr val="FF0000"/>
                          </a:solidFill>
                          <a:latin typeface="Calisto MT" pitchFamily="18" charset="0"/>
                        </a:rPr>
                        <a:t>“</a:t>
                      </a:r>
                      <a:r>
                        <a:rPr lang="en-US" sz="2400" b="0" u="sng" dirty="0" err="1" smtClean="0">
                          <a:solidFill>
                            <a:srgbClr val="FF0000"/>
                          </a:solidFill>
                          <a:latin typeface="Calisto MT" pitchFamily="18" charset="0"/>
                        </a:rPr>
                        <a:t>Divya</a:t>
                      </a:r>
                      <a:r>
                        <a:rPr lang="en-US" sz="2400" b="0" u="sng" dirty="0" smtClean="0">
                          <a:solidFill>
                            <a:srgbClr val="FF0000"/>
                          </a:solidFill>
                          <a:latin typeface="Calisto MT" pitchFamily="18" charset="0"/>
                        </a:rPr>
                        <a:t> </a:t>
                      </a:r>
                      <a:r>
                        <a:rPr lang="en-US" sz="2400" b="0" u="sng" dirty="0" err="1" smtClean="0">
                          <a:solidFill>
                            <a:srgbClr val="FF0000"/>
                          </a:solidFill>
                          <a:latin typeface="Calisto MT" pitchFamily="18" charset="0"/>
                        </a:rPr>
                        <a:t>Drishti</a:t>
                      </a:r>
                      <a:r>
                        <a:rPr lang="en-US" sz="2400" b="0" u="sng" dirty="0" smtClean="0">
                          <a:solidFill>
                            <a:srgbClr val="FF0000"/>
                          </a:solidFill>
                          <a:latin typeface="Calisto MT" pitchFamily="18" charset="0"/>
                        </a:rPr>
                        <a:t>” </a:t>
                      </a:r>
                      <a:r>
                        <a:rPr lang="en-US" sz="2400" b="0" dirty="0" smtClean="0">
                          <a:solidFill>
                            <a:srgbClr val="FF0000"/>
                          </a:solidFill>
                          <a:latin typeface="Calisto MT" pitchFamily="18" charset="0"/>
                        </a:rPr>
                        <a:t>that integrates face recognition with immutable physiological parameters such as gait and skeleton.</a:t>
                      </a:r>
                      <a:endParaRPr lang="hi-IN" sz="24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इंजिनियस रिसर्च सॉल्यूशंस प्राइवेट लिमिटेड, एक महिला उद्यमी डॉ. शिवानी वर्मा द्वारा स्थापित एक स्टार्ट-अप है, जिसने रक्षा अनुसंधान और विकास संगठन (डीआरडीओ) द्वारा आयोजित एक अखिल भारतीय थीम-आधारित प्रतियोगिता, प्रतिष्ठित डेयर टू ड्रीम इनोवेशन प्रतियोगिता 2.0 जीतने के बाद स्थापित किया था। ने सफलतापूर्वक एक एआई टूल "दिव्य दृष्टि" विकसित किया है जो चेहरे की पहचान को चाल और कंकाल जैसे अपरिवर्तनीय शारीरिक मापदंडों के साथ एकीकृत करता है।</a:t>
                      </a:r>
                      <a:endParaRPr lang="en-IN" sz="2000" b="0" dirty="0">
                        <a:latin typeface="Calisto MT" pitchFamily="18" charset="0"/>
                      </a:endParaRPr>
                    </a:p>
                  </a:txBody>
                  <a:tcPr/>
                </a:tc>
              </a:tr>
              <a:tr h="1209933">
                <a:tc>
                  <a:txBody>
                    <a:bodyPr/>
                    <a:lstStyle/>
                    <a:p>
                      <a:pPr marL="342900" indent="-342900">
                        <a:buFont typeface="Arial" pitchFamily="34" charset="0"/>
                        <a:buChar char="•"/>
                      </a:pPr>
                      <a:r>
                        <a:rPr lang="en-US" sz="2400" b="0" dirty="0" smtClean="0">
                          <a:solidFill>
                            <a:srgbClr val="FF0000"/>
                          </a:solidFill>
                          <a:latin typeface="Calisto MT" pitchFamily="18" charset="0"/>
                        </a:rPr>
                        <a:t>The AI tool has been developed under the technical guidance and mentoring by Centre for Artificial Intelligence &amp; Robotics (CAIR), a laboratory of DRDO based at Bangalore.</a:t>
                      </a:r>
                      <a:endParaRPr lang="en-IN" sz="2400" b="0" dirty="0" smtClean="0">
                        <a:solidFill>
                          <a:srgbClr val="FF0000"/>
                        </a:solidFill>
                        <a:latin typeface="Calisto MT" pitchFamily="18" charset="0"/>
                      </a:endParaRPr>
                    </a:p>
                    <a:p>
                      <a:pPr marL="342900" indent="-342900">
                        <a:buFont typeface="Arial" pitchFamily="34" charset="0"/>
                        <a:buChar char="•"/>
                      </a:pPr>
                      <a:r>
                        <a:rPr lang="en-IN" sz="2000" b="0" dirty="0" smtClean="0">
                          <a:latin typeface="Calisto MT" pitchFamily="18" charset="0"/>
                        </a:rPr>
                        <a:t>AI </a:t>
                      </a:r>
                      <a:r>
                        <a:rPr lang="hi-IN" sz="2000" b="0" dirty="0" smtClean="0">
                          <a:latin typeface="Calisto MT" pitchFamily="18" charset="0"/>
                        </a:rPr>
                        <a:t>टूल को बैंगलोर स्थित </a:t>
                      </a:r>
                      <a:r>
                        <a:rPr lang="en-IN" sz="2000" b="0" dirty="0" smtClean="0">
                          <a:latin typeface="Calisto MT" pitchFamily="18" charset="0"/>
                        </a:rPr>
                        <a:t>DRDO </a:t>
                      </a:r>
                      <a:r>
                        <a:rPr lang="hi-IN" sz="2000" b="0" dirty="0" smtClean="0">
                          <a:latin typeface="Calisto MT" pitchFamily="18" charset="0"/>
                        </a:rPr>
                        <a:t>की प्रयोगशाला सेंटर फॉर आर्टिफिशियल इंटेलिजेंस एंड रोबोटिक्स (</a:t>
                      </a:r>
                      <a:r>
                        <a:rPr lang="en-IN" sz="2000" b="0" dirty="0" smtClean="0">
                          <a:latin typeface="Calisto MT" pitchFamily="18" charset="0"/>
                        </a:rPr>
                        <a:t>CAIR) </a:t>
                      </a:r>
                      <a:r>
                        <a:rPr lang="hi-IN" sz="2000" b="0" dirty="0" smtClean="0">
                          <a:latin typeface="Calisto MT" pitchFamily="18" charset="0"/>
                        </a:rPr>
                        <a:t>द्वारा तकनीकी मार्गदर्शन और सलाह के तहत विकसित किया गया है।</a:t>
                      </a:r>
                      <a:endParaRPr lang="en-IN" sz="2000" b="0" dirty="0">
                        <a:latin typeface="Calisto MT" pitchFamily="18" charset="0"/>
                      </a:endParaRPr>
                    </a:p>
                  </a:txBody>
                  <a:tcPr/>
                </a:tc>
              </a:tr>
            </a:tbl>
          </a:graphicData>
        </a:graphic>
      </p:graphicFrame>
    </p:spTree>
    <p:extLst>
      <p:ext uri="{BB962C8B-B14F-4D97-AF65-F5344CB8AC3E}">
        <p14:creationId xmlns:p14="http://schemas.microsoft.com/office/powerpoint/2010/main" val="3054238502"/>
      </p:ext>
    </p:extLst>
  </p:cSld>
  <p:clrMapOvr>
    <a:masterClrMapping/>
  </p:clrMapOvr>
  <p:transition spd="slow" advTm="30333">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70046"/>
            <a:ext cx="12191998" cy="2677656"/>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Q.12. </a:t>
            </a:r>
            <a:r>
              <a:rPr lang="en-US" sz="2800" dirty="0">
                <a:solidFill>
                  <a:srgbClr val="C10000"/>
                </a:solidFill>
                <a:latin typeface="Calisto MT" pitchFamily="18" charset="0"/>
              </a:rPr>
              <a:t>Who is the author of the recently released novel titled ‘</a:t>
            </a:r>
            <a:r>
              <a:rPr lang="en-US" sz="2800" dirty="0" err="1">
                <a:solidFill>
                  <a:srgbClr val="C10000"/>
                </a:solidFill>
                <a:latin typeface="Calisto MT" pitchFamily="18" charset="0"/>
              </a:rPr>
              <a:t>Manohar</a:t>
            </a:r>
            <a:r>
              <a:rPr lang="en-US" sz="2800" dirty="0">
                <a:solidFill>
                  <a:srgbClr val="C10000"/>
                </a:solidFill>
                <a:latin typeface="Calisto MT" pitchFamily="18" charset="0"/>
              </a:rPr>
              <a:t> </a:t>
            </a:r>
            <a:r>
              <a:rPr lang="en-US" sz="2800" dirty="0" err="1">
                <a:solidFill>
                  <a:srgbClr val="C10000"/>
                </a:solidFill>
                <a:latin typeface="Calisto MT" pitchFamily="18" charset="0"/>
              </a:rPr>
              <a:t>Kahani</a:t>
            </a:r>
            <a:r>
              <a:rPr lang="en-US" sz="2800" dirty="0" smtClean="0">
                <a:solidFill>
                  <a:srgbClr val="C10000"/>
                </a:solidFill>
                <a:latin typeface="Calisto MT" pitchFamily="18" charset="0"/>
              </a:rPr>
              <a:t>’?</a:t>
            </a: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हाल ही में जारी उपन्यास 'मनोहर कहानी' के लेखक कौन हैं?</a:t>
            </a:r>
            <a:endParaRPr lang="en-US" sz="2800" dirty="0">
              <a:solidFill>
                <a:srgbClr val="C10000"/>
              </a:solidFill>
              <a:latin typeface="Calisto MT" pitchFamily="18" charset="0"/>
            </a:endParaRPr>
          </a:p>
          <a:p>
            <a:r>
              <a:rPr lang="it-IT" sz="2800" dirty="0">
                <a:solidFill>
                  <a:srgbClr val="816000"/>
                </a:solidFill>
                <a:latin typeface="Calisto MT" pitchFamily="18" charset="0"/>
              </a:rPr>
              <a:t>A) Raghu Srinivasan </a:t>
            </a:r>
            <a:r>
              <a:rPr lang="it-IT" sz="2800" dirty="0" smtClean="0">
                <a:solidFill>
                  <a:srgbClr val="816000"/>
                </a:solidFill>
                <a:latin typeface="Calisto MT" pitchFamily="18" charset="0"/>
              </a:rPr>
              <a:t>		B</a:t>
            </a:r>
            <a:r>
              <a:rPr lang="it-IT" sz="2800" dirty="0">
                <a:solidFill>
                  <a:srgbClr val="816000"/>
                </a:solidFill>
                <a:latin typeface="Calisto MT" pitchFamily="18" charset="0"/>
              </a:rPr>
              <a:t>) Hachette India</a:t>
            </a:r>
          </a:p>
          <a:p>
            <a:r>
              <a:rPr lang="en-IN" sz="2800" dirty="0">
                <a:solidFill>
                  <a:srgbClr val="816000"/>
                </a:solidFill>
                <a:latin typeface="Calisto MT" pitchFamily="18" charset="0"/>
              </a:rPr>
              <a:t>C) Kokum Grove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err="1">
                <a:solidFill>
                  <a:srgbClr val="816000"/>
                </a:solidFill>
                <a:latin typeface="Calisto MT" pitchFamily="18" charset="0"/>
              </a:rPr>
              <a:t>Manohar</a:t>
            </a:r>
            <a:r>
              <a:rPr lang="en-IN" sz="2800" dirty="0">
                <a:solidFill>
                  <a:srgbClr val="816000"/>
                </a:solidFill>
                <a:latin typeface="Calisto MT" pitchFamily="18" charset="0"/>
              </a:rPr>
              <a:t> </a:t>
            </a:r>
            <a:r>
              <a:rPr lang="en-IN" sz="2800" dirty="0" err="1" smtClean="0">
                <a:solidFill>
                  <a:srgbClr val="816000"/>
                </a:solidFill>
                <a:latin typeface="Calisto MT" pitchFamily="18" charset="0"/>
              </a:rPr>
              <a:t>Srinivas</a:t>
            </a:r>
            <a:endParaRPr lang="en-IN" sz="2800" dirty="0" smtClean="0">
              <a:solidFill>
                <a:srgbClr val="816000"/>
              </a:solidFill>
              <a:latin typeface="Calisto MT" pitchFamily="18" charset="0"/>
            </a:endParaRPr>
          </a:p>
          <a:p>
            <a:r>
              <a:rPr lang="en-US" sz="2800" dirty="0" smtClean="0">
                <a:solidFill>
                  <a:srgbClr val="816000"/>
                </a:solidFill>
                <a:latin typeface="Calisto MT" pitchFamily="18" charset="0"/>
              </a:rPr>
              <a:t>E) </a:t>
            </a:r>
            <a:r>
              <a:rPr lang="en-US" sz="2800" dirty="0" err="1" smtClean="0">
                <a:solidFill>
                  <a:srgbClr val="816000"/>
                </a:solidFill>
                <a:latin typeface="Calisto MT" pitchFamily="18" charset="0"/>
              </a:rPr>
              <a:t>Raghav</a:t>
            </a:r>
            <a:r>
              <a:rPr lang="en-US" sz="2800" dirty="0" smtClean="0">
                <a:solidFill>
                  <a:srgbClr val="816000"/>
                </a:solidFill>
                <a:latin typeface="Calisto MT" pitchFamily="18" charset="0"/>
              </a:rPr>
              <a:t> </a:t>
            </a:r>
            <a:r>
              <a:rPr lang="en-US" sz="2800" dirty="0" err="1" smtClean="0">
                <a:solidFill>
                  <a:srgbClr val="816000"/>
                </a:solidFill>
                <a:latin typeface="Calisto MT" pitchFamily="18" charset="0"/>
              </a:rPr>
              <a:t>Goyal</a:t>
            </a:r>
            <a:endParaRPr lang="en-IN" sz="2800" dirty="0">
              <a:latin typeface="Calisto MT" pitchFamily="18" charset="0"/>
            </a:endParaRPr>
          </a:p>
        </p:txBody>
      </p:sp>
    </p:spTree>
    <p:extLst>
      <p:ext uri="{BB962C8B-B14F-4D97-AF65-F5344CB8AC3E}">
        <p14:creationId xmlns:p14="http://schemas.microsoft.com/office/powerpoint/2010/main" val="3753437973"/>
      </p:ext>
    </p:extLst>
  </p:cSld>
  <p:clrMapOvr>
    <a:masterClrMapping/>
  </p:clrMapOvr>
  <p:transition spd="slow" advTm="30333">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64241"/>
            <a:ext cx="12192001"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A</a:t>
            </a:r>
          </a:p>
        </p:txBody>
      </p:sp>
      <p:graphicFrame>
        <p:nvGraphicFramePr>
          <p:cNvPr id="12" name="Table 11"/>
          <p:cNvGraphicFramePr>
            <a:graphicFrameLocks noGrp="1"/>
          </p:cNvGraphicFramePr>
          <p:nvPr>
            <p:extLst>
              <p:ext uri="{D42A27DB-BD31-4B8C-83A1-F6EECF244321}">
                <p14:modId xmlns:p14="http://schemas.microsoft.com/office/powerpoint/2010/main" val="643172883"/>
              </p:ext>
            </p:extLst>
          </p:nvPr>
        </p:nvGraphicFramePr>
        <p:xfrm>
          <a:off x="0" y="1525906"/>
          <a:ext cx="12191999" cy="4450080"/>
        </p:xfrm>
        <a:graphic>
          <a:graphicData uri="http://schemas.openxmlformats.org/drawingml/2006/table">
            <a:tbl>
              <a:tblPr firstRow="1" bandRow="1">
                <a:tableStyleId>{E8B1032C-EA38-4F05-BA0D-38AFFFC7BED3}</a:tableStyleId>
              </a:tblPr>
              <a:tblGrid>
                <a:gridCol w="12191999"/>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The novel titled ‘</a:t>
                      </a:r>
                      <a:r>
                        <a:rPr lang="en-US" sz="2400" b="0" dirty="0" err="1" smtClean="0">
                          <a:solidFill>
                            <a:srgbClr val="FF0000"/>
                          </a:solidFill>
                          <a:latin typeface="Calisto MT" pitchFamily="18" charset="0"/>
                        </a:rPr>
                        <a:t>Manohar</a:t>
                      </a:r>
                      <a:r>
                        <a:rPr lang="en-US" sz="2400" b="0" dirty="0" smtClean="0">
                          <a:solidFill>
                            <a:srgbClr val="FF0000"/>
                          </a:solidFill>
                          <a:latin typeface="Calisto MT" pitchFamily="18" charset="0"/>
                        </a:rPr>
                        <a:t> </a:t>
                      </a:r>
                      <a:r>
                        <a:rPr lang="en-US" sz="2400" b="0" dirty="0" err="1" smtClean="0">
                          <a:solidFill>
                            <a:srgbClr val="FF0000"/>
                          </a:solidFill>
                          <a:latin typeface="Calisto MT" pitchFamily="18" charset="0"/>
                        </a:rPr>
                        <a:t>Kahani</a:t>
                      </a:r>
                      <a:r>
                        <a:rPr lang="en-US" sz="2400" b="0" dirty="0" smtClean="0">
                          <a:solidFill>
                            <a:srgbClr val="FF0000"/>
                          </a:solidFill>
                          <a:latin typeface="Calisto MT" pitchFamily="18" charset="0"/>
                        </a:rPr>
                        <a:t>’ written by Raghu </a:t>
                      </a:r>
                      <a:r>
                        <a:rPr lang="en-US" sz="2400" b="0" dirty="0" err="1" smtClean="0">
                          <a:solidFill>
                            <a:srgbClr val="FF0000"/>
                          </a:solidFill>
                          <a:latin typeface="Calisto MT" pitchFamily="18" charset="0"/>
                        </a:rPr>
                        <a:t>Srinivasan</a:t>
                      </a:r>
                      <a:r>
                        <a:rPr lang="en-US" sz="2400" b="0" dirty="0" smtClean="0">
                          <a:solidFill>
                            <a:srgbClr val="FF0000"/>
                          </a:solidFill>
                          <a:latin typeface="Calisto MT" pitchFamily="18" charset="0"/>
                        </a:rPr>
                        <a:t> has been released recently.</a:t>
                      </a:r>
                      <a:endParaRPr lang="hi-IN" sz="2400" b="0" i="0" kern="1200" dirty="0" smtClean="0">
                        <a:solidFill>
                          <a:srgbClr val="FF0000"/>
                        </a:solidFill>
                        <a:effectLst/>
                        <a:latin typeface="Calisto MT" pitchFamily="18" charset="0"/>
                        <a:ea typeface="+mn-ea"/>
                        <a:cs typeface="+mn-cs"/>
                      </a:endParaRPr>
                    </a:p>
                    <a:p>
                      <a:pPr marL="342900" indent="-342900">
                        <a:buFont typeface="Arial" pitchFamily="34" charset="0"/>
                        <a:buChar char="•"/>
                      </a:pPr>
                      <a:r>
                        <a:rPr lang="hi-IN" sz="2000" b="0" i="0" kern="1200" dirty="0" smtClean="0">
                          <a:solidFill>
                            <a:schemeClr val="tx1"/>
                          </a:solidFill>
                          <a:effectLst/>
                          <a:latin typeface="Calisto MT" pitchFamily="18" charset="0"/>
                          <a:ea typeface="+mn-ea"/>
                          <a:cs typeface="+mn-cs"/>
                        </a:rPr>
                        <a:t>रघु श्रीनिवासन द्वारा लिखित 'मनोहर कहानी' नामक उपन्यास हाल ही में जारी किया गया है। </a:t>
                      </a: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Srinivasan</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who is a serving officer in the Indian army, has served up a perfect medley of greed and schemes, topped with a garnish of resilience.</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hi-IN" sz="2000" b="0" dirty="0" smtClean="0">
                          <a:latin typeface="Calisto MT" pitchFamily="18" charset="0"/>
                        </a:rPr>
                        <a:t>श्रीनिवासन, जो भारतीय सेना में एक सेवारत अधिकारी हैं, ने लालच और योजनाओं का एक आदर्श मिश्रण पेश किया है, जो लचीलेपन की सजावट के साथ सबसे ऊपर है।</a:t>
                      </a:r>
                      <a:endParaRPr lang="en-IN" sz="2000" b="0" dirty="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Manohar</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Kahani</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is a charming and whimsical story set in an unknown seaside hamlet in the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Konkan</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area.</a:t>
                      </a:r>
                      <a:endParaRPr lang="hi-IN" sz="24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"मनोहर कहानी" कोंकण क्षेत्र के एक अज्ञात समुद्र तटीय गांव में स्थापित एक आकर्षक और मनमौजी कहानी है।</a:t>
                      </a:r>
                      <a:endParaRPr lang="en-IN" sz="2000" b="0" dirty="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The book was published by Hachette India. </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hi-IN" sz="2000" b="0" i="0" u="none" strike="noStrike" kern="1200" cap="none" spc="0" normalizeH="0" baseline="0" noProof="0" dirty="0" smtClean="0">
                          <a:ln>
                            <a:noFill/>
                          </a:ln>
                          <a:solidFill>
                            <a:prstClr val="black"/>
                          </a:solidFill>
                          <a:effectLst/>
                          <a:uLnTx/>
                          <a:uFillTx/>
                          <a:latin typeface="Calisto MT" pitchFamily="18" charset="0"/>
                          <a:ea typeface="+mn-ea"/>
                        </a:rPr>
                        <a:t>यह पुस्तक हैचेट इंडिया द्वारा प्रकाशित की गई थी। </a:t>
                      </a:r>
                      <a:endParaRPr lang="en-IN" sz="2000" b="0" dirty="0">
                        <a:latin typeface="Calisto MT" pitchFamily="18" charset="0"/>
                      </a:endParaRPr>
                    </a:p>
                  </a:txBody>
                  <a:tcPr/>
                </a:tc>
              </a:tr>
            </a:tbl>
          </a:graphicData>
        </a:graphic>
      </p:graphicFrame>
    </p:spTree>
    <p:extLst>
      <p:ext uri="{BB962C8B-B14F-4D97-AF65-F5344CB8AC3E}">
        <p14:creationId xmlns:p14="http://schemas.microsoft.com/office/powerpoint/2010/main" val="2266280152"/>
      </p:ext>
    </p:extLst>
  </p:cSld>
  <p:clrMapOvr>
    <a:masterClrMapping/>
  </p:clrMapOvr>
  <p:transition spd="slow" advTm="30333">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64241"/>
            <a:ext cx="12192000" cy="3108543"/>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Q.13. </a:t>
            </a:r>
            <a:r>
              <a:rPr lang="en-US" sz="2800" dirty="0">
                <a:solidFill>
                  <a:srgbClr val="C10000"/>
                </a:solidFill>
                <a:latin typeface="Calisto MT" pitchFamily="18" charset="0"/>
              </a:rPr>
              <a:t>Since December, how many digital small business loans ranging from </a:t>
            </a:r>
            <a:r>
              <a:rPr lang="en-US" sz="2800" dirty="0" err="1">
                <a:solidFill>
                  <a:srgbClr val="C10000"/>
                </a:solidFill>
                <a:latin typeface="Calisto MT" pitchFamily="18" charset="0"/>
              </a:rPr>
              <a:t>Rs</a:t>
            </a:r>
            <a:r>
              <a:rPr lang="en-US" sz="2800" dirty="0">
                <a:solidFill>
                  <a:srgbClr val="C10000"/>
                </a:solidFill>
                <a:latin typeface="Calisto MT" pitchFamily="18" charset="0"/>
              </a:rPr>
              <a:t> 10 lakh to </a:t>
            </a:r>
            <a:r>
              <a:rPr lang="en-US" sz="2800" dirty="0" err="1">
                <a:solidFill>
                  <a:srgbClr val="C10000"/>
                </a:solidFill>
                <a:latin typeface="Calisto MT" pitchFamily="18" charset="0"/>
              </a:rPr>
              <a:t>Rs</a:t>
            </a:r>
            <a:r>
              <a:rPr lang="en-US" sz="2800" dirty="0">
                <a:solidFill>
                  <a:srgbClr val="C10000"/>
                </a:solidFill>
                <a:latin typeface="Calisto MT" pitchFamily="18" charset="0"/>
              </a:rPr>
              <a:t> 50 lakh </a:t>
            </a:r>
            <a:r>
              <a:rPr lang="en-US" sz="2800" dirty="0" smtClean="0">
                <a:solidFill>
                  <a:srgbClr val="C10000"/>
                </a:solidFill>
                <a:latin typeface="Calisto MT" pitchFamily="18" charset="0"/>
              </a:rPr>
              <a:t>has </a:t>
            </a:r>
            <a:r>
              <a:rPr lang="en-IN" sz="2800" dirty="0" smtClean="0">
                <a:solidFill>
                  <a:srgbClr val="C10000"/>
                </a:solidFill>
                <a:latin typeface="Calisto MT" pitchFamily="18" charset="0"/>
              </a:rPr>
              <a:t>SBI </a:t>
            </a:r>
            <a:r>
              <a:rPr lang="en-IN" sz="2800" dirty="0">
                <a:solidFill>
                  <a:srgbClr val="C10000"/>
                </a:solidFill>
                <a:latin typeface="Calisto MT" pitchFamily="18" charset="0"/>
              </a:rPr>
              <a:t>sanctioned</a:t>
            </a:r>
            <a:r>
              <a:rPr lang="en-IN"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दिसंबर से, </a:t>
            </a:r>
            <a:r>
              <a:rPr lang="en-IN" sz="2800" dirty="0">
                <a:solidFill>
                  <a:srgbClr val="C10000"/>
                </a:solidFill>
                <a:latin typeface="Calisto MT" pitchFamily="18" charset="0"/>
              </a:rPr>
              <a:t>SBI </a:t>
            </a:r>
            <a:r>
              <a:rPr lang="hi-IN" sz="2800" dirty="0">
                <a:solidFill>
                  <a:srgbClr val="C10000"/>
                </a:solidFill>
                <a:latin typeface="Calisto MT" pitchFamily="18" charset="0"/>
              </a:rPr>
              <a:t>ने 10 लाख रुपये से 50 लाख रुपये तक के कितने डिजिटल लघु व्यवसाय ऋण स्वीकृत किए हैं?</a:t>
            </a:r>
            <a:endParaRPr lang="en-IN" sz="2800" dirty="0">
              <a:solidFill>
                <a:srgbClr val="C10000"/>
              </a:solidFill>
              <a:latin typeface="Calisto MT" pitchFamily="18" charset="0"/>
            </a:endParaRPr>
          </a:p>
          <a:p>
            <a:r>
              <a:rPr lang="en-IN" sz="2800" dirty="0">
                <a:solidFill>
                  <a:srgbClr val="816000"/>
                </a:solidFill>
                <a:latin typeface="Calisto MT" pitchFamily="18" charset="0"/>
              </a:rPr>
              <a:t>A) 10,000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15,000</a:t>
            </a:r>
          </a:p>
          <a:p>
            <a:r>
              <a:rPr lang="en-IN" sz="2800" dirty="0">
                <a:solidFill>
                  <a:srgbClr val="816000"/>
                </a:solidFill>
                <a:latin typeface="Calisto MT" pitchFamily="18" charset="0"/>
              </a:rPr>
              <a:t>C) 20,000 </a:t>
            </a:r>
            <a:r>
              <a:rPr lang="en-IN" sz="2800" dirty="0" smtClean="0">
                <a:solidFill>
                  <a:srgbClr val="816000"/>
                </a:solidFill>
                <a:latin typeface="Calisto MT" pitchFamily="18" charset="0"/>
              </a:rPr>
              <a:t>			D) 25,000</a:t>
            </a:r>
          </a:p>
          <a:p>
            <a:pPr lvl="0"/>
            <a:r>
              <a:rPr lang="en-IN" sz="2800" dirty="0" smtClean="0">
                <a:solidFill>
                  <a:srgbClr val="816000"/>
                </a:solidFill>
                <a:latin typeface="Calisto MT" pitchFamily="18" charset="0"/>
              </a:rPr>
              <a:t>E) 33,000</a:t>
            </a:r>
            <a:endParaRPr lang="en-IN" sz="2800" dirty="0">
              <a:solidFill>
                <a:srgbClr val="816000"/>
              </a:solidFill>
              <a:latin typeface="Calisto MT" pitchFamily="18" charset="0"/>
            </a:endParaRPr>
          </a:p>
        </p:txBody>
      </p:sp>
    </p:spTree>
    <p:extLst>
      <p:ext uri="{BB962C8B-B14F-4D97-AF65-F5344CB8AC3E}">
        <p14:creationId xmlns:p14="http://schemas.microsoft.com/office/powerpoint/2010/main" val="2822149665"/>
      </p:ext>
    </p:extLst>
  </p:cSld>
  <p:clrMapOvr>
    <a:masterClrMapping/>
  </p:clrMapOvr>
  <p:transition spd="slow" advTm="30333">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869" y="1064241"/>
            <a:ext cx="12191132"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C </a:t>
            </a:r>
            <a:r>
              <a:rPr lang="en-IN" sz="500" dirty="0">
                <a:latin typeface="CalisMTBol"/>
              </a:rPr>
              <a:t>.</a:t>
            </a:r>
            <a:endParaRPr lang="en-IN" dirty="0"/>
          </a:p>
        </p:txBody>
      </p:sp>
      <p:graphicFrame>
        <p:nvGraphicFramePr>
          <p:cNvPr id="12" name="Table 11"/>
          <p:cNvGraphicFramePr>
            <a:graphicFrameLocks noGrp="1"/>
          </p:cNvGraphicFramePr>
          <p:nvPr>
            <p:extLst>
              <p:ext uri="{D42A27DB-BD31-4B8C-83A1-F6EECF244321}">
                <p14:modId xmlns:p14="http://schemas.microsoft.com/office/powerpoint/2010/main" val="2934826161"/>
              </p:ext>
            </p:extLst>
          </p:nvPr>
        </p:nvGraphicFramePr>
        <p:xfrm>
          <a:off x="869" y="1525906"/>
          <a:ext cx="12191999" cy="3549678"/>
        </p:xfrm>
        <a:graphic>
          <a:graphicData uri="http://schemas.openxmlformats.org/drawingml/2006/table">
            <a:tbl>
              <a:tblPr firstRow="1" bandRow="1">
                <a:tableStyleId>{5940675A-B579-460E-94D1-54222C63F5DA}</a:tableStyleId>
              </a:tblPr>
              <a:tblGrid>
                <a:gridCol w="12191999"/>
              </a:tblGrid>
              <a:tr h="274320">
                <a:tc>
                  <a:txBody>
                    <a:bodyPr/>
                    <a:lstStyle/>
                    <a:p>
                      <a:pPr marL="457200" indent="-457200">
                        <a:buFont typeface="Arial" pitchFamily="34" charset="0"/>
                        <a:buChar char="•"/>
                      </a:pPr>
                      <a:r>
                        <a:rPr lang="en-US" sz="2400" dirty="0" smtClean="0">
                          <a:solidFill>
                            <a:srgbClr val="FF0000"/>
                          </a:solidFill>
                          <a:latin typeface="Calisto MT" pitchFamily="18" charset="0"/>
                        </a:rPr>
                        <a:t>State Bank of India (SBI) has sanctioned around 20,000 loans of </a:t>
                      </a:r>
                      <a:r>
                        <a:rPr lang="en-US" sz="2400" dirty="0" err="1" smtClean="0">
                          <a:solidFill>
                            <a:srgbClr val="FF0000"/>
                          </a:solidFill>
                          <a:latin typeface="Calisto MT" pitchFamily="18" charset="0"/>
                        </a:rPr>
                        <a:t>Rs</a:t>
                      </a:r>
                      <a:r>
                        <a:rPr lang="en-US" sz="2400" dirty="0" smtClean="0">
                          <a:solidFill>
                            <a:srgbClr val="FF0000"/>
                          </a:solidFill>
                          <a:latin typeface="Calisto MT" pitchFamily="18" charset="0"/>
                        </a:rPr>
                        <a:t> 10 lakh to </a:t>
                      </a:r>
                      <a:r>
                        <a:rPr lang="en-US" sz="2400" dirty="0" err="1" smtClean="0">
                          <a:solidFill>
                            <a:srgbClr val="FF0000"/>
                          </a:solidFill>
                          <a:latin typeface="Calisto MT" pitchFamily="18" charset="0"/>
                        </a:rPr>
                        <a:t>Rs</a:t>
                      </a:r>
                      <a:r>
                        <a:rPr lang="en-US" sz="2400" dirty="0" smtClean="0">
                          <a:solidFill>
                            <a:srgbClr val="FF0000"/>
                          </a:solidFill>
                          <a:latin typeface="Calisto MT" pitchFamily="18" charset="0"/>
                        </a:rPr>
                        <a:t> 50 lakh for small businesses as part of a digital lending pilot that started in December. </a:t>
                      </a:r>
                    </a:p>
                    <a:p>
                      <a:pPr marL="457200" indent="-457200">
                        <a:buFont typeface="Arial" pitchFamily="34" charset="0"/>
                        <a:buChar char="•"/>
                      </a:pPr>
                      <a:r>
                        <a:rPr lang="hi-IN" sz="2400" dirty="0" smtClean="0">
                          <a:latin typeface="Calisto MT" pitchFamily="18" charset="0"/>
                        </a:rPr>
                        <a:t>भारतीय स्टेट बैंक (एसबीआई) ने दिसंबर में शुरू हुए डिजिटल ऋण पायलट प्रोजेक्ट के तहत छोटे व्यवसायों के लिए 10 लाख रुपये से 50 लाख रुपये के लगभग 20,000 ऋण स्वीकृत किए हैं।</a:t>
                      </a:r>
                      <a:endParaRPr lang="en-US" sz="2400" dirty="0" smtClean="0">
                        <a:latin typeface="Calisto MT" pitchFamily="18" charset="0"/>
                      </a:endParaRPr>
                    </a:p>
                  </a:txBody>
                  <a:tcPr/>
                </a:tc>
              </a:tr>
              <a:tr h="1995198">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Having been satisfied with the results of the pilot, under which a customer can get a loan sitting at home, the country’s largest lender is now broadening the loan amounts to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Rs</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5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crore</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a:t>
                      </a:r>
                      <a:endParaRPr kumimoji="0" lang="hi-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पायलट के परिणामों से संतुष्ट होने के बाद, जिसके तहत ग्राहक घर बैठे ऋण प्राप्त कर सकता है, देश का सबसे बड़ा ऋणदाता अब ऋण राशि को 5 करोड़ रुपये तक बढ़ा रहा है।</a:t>
                      </a:r>
                      <a:endPar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spTree>
    <p:extLst>
      <p:ext uri="{BB962C8B-B14F-4D97-AF65-F5344CB8AC3E}">
        <p14:creationId xmlns:p14="http://schemas.microsoft.com/office/powerpoint/2010/main" val="1178323026"/>
      </p:ext>
    </p:extLst>
  </p:cSld>
  <p:clrMapOvr>
    <a:masterClrMapping/>
  </p:clrMapOvr>
  <p:transition spd="slow" advTm="30333">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Rectangle 2"/>
          <p:cNvSpPr/>
          <p:nvPr/>
        </p:nvSpPr>
        <p:spPr>
          <a:xfrm>
            <a:off x="2" y="1080595"/>
            <a:ext cx="12191998" cy="3970318"/>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Q.14. </a:t>
            </a:r>
            <a:r>
              <a:rPr lang="en-US" sz="2800" dirty="0">
                <a:solidFill>
                  <a:srgbClr val="C10000"/>
                </a:solidFill>
                <a:latin typeface="Calisto MT" pitchFamily="18" charset="0"/>
              </a:rPr>
              <a:t>Which company developed the indigenous Nagastra-1 man-portable suicide drones for the </a:t>
            </a:r>
            <a:r>
              <a:rPr lang="en-US" sz="2800" dirty="0" smtClean="0">
                <a:solidFill>
                  <a:srgbClr val="C10000"/>
                </a:solidFill>
                <a:latin typeface="Calisto MT" pitchFamily="18" charset="0"/>
              </a:rPr>
              <a:t>Indian </a:t>
            </a:r>
            <a:r>
              <a:rPr lang="en-IN" sz="2800" dirty="0" smtClean="0">
                <a:solidFill>
                  <a:srgbClr val="C10000"/>
                </a:solidFill>
                <a:latin typeface="Calisto MT" pitchFamily="18" charset="0"/>
              </a:rPr>
              <a:t>Army?</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किस कंपनी ने भारतीय सेना के लिए स्वदेशी नागास्त्र-1 मानव-पोर्टेबल आत्मघाती ड्रोन विकसित किया?</a:t>
            </a:r>
            <a:endParaRPr lang="en-IN" sz="2800" dirty="0">
              <a:solidFill>
                <a:srgbClr val="C10000"/>
              </a:solidFill>
              <a:latin typeface="Calisto MT" pitchFamily="18" charset="0"/>
            </a:endParaRPr>
          </a:p>
          <a:p>
            <a:r>
              <a:rPr lang="en-US" sz="2800" dirty="0">
                <a:solidFill>
                  <a:srgbClr val="816000"/>
                </a:solidFill>
                <a:latin typeface="Calisto MT" pitchFamily="18" charset="0"/>
              </a:rPr>
              <a:t>A) Economic Explosives Limited (EEL)</a:t>
            </a:r>
          </a:p>
          <a:p>
            <a:r>
              <a:rPr lang="en-IN" sz="2800" dirty="0">
                <a:solidFill>
                  <a:srgbClr val="816000"/>
                </a:solidFill>
                <a:latin typeface="Calisto MT" pitchFamily="18" charset="0"/>
              </a:rPr>
              <a:t>B) Solar Industries</a:t>
            </a:r>
          </a:p>
          <a:p>
            <a:r>
              <a:rPr lang="fr-FR" sz="2800" dirty="0">
                <a:solidFill>
                  <a:srgbClr val="816000"/>
                </a:solidFill>
                <a:latin typeface="Calisto MT" pitchFamily="18" charset="0"/>
              </a:rPr>
              <a:t>C) </a:t>
            </a:r>
            <a:r>
              <a:rPr lang="fr-FR" sz="2800" dirty="0" err="1">
                <a:solidFill>
                  <a:srgbClr val="816000"/>
                </a:solidFill>
                <a:latin typeface="Calisto MT" pitchFamily="18" charset="0"/>
              </a:rPr>
              <a:t>Indian</a:t>
            </a:r>
            <a:r>
              <a:rPr lang="fr-FR" sz="2800" dirty="0">
                <a:solidFill>
                  <a:srgbClr val="816000"/>
                </a:solidFill>
                <a:latin typeface="Calisto MT" pitchFamily="18" charset="0"/>
              </a:rPr>
              <a:t> </a:t>
            </a:r>
            <a:r>
              <a:rPr lang="fr-FR" sz="2800" dirty="0" err="1">
                <a:solidFill>
                  <a:srgbClr val="816000"/>
                </a:solidFill>
                <a:latin typeface="Calisto MT" pitchFamily="18" charset="0"/>
              </a:rPr>
              <a:t>Defence</a:t>
            </a:r>
            <a:r>
              <a:rPr lang="fr-FR" sz="2800" dirty="0">
                <a:solidFill>
                  <a:srgbClr val="816000"/>
                </a:solidFill>
                <a:latin typeface="Calisto MT" pitchFamily="18" charset="0"/>
              </a:rPr>
              <a:t> Technologies (IDT)</a:t>
            </a:r>
          </a:p>
          <a:p>
            <a:r>
              <a:rPr lang="en-IN" sz="2800" dirty="0">
                <a:solidFill>
                  <a:srgbClr val="816000"/>
                </a:solidFill>
                <a:latin typeface="Calisto MT" pitchFamily="18" charset="0"/>
              </a:rPr>
              <a:t>D) Bharat Dynamics </a:t>
            </a:r>
            <a:r>
              <a:rPr lang="en-IN" sz="2800" dirty="0" smtClean="0">
                <a:solidFill>
                  <a:srgbClr val="816000"/>
                </a:solidFill>
                <a:latin typeface="Calisto MT" pitchFamily="18" charset="0"/>
              </a:rPr>
              <a:t>Limited</a:t>
            </a:r>
          </a:p>
          <a:p>
            <a:r>
              <a:rPr lang="en-US" sz="2800" dirty="0" smtClean="0">
                <a:solidFill>
                  <a:srgbClr val="816000"/>
                </a:solidFill>
                <a:latin typeface="Calisto MT" pitchFamily="18" charset="0"/>
              </a:rPr>
              <a:t>E) Wipro</a:t>
            </a:r>
            <a:endParaRPr lang="en-IN" sz="2800" dirty="0">
              <a:latin typeface="Calisto MT" pitchFamily="18" charset="0"/>
            </a:endParaRPr>
          </a:p>
        </p:txBody>
      </p:sp>
    </p:spTree>
    <p:extLst>
      <p:ext uri="{BB962C8B-B14F-4D97-AF65-F5344CB8AC3E}">
        <p14:creationId xmlns:p14="http://schemas.microsoft.com/office/powerpoint/2010/main" val="613648445"/>
      </p:ext>
    </p:extLst>
  </p:cSld>
  <p:clrMapOvr>
    <a:masterClrMapping/>
  </p:clrMapOvr>
  <p:transition spd="slow" advTm="30333">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Rectangle 3"/>
          <p:cNvSpPr/>
          <p:nvPr/>
        </p:nvSpPr>
        <p:spPr>
          <a:xfrm>
            <a:off x="2" y="1093709"/>
            <a:ext cx="12191998"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A </a:t>
            </a:r>
            <a:r>
              <a:rPr lang="en-IN" sz="500" dirty="0">
                <a:latin typeface="CalisMTBol"/>
              </a:rPr>
              <a:t>.</a:t>
            </a:r>
            <a:endParaRPr lang="en-IN" dirty="0"/>
          </a:p>
        </p:txBody>
      </p:sp>
      <p:graphicFrame>
        <p:nvGraphicFramePr>
          <p:cNvPr id="13" name="Table 12"/>
          <p:cNvGraphicFramePr>
            <a:graphicFrameLocks noGrp="1"/>
          </p:cNvGraphicFramePr>
          <p:nvPr>
            <p:extLst>
              <p:ext uri="{D42A27DB-BD31-4B8C-83A1-F6EECF244321}">
                <p14:modId xmlns:p14="http://schemas.microsoft.com/office/powerpoint/2010/main" val="1561936043"/>
              </p:ext>
            </p:extLst>
          </p:nvPr>
        </p:nvGraphicFramePr>
        <p:xfrm>
          <a:off x="5" y="1624707"/>
          <a:ext cx="12191997" cy="3535680"/>
        </p:xfrm>
        <a:graphic>
          <a:graphicData uri="http://schemas.openxmlformats.org/drawingml/2006/table">
            <a:tbl>
              <a:tblPr firstRow="1" bandRow="1">
                <a:tableStyleId>{E8B1032C-EA38-4F05-BA0D-38AFFFC7BED3}</a:tableStyleId>
              </a:tblPr>
              <a:tblGrid>
                <a:gridCol w="12191997"/>
              </a:tblGrid>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The army ordered these drones using its emergency procurement powers, and they were delivered within a year to address urgent needs along the Pakistan and China borders.</a:t>
                      </a:r>
                      <a:endParaRPr kumimoji="0" lang="hi-IN" sz="2400" b="0" i="0" u="none" strike="noStrike" kern="1200" cap="none" spc="0" normalizeH="0" baseline="0" noProof="0" dirty="0" smtClean="0">
                        <a:ln>
                          <a:noFill/>
                        </a:ln>
                        <a:solidFill>
                          <a:srgbClr val="FF0000"/>
                        </a:solidFill>
                        <a:effectLst/>
                        <a:uLnTx/>
                        <a:uFillTx/>
                        <a:latin typeface="Calisto MT" pitchFamily="18" charset="0"/>
                        <a:ea typeface="+mn-ea"/>
                      </a:endParaRPr>
                    </a:p>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hi-IN" sz="2000" b="0" i="0" u="none" strike="noStrike" kern="1200" cap="none" spc="0" normalizeH="0" baseline="0" noProof="0" dirty="0" smtClean="0">
                          <a:ln>
                            <a:noFill/>
                          </a:ln>
                          <a:solidFill>
                            <a:prstClr val="black"/>
                          </a:solidFill>
                          <a:effectLst/>
                          <a:uLnTx/>
                          <a:uFillTx/>
                          <a:latin typeface="Calisto MT" pitchFamily="18" charset="0"/>
                          <a:ea typeface="+mn-ea"/>
                        </a:rPr>
                        <a:t>सेना ने अपनी आपातकालीन खरीद शक्तियों का उपयोग करते हुए इन ड्रोनों का ऑर्डर दिया, और उन्हें पाकिस्तान और चीन सीमाओं पर तत्काल जरूरतों को पूरा करने के लिए एक वर्ष के भीतर वितरित किया गया।</a:t>
                      </a:r>
                      <a:endParaRPr kumimoji="0" lang="en-IN" sz="20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The suicide drones can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neutralise</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any hostile threat with GPS-enabled precision strikes with an accuracy of 2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metres.The</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fixed-wing electric UAV has an endurance of 60 minutes, a man-in-loop range of 15 km, and a range of 30 km in autonomous mode.</a:t>
                      </a:r>
                      <a:endPar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indent="-342900">
                        <a:buFont typeface="Arial" pitchFamily="34" charset="0"/>
                        <a:buChar char="•"/>
                      </a:pPr>
                      <a:r>
                        <a:rPr lang="hi-IN" sz="2000" b="0" dirty="0" smtClean="0">
                          <a:latin typeface="Calisto MT" pitchFamily="18" charset="0"/>
                        </a:rPr>
                        <a:t>आत्मघाती ड्रोन 2 मीटर की सटीकता के साथ जीपीएस-सक्षम सटीक हमलों के साथ किसी भी शत्रुतापूर्ण खतरे को बेअसर कर सकते हैं। फिक्स्ड-विंग इलेक्ट्रिक यूएवी में 60 मिनट की सहनशक्ति, 15 किमी की मैन-इन-लूप रेंज और 30 की रेंज है। स्वायत्त मोड में किमी.</a:t>
                      </a:r>
                      <a:endParaRPr lang="en-IN" sz="2000" b="0" dirty="0">
                        <a:latin typeface="Calisto MT" pitchFamily="18" charset="0"/>
                      </a:endParaRPr>
                    </a:p>
                  </a:txBody>
                  <a:tcPr/>
                </a:tc>
              </a:tr>
            </a:tbl>
          </a:graphicData>
        </a:graphic>
      </p:graphicFrame>
      <p:sp>
        <p:nvSpPr>
          <p:cNvPr id="14" name="Rectangle 13"/>
          <p:cNvSpPr/>
          <p:nvPr/>
        </p:nvSpPr>
        <p:spPr>
          <a:xfrm>
            <a:off x="3" y="5173899"/>
            <a:ext cx="12192002" cy="1446550"/>
          </a:xfrm>
          <a:prstGeom prst="rect">
            <a:avLst/>
          </a:prstGeom>
          <a:ln>
            <a:solidFill>
              <a:schemeClr val="tx1"/>
            </a:solidFill>
          </a:ln>
        </p:spPr>
        <p:txBody>
          <a:bodyPr wrap="square">
            <a:spAutoFit/>
          </a:bodyPr>
          <a:lstStyle/>
          <a:p>
            <a:pPr marL="342900" indent="-342900">
              <a:buFont typeface="Arial" pitchFamily="34" charset="0"/>
              <a:buChar char="•"/>
            </a:pPr>
            <a:r>
              <a:rPr lang="en-US" sz="2400" dirty="0" smtClean="0">
                <a:solidFill>
                  <a:srgbClr val="FF0000"/>
                </a:solidFill>
                <a:latin typeface="Calisto MT" pitchFamily="18" charset="0"/>
              </a:rPr>
              <a:t>The </a:t>
            </a:r>
            <a:r>
              <a:rPr lang="en-US" sz="2400" dirty="0" err="1">
                <a:solidFill>
                  <a:srgbClr val="FF0000"/>
                </a:solidFill>
                <a:latin typeface="Calisto MT" pitchFamily="18" charset="0"/>
              </a:rPr>
              <a:t>munition</a:t>
            </a:r>
            <a:r>
              <a:rPr lang="en-US" sz="2400" dirty="0">
                <a:solidFill>
                  <a:srgbClr val="FF0000"/>
                </a:solidFill>
                <a:latin typeface="Calisto MT" pitchFamily="18" charset="0"/>
              </a:rPr>
              <a:t> can carry a 1 kg warhead up to a range of 15 km, with an upgraded version capable of carrying a 2.2 kg warhead up to 30 </a:t>
            </a:r>
            <a:r>
              <a:rPr lang="en-US" sz="2400" dirty="0" smtClean="0">
                <a:solidFill>
                  <a:srgbClr val="FF0000"/>
                </a:solidFill>
                <a:latin typeface="Calisto MT" pitchFamily="18" charset="0"/>
              </a:rPr>
              <a:t>km.</a:t>
            </a:r>
            <a:endParaRPr lang="hi-IN" sz="2400" dirty="0">
              <a:solidFill>
                <a:srgbClr val="FF0000"/>
              </a:solidFill>
              <a:latin typeface="Calisto MT" pitchFamily="18" charset="0"/>
            </a:endParaRPr>
          </a:p>
          <a:p>
            <a:pPr marL="342900" indent="-342900">
              <a:buFont typeface="Arial" pitchFamily="34" charset="0"/>
              <a:buChar char="•"/>
            </a:pPr>
            <a:r>
              <a:rPr lang="hi-IN" sz="2000" dirty="0">
                <a:latin typeface="Calisto MT" pitchFamily="18" charset="0"/>
              </a:rPr>
              <a:t>यह गोला-बारूद 15 किमी की दूरी तक 1 किलो का हथियार ले जा सकता है, इसका उन्नत संस्करण 30 किमी तक 2.2 किलोग्राम का हथियार ले जाने में सक्षम है।</a:t>
            </a:r>
            <a:endParaRPr lang="en-IN" sz="2000" dirty="0">
              <a:latin typeface="Calisto MT" pitchFamily="18" charset="0"/>
            </a:endParaRPr>
          </a:p>
        </p:txBody>
      </p:sp>
    </p:spTree>
    <p:extLst>
      <p:ext uri="{BB962C8B-B14F-4D97-AF65-F5344CB8AC3E}">
        <p14:creationId xmlns:p14="http://schemas.microsoft.com/office/powerpoint/2010/main" val="1573504512"/>
      </p:ext>
    </p:extLst>
  </p:cSld>
  <p:clrMapOvr>
    <a:masterClrMapping/>
  </p:clrMapOvr>
  <p:transition spd="slow" advTm="30333">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854"/>
            <a:ext cx="12191999" cy="3108543"/>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Q.15</a:t>
            </a:r>
            <a:r>
              <a:rPr lang="en-US" sz="2800" dirty="0">
                <a:solidFill>
                  <a:srgbClr val="C10000"/>
                </a:solidFill>
                <a:latin typeface="Calisto MT" pitchFamily="18" charset="0"/>
              </a:rPr>
              <a:t>. Which brand will </a:t>
            </a:r>
            <a:r>
              <a:rPr lang="en-US" sz="2800" dirty="0" err="1">
                <a:solidFill>
                  <a:srgbClr val="C10000"/>
                </a:solidFill>
                <a:latin typeface="Calisto MT" pitchFamily="18" charset="0"/>
              </a:rPr>
              <a:t>Aurionpro</a:t>
            </a:r>
            <a:r>
              <a:rPr lang="en-US" sz="2800" dirty="0">
                <a:solidFill>
                  <a:srgbClr val="C10000"/>
                </a:solidFill>
                <a:latin typeface="Calisto MT" pitchFamily="18" charset="0"/>
              </a:rPr>
              <a:t> Payment Solutions operate under as an online payment </a:t>
            </a:r>
            <a:r>
              <a:rPr lang="en-US" sz="2800" dirty="0" smtClean="0">
                <a:solidFill>
                  <a:srgbClr val="C10000"/>
                </a:solidFill>
                <a:latin typeface="Calisto MT" pitchFamily="18" charset="0"/>
              </a:rPr>
              <a:t>aggregator, following </a:t>
            </a:r>
            <a:r>
              <a:rPr lang="en-US" sz="2800" dirty="0">
                <a:solidFill>
                  <a:srgbClr val="C10000"/>
                </a:solidFill>
                <a:latin typeface="Calisto MT" pitchFamily="18" charset="0"/>
              </a:rPr>
              <a:t>approval from the Reserve Bank of India</a:t>
            </a:r>
            <a:r>
              <a:rPr lang="en-US" sz="2800" dirty="0" smtClean="0">
                <a:solidFill>
                  <a:srgbClr val="C10000"/>
                </a:solidFill>
                <a:latin typeface="Calisto MT" pitchFamily="18" charset="0"/>
              </a:rPr>
              <a:t>?</a:t>
            </a:r>
          </a:p>
          <a:p>
            <a:r>
              <a:rPr lang="hi-IN" sz="2800" dirty="0" smtClean="0">
                <a:solidFill>
                  <a:srgbClr val="C10000"/>
                </a:solidFill>
                <a:latin typeface="Calisto MT" pitchFamily="18" charset="0"/>
              </a:rPr>
              <a:t>प्र.</a:t>
            </a:r>
            <a:r>
              <a:rPr lang="en-US" sz="2800" dirty="0" smtClean="0">
                <a:solidFill>
                  <a:srgbClr val="C10000"/>
                </a:solidFill>
                <a:latin typeface="Calisto MT" pitchFamily="18" charset="0"/>
              </a:rPr>
              <a:t>1</a:t>
            </a:r>
            <a:r>
              <a:rPr lang="hi-IN" sz="2800" dirty="0" smtClean="0">
                <a:solidFill>
                  <a:srgbClr val="C10000"/>
                </a:solidFill>
                <a:latin typeface="Calisto MT" pitchFamily="18" charset="0"/>
              </a:rPr>
              <a:t>5</a:t>
            </a:r>
            <a:r>
              <a:rPr lang="hi-IN" sz="2800" dirty="0">
                <a:solidFill>
                  <a:srgbClr val="C10000"/>
                </a:solidFill>
                <a:latin typeface="Calisto MT" pitchFamily="18" charset="0"/>
              </a:rPr>
              <a:t>. भारतीय रिज़र्व बैंक से अनुमोदन के बाद, ऑरियनप्रो पेमेंट सॉल्यूशंस किस ब्रांड के तहत ऑनलाइन भुगतान एग्रीगेटर के रूप में काम करेगा?</a:t>
            </a:r>
            <a:endParaRPr lang="en-US" sz="2800" dirty="0">
              <a:solidFill>
                <a:srgbClr val="C10000"/>
              </a:solidFill>
              <a:latin typeface="Calisto MT" pitchFamily="18" charset="0"/>
            </a:endParaRPr>
          </a:p>
          <a:p>
            <a:r>
              <a:rPr lang="en-IN" sz="2800" dirty="0">
                <a:solidFill>
                  <a:srgbClr val="816000"/>
                </a:solidFill>
                <a:latin typeface="Calisto MT" pitchFamily="18" charset="0"/>
              </a:rPr>
              <a:t>A) </a:t>
            </a:r>
            <a:r>
              <a:rPr lang="en-IN" sz="2800" dirty="0" err="1">
                <a:solidFill>
                  <a:srgbClr val="816000"/>
                </a:solidFill>
                <a:latin typeface="Calisto MT" pitchFamily="18" charset="0"/>
              </a:rPr>
              <a:t>AuroPay</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a:t>
            </a:r>
            <a:r>
              <a:rPr lang="en-IN" sz="2800" dirty="0" err="1">
                <a:solidFill>
                  <a:srgbClr val="816000"/>
                </a:solidFill>
                <a:latin typeface="Calisto MT" pitchFamily="18" charset="0"/>
              </a:rPr>
              <a:t>PayLink</a:t>
            </a:r>
            <a:endParaRPr lang="en-IN" sz="2800" dirty="0">
              <a:solidFill>
                <a:srgbClr val="816000"/>
              </a:solidFill>
              <a:latin typeface="Calisto MT" pitchFamily="18" charset="0"/>
            </a:endParaRPr>
          </a:p>
          <a:p>
            <a:r>
              <a:rPr lang="en-IN" sz="2800" dirty="0">
                <a:solidFill>
                  <a:srgbClr val="816000"/>
                </a:solidFill>
                <a:latin typeface="Calisto MT" pitchFamily="18" charset="0"/>
              </a:rPr>
              <a:t>C) </a:t>
            </a:r>
            <a:r>
              <a:rPr lang="en-IN" sz="2800" dirty="0" err="1">
                <a:solidFill>
                  <a:srgbClr val="816000"/>
                </a:solidFill>
                <a:latin typeface="Calisto MT" pitchFamily="18" charset="0"/>
              </a:rPr>
              <a:t>PayPro</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err="1" smtClean="0">
                <a:solidFill>
                  <a:srgbClr val="816000"/>
                </a:solidFill>
                <a:latin typeface="Calisto MT" pitchFamily="18" charset="0"/>
              </a:rPr>
              <a:t>ProPay</a:t>
            </a:r>
            <a:endParaRPr lang="en-IN" sz="2800" dirty="0" smtClean="0">
              <a:solidFill>
                <a:srgbClr val="816000"/>
              </a:solidFill>
              <a:latin typeface="Calisto MT" pitchFamily="18" charset="0"/>
            </a:endParaRPr>
          </a:p>
          <a:p>
            <a:r>
              <a:rPr lang="en-US" sz="2800" dirty="0" smtClean="0">
                <a:solidFill>
                  <a:srgbClr val="816000"/>
                </a:solidFill>
                <a:latin typeface="Calisto MT" pitchFamily="18" charset="0"/>
              </a:rPr>
              <a:t>E) Phone </a:t>
            </a:r>
            <a:r>
              <a:rPr lang="en-US" sz="2800" dirty="0" err="1" smtClean="0">
                <a:solidFill>
                  <a:srgbClr val="816000"/>
                </a:solidFill>
                <a:latin typeface="Calisto MT" pitchFamily="18" charset="0"/>
              </a:rPr>
              <a:t>pe</a:t>
            </a:r>
            <a:endParaRPr lang="en-IN" sz="2800" dirty="0">
              <a:latin typeface="Calisto MT" pitchFamily="18" charset="0"/>
            </a:endParaRPr>
          </a:p>
        </p:txBody>
      </p:sp>
    </p:spTree>
    <p:extLst>
      <p:ext uri="{BB962C8B-B14F-4D97-AF65-F5344CB8AC3E}">
        <p14:creationId xmlns:p14="http://schemas.microsoft.com/office/powerpoint/2010/main" val="1184498071"/>
      </p:ext>
    </p:extLst>
  </p:cSld>
  <p:clrMapOvr>
    <a:masterClrMapping/>
  </p:clrMapOvr>
  <p:transition spd="slow" advTm="30333">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64241"/>
            <a:ext cx="12191998" cy="461665"/>
          </a:xfrm>
          <a:prstGeom prst="rect">
            <a:avLst/>
          </a:prstGeom>
          <a:solidFill>
            <a:srgbClr val="92D050"/>
          </a:solidFill>
          <a:ln>
            <a:solidFill>
              <a:schemeClr val="tx1"/>
            </a:solidFill>
          </a:ln>
        </p:spPr>
        <p:txBody>
          <a:bodyPr wrap="square">
            <a:spAutoFit/>
          </a:bodyPr>
          <a:lstStyle/>
          <a:p>
            <a:r>
              <a:rPr lang="en-IN" sz="2400" dirty="0">
                <a:latin typeface="Calisto MT" pitchFamily="18" charset="0"/>
              </a:rPr>
              <a:t>Answer : A</a:t>
            </a:r>
          </a:p>
        </p:txBody>
      </p:sp>
      <p:graphicFrame>
        <p:nvGraphicFramePr>
          <p:cNvPr id="12" name="Table 11"/>
          <p:cNvGraphicFramePr>
            <a:graphicFrameLocks noGrp="1"/>
          </p:cNvGraphicFramePr>
          <p:nvPr>
            <p:extLst>
              <p:ext uri="{D42A27DB-BD31-4B8C-83A1-F6EECF244321}">
                <p14:modId xmlns:p14="http://schemas.microsoft.com/office/powerpoint/2010/main" val="2361939726"/>
              </p:ext>
            </p:extLst>
          </p:nvPr>
        </p:nvGraphicFramePr>
        <p:xfrm>
          <a:off x="0" y="1638571"/>
          <a:ext cx="12191997" cy="4450080"/>
        </p:xfrm>
        <a:graphic>
          <a:graphicData uri="http://schemas.openxmlformats.org/drawingml/2006/table">
            <a:tbl>
              <a:tblPr firstRow="1" bandRow="1">
                <a:tableStyleId>{E8B1032C-EA38-4F05-BA0D-38AFFFC7BED3}</a:tableStyleId>
              </a:tblPr>
              <a:tblGrid>
                <a:gridCol w="12191997"/>
              </a:tblGrid>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Aurionpro</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Payment Solutions has received Reserve Bank’s nod to operate as an online payment aggregator via its payment gateway brand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AuroPay</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a:t>
                      </a:r>
                      <a:endParaRPr lang="hi-IN" sz="2800" b="0" dirty="0" smtClean="0">
                        <a:solidFill>
                          <a:srgbClr val="FF0000"/>
                        </a:solidFill>
                      </a:endParaRPr>
                    </a:p>
                    <a:p>
                      <a:pPr marL="457200" indent="-457200">
                        <a:buFont typeface="Arial" pitchFamily="34" charset="0"/>
                        <a:buChar char="•"/>
                      </a:pPr>
                      <a:r>
                        <a:rPr lang="hi-IN" sz="2800" b="0" dirty="0" smtClean="0"/>
                        <a:t>ऑरियनप्रो पेमेंट सॉल्यूशंस को अपने पेमेंट गेटवे ब्रांड ऑरोपे के माध्यम से ऑनलाइन भुगतान एग्रीगेटर के रूप में काम करने के लिए रिजर्व बैंक की मंजूरी मिल गई है।</a:t>
                      </a:r>
                      <a:endParaRPr lang="en-IN" sz="2800" b="0" dirty="0"/>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The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authorisation</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from the apex bank enables the company to operate as an online payment aggregator to provide digital payments services to merchants across the country.</a:t>
                      </a:r>
                      <a:endPar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457200" indent="-457200">
                        <a:buFont typeface="Arial" pitchFamily="34" charset="0"/>
                        <a:buChar char="•"/>
                      </a:pPr>
                      <a:r>
                        <a:rPr lang="hi-IN" sz="2800" b="0" dirty="0" smtClean="0"/>
                        <a:t>शीर्ष बैंक से प्राधिकरण कंपनी को देश भर के व्यापारियों को डिजिटल भुगतान सेवाएं प्रदान करने के लिए एक ऑनलाइन भुगतान एग्रीगेटर के रूप में काम करने में सक्षम बनाता है।</a:t>
                      </a:r>
                      <a:endParaRPr lang="en-IN" sz="2800" b="0" dirty="0"/>
                    </a:p>
                  </a:txBody>
                  <a:tcPr/>
                </a:tc>
              </a:tr>
            </a:tbl>
          </a:graphicData>
        </a:graphic>
      </p:graphicFrame>
    </p:spTree>
    <p:extLst>
      <p:ext uri="{BB962C8B-B14F-4D97-AF65-F5344CB8AC3E}">
        <p14:creationId xmlns:p14="http://schemas.microsoft.com/office/powerpoint/2010/main" val="1971083819"/>
      </p:ext>
    </p:extLst>
  </p:cSld>
  <p:clrMapOvr>
    <a:masterClrMapping/>
  </p:clrMapOvr>
  <p:transition spd="slow" advTm="30333">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Rectangle 2"/>
          <p:cNvSpPr/>
          <p:nvPr/>
        </p:nvSpPr>
        <p:spPr>
          <a:xfrm>
            <a:off x="0" y="1064241"/>
            <a:ext cx="12192000" cy="523220"/>
          </a:xfrm>
          <a:prstGeom prst="rect">
            <a:avLst/>
          </a:prstGeom>
          <a:solidFill>
            <a:srgbClr val="FFC000"/>
          </a:solidFill>
          <a:ln w="19050">
            <a:solidFill>
              <a:schemeClr val="tx1"/>
            </a:solidFill>
          </a:ln>
        </p:spPr>
        <p:txBody>
          <a:bodyPr wrap="square">
            <a:spAutoFit/>
          </a:bodyPr>
          <a:lstStyle/>
          <a:p>
            <a:pPr algn="ctr"/>
            <a:r>
              <a:rPr lang="en-IN" sz="2800" dirty="0" smtClean="0">
                <a:latin typeface="Calisto MT" pitchFamily="18" charset="0"/>
              </a:rPr>
              <a:t>QUESTION FOR YOU </a:t>
            </a:r>
            <a:endParaRPr lang="en-IN" sz="2800" dirty="0">
              <a:latin typeface="Calisto MT" pitchFamily="18" charset="0"/>
            </a:endParaRPr>
          </a:p>
        </p:txBody>
      </p:sp>
      <p:sp>
        <p:nvSpPr>
          <p:cNvPr id="9" name="Rectangle 8"/>
          <p:cNvSpPr/>
          <p:nvPr/>
        </p:nvSpPr>
        <p:spPr>
          <a:xfrm>
            <a:off x="0" y="5764685"/>
            <a:ext cx="12192000" cy="461665"/>
          </a:xfrm>
          <a:prstGeom prst="rect">
            <a:avLst/>
          </a:prstGeom>
          <a:ln w="57150">
            <a:solidFill>
              <a:schemeClr val="tx1"/>
            </a:solidFill>
          </a:ln>
        </p:spPr>
        <p:txBody>
          <a:bodyPr wrap="square">
            <a:spAutoFit/>
          </a:bodyPr>
          <a:lstStyle/>
          <a:p>
            <a:pPr lvl="0" algn="ctr"/>
            <a:r>
              <a:rPr lang="en-US" sz="2400" dirty="0">
                <a:solidFill>
                  <a:prstClr val="black"/>
                </a:solidFill>
                <a:latin typeface="Calisto MT" pitchFamily="18" charset="0"/>
              </a:rPr>
              <a:t>Type Your Answer in Comment </a:t>
            </a:r>
            <a:r>
              <a:rPr lang="en-US" sz="2400" dirty="0" smtClean="0">
                <a:solidFill>
                  <a:prstClr val="black"/>
                </a:solidFill>
                <a:latin typeface="Calisto MT" pitchFamily="18" charset="0"/>
              </a:rPr>
              <a:t>Section Everyone</a:t>
            </a:r>
            <a:endParaRPr lang="en-IN" sz="2400" dirty="0">
              <a:solidFill>
                <a:prstClr val="black"/>
              </a:solidFill>
              <a:latin typeface="Calisto MT" pitchFamily="18" charset="0"/>
            </a:endParaRPr>
          </a:p>
        </p:txBody>
      </p:sp>
      <p:sp>
        <p:nvSpPr>
          <p:cNvPr id="2" name="Rectangle 1"/>
          <p:cNvSpPr/>
          <p:nvPr/>
        </p:nvSpPr>
        <p:spPr>
          <a:xfrm>
            <a:off x="0" y="2149767"/>
            <a:ext cx="12192000" cy="1815882"/>
          </a:xfrm>
          <a:prstGeom prst="rect">
            <a:avLst/>
          </a:prstGeom>
          <a:ln w="57150">
            <a:solidFill>
              <a:schemeClr val="tx1"/>
            </a:solidFill>
          </a:ln>
        </p:spPr>
        <p:txBody>
          <a:bodyPr wrap="square">
            <a:spAutoFit/>
          </a:bodyPr>
          <a:lstStyle/>
          <a:p>
            <a:r>
              <a:rPr lang="en-US" sz="2800" b="1" dirty="0" smtClean="0">
                <a:solidFill>
                  <a:srgbClr val="C10000"/>
                </a:solidFill>
                <a:latin typeface="Calisto MT" pitchFamily="18" charset="0"/>
              </a:rPr>
              <a:t>Q. </a:t>
            </a:r>
            <a:r>
              <a:rPr lang="en-US" sz="2800" dirty="0">
                <a:solidFill>
                  <a:srgbClr val="C10000"/>
                </a:solidFill>
                <a:latin typeface="Calisto MT" pitchFamily="18" charset="0"/>
              </a:rPr>
              <a:t>The chairman of the Securities And Exchange Board Of India(SEBI) is appointed </a:t>
            </a:r>
            <a:r>
              <a:rPr lang="en-US" sz="2800" dirty="0" smtClean="0">
                <a:solidFill>
                  <a:srgbClr val="C10000"/>
                </a:solidFill>
                <a:latin typeface="Calisto MT" pitchFamily="18" charset="0"/>
              </a:rPr>
              <a:t>by?</a:t>
            </a:r>
            <a:endParaRPr lang="en-US" sz="2800" dirty="0">
              <a:solidFill>
                <a:srgbClr val="C10000"/>
              </a:solidFill>
              <a:latin typeface="Calisto MT" pitchFamily="18" charset="0"/>
            </a:endParaRPr>
          </a:p>
          <a:p>
            <a:r>
              <a:rPr lang="en-US" sz="2800" dirty="0">
                <a:solidFill>
                  <a:srgbClr val="816000"/>
                </a:solidFill>
                <a:latin typeface="Calisto MT" pitchFamily="18" charset="0"/>
              </a:rPr>
              <a:t>A) Government of India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RBI</a:t>
            </a:r>
          </a:p>
          <a:p>
            <a:r>
              <a:rPr lang="en-US" sz="2800" dirty="0">
                <a:solidFill>
                  <a:srgbClr val="816000"/>
                </a:solidFill>
                <a:latin typeface="Calisto MT" pitchFamily="18" charset="0"/>
              </a:rPr>
              <a:t>C) President of India </a:t>
            </a:r>
            <a:r>
              <a:rPr lang="en-US" sz="2800" dirty="0" smtClean="0">
                <a:solidFill>
                  <a:srgbClr val="816000"/>
                </a:solidFill>
                <a:latin typeface="Calisto MT" pitchFamily="18" charset="0"/>
              </a:rPr>
              <a:t>				D</a:t>
            </a:r>
            <a:r>
              <a:rPr lang="en-US" sz="2800" dirty="0">
                <a:solidFill>
                  <a:srgbClr val="816000"/>
                </a:solidFill>
                <a:latin typeface="Calisto MT" pitchFamily="18" charset="0"/>
              </a:rPr>
              <a:t>) None is Correct</a:t>
            </a:r>
            <a:endParaRPr lang="en-IN" sz="2800" dirty="0">
              <a:latin typeface="Calisto MT" pitchFamily="18" charset="0"/>
            </a:endParaRPr>
          </a:p>
        </p:txBody>
      </p:sp>
    </p:spTree>
    <p:extLst>
      <p:ext uri="{BB962C8B-B14F-4D97-AF65-F5344CB8AC3E}">
        <p14:creationId xmlns:p14="http://schemas.microsoft.com/office/powerpoint/2010/main" val="2458616410"/>
      </p:ext>
    </p:extLst>
  </p:cSld>
  <p:clrMapOvr>
    <a:masterClrMapping/>
  </p:clrMapOvr>
  <p:transition spd="slow" advTm="30333">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Rectangle 11"/>
          <p:cNvSpPr/>
          <p:nvPr/>
        </p:nvSpPr>
        <p:spPr>
          <a:xfrm>
            <a:off x="1" y="1614441"/>
            <a:ext cx="12191999" cy="2554545"/>
          </a:xfrm>
          <a:prstGeom prst="rect">
            <a:avLst/>
          </a:prstGeom>
          <a:ln w="57150">
            <a:solidFill>
              <a:schemeClr val="tx1"/>
            </a:solidFill>
          </a:ln>
        </p:spPr>
        <p:txBody>
          <a:bodyPr wrap="square">
            <a:spAutoFit/>
          </a:bodyPr>
          <a:lstStyle/>
          <a:p>
            <a:r>
              <a:rPr lang="en-US" sz="2000" b="1" dirty="0" smtClean="0">
                <a:latin typeface="Calisto MT" pitchFamily="18" charset="0"/>
              </a:rPr>
              <a:t>YouTube </a:t>
            </a:r>
            <a:r>
              <a:rPr lang="en-US" sz="2000" b="1" dirty="0">
                <a:latin typeface="Calisto MT" pitchFamily="18" charset="0"/>
              </a:rPr>
              <a:t>Official Channel:-</a:t>
            </a:r>
          </a:p>
          <a:p>
            <a:r>
              <a:rPr lang="en-US" sz="2000" b="1" dirty="0">
                <a:latin typeface="Calisto MT" pitchFamily="18" charset="0"/>
                <a:hlinkClick r:id="rId18"/>
              </a:rPr>
              <a:t>https://youtube.com/@AparchitExamWarriors?si=pLlc1S6brRqQP068</a:t>
            </a:r>
            <a:endParaRPr lang="en-US" sz="2000" b="1" dirty="0">
              <a:latin typeface="Calisto MT" pitchFamily="18" charset="0"/>
            </a:endParaRPr>
          </a:p>
          <a:p>
            <a:endParaRPr lang="en-US" sz="2000" dirty="0">
              <a:latin typeface="Calisto MT" pitchFamily="18" charset="0"/>
            </a:endParaRPr>
          </a:p>
          <a:p>
            <a:r>
              <a:rPr lang="en-US" sz="2000" b="1" dirty="0">
                <a:latin typeface="Calisto MT" pitchFamily="18" charset="0"/>
              </a:rPr>
              <a:t>Official Telegram Channel:-</a:t>
            </a:r>
          </a:p>
          <a:p>
            <a:r>
              <a:rPr lang="en-US" sz="2000" dirty="0">
                <a:latin typeface="Calisto MT" pitchFamily="18" charset="0"/>
                <a:hlinkClick r:id="rId19"/>
              </a:rPr>
              <a:t>https://t.me/Aparchit_Super_CA_Pdfs</a:t>
            </a:r>
            <a:endParaRPr lang="en-US" sz="2000" dirty="0">
              <a:latin typeface="Calisto MT" pitchFamily="18" charset="0"/>
            </a:endParaRPr>
          </a:p>
          <a:p>
            <a:endParaRPr lang="en-US" sz="2000" dirty="0">
              <a:latin typeface="Calisto MT" pitchFamily="18" charset="0"/>
            </a:endParaRPr>
          </a:p>
          <a:p>
            <a:r>
              <a:rPr lang="en-US" sz="2000" b="1" dirty="0">
                <a:latin typeface="Calisto MT" pitchFamily="18" charset="0"/>
              </a:rPr>
              <a:t>Daily, Weekly, Monthly Current Affairs </a:t>
            </a:r>
            <a:r>
              <a:rPr lang="en-US" sz="2000" b="1" dirty="0" err="1">
                <a:latin typeface="Calisto MT" pitchFamily="18" charset="0"/>
              </a:rPr>
              <a:t>offical</a:t>
            </a:r>
            <a:r>
              <a:rPr lang="en-US" sz="2000" b="1" dirty="0">
                <a:latin typeface="Calisto MT" pitchFamily="18" charset="0"/>
              </a:rPr>
              <a:t> Website &amp; All Mock Test </a:t>
            </a:r>
            <a:r>
              <a:rPr lang="en-US" sz="2000" b="1" dirty="0" err="1">
                <a:latin typeface="Calisto MT" pitchFamily="18" charset="0"/>
              </a:rPr>
              <a:t>Pdf</a:t>
            </a:r>
            <a:r>
              <a:rPr lang="en-US" sz="2000" b="1" dirty="0">
                <a:latin typeface="Calisto MT" pitchFamily="18" charset="0"/>
              </a:rPr>
              <a:t> :-</a:t>
            </a:r>
          </a:p>
          <a:p>
            <a:r>
              <a:rPr lang="en-US" sz="2000" dirty="0">
                <a:latin typeface="Calisto MT" pitchFamily="18" charset="0"/>
                <a:hlinkClick r:id="rId20"/>
              </a:rPr>
              <a:t>https://</a:t>
            </a:r>
            <a:r>
              <a:rPr lang="en-US" sz="2000" dirty="0" smtClean="0">
                <a:latin typeface="Calisto MT" pitchFamily="18" charset="0"/>
                <a:hlinkClick r:id="rId20"/>
              </a:rPr>
              <a:t>aparchitexamwarriors.com/currentaffairs/daily-current-affairs-pdf</a:t>
            </a:r>
            <a:endParaRPr lang="en-US" sz="2000" dirty="0">
              <a:latin typeface="Calisto MT" pitchFamily="18" charset="0"/>
            </a:endParaRPr>
          </a:p>
        </p:txBody>
      </p:sp>
      <p:sp>
        <p:nvSpPr>
          <p:cNvPr id="2" name="Rectangle 1"/>
          <p:cNvSpPr/>
          <p:nvPr/>
        </p:nvSpPr>
        <p:spPr>
          <a:xfrm>
            <a:off x="2" y="1091221"/>
            <a:ext cx="12191999" cy="523220"/>
          </a:xfrm>
          <a:prstGeom prst="rect">
            <a:avLst/>
          </a:prstGeom>
          <a:solidFill>
            <a:srgbClr val="FFC000"/>
          </a:solidFill>
          <a:ln w="38100">
            <a:solidFill>
              <a:schemeClr val="tx1"/>
            </a:solidFill>
          </a:ln>
        </p:spPr>
        <p:txBody>
          <a:bodyPr wrap="square">
            <a:spAutoFit/>
          </a:bodyPr>
          <a:lstStyle/>
          <a:p>
            <a:pPr lvl="0" algn="ctr"/>
            <a:r>
              <a:rPr lang="en-US" sz="2800" b="1" dirty="0">
                <a:solidFill>
                  <a:prstClr val="black"/>
                </a:solidFill>
                <a:latin typeface="Calisto MT" pitchFamily="18" charset="0"/>
              </a:rPr>
              <a:t>Follow  us</a:t>
            </a:r>
          </a:p>
        </p:txBody>
      </p:sp>
    </p:spTree>
    <p:extLst>
      <p:ext uri="{BB962C8B-B14F-4D97-AF65-F5344CB8AC3E}">
        <p14:creationId xmlns:p14="http://schemas.microsoft.com/office/powerpoint/2010/main" val="306185280"/>
      </p:ext>
    </p:extLst>
  </p:cSld>
  <p:clrMapOvr>
    <a:masterClrMapping/>
  </p:clrMapOvr>
  <p:transition spd="slow" advTm="30333">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2"/>
            <a:ext cx="12192000" cy="523220"/>
          </a:xfrm>
          <a:prstGeom prst="rect">
            <a:avLst/>
          </a:prstGeom>
          <a:solidFill>
            <a:srgbClr val="FFC000"/>
          </a:solidFill>
          <a:ln w="38100">
            <a:solidFill>
              <a:srgbClr val="002060"/>
            </a:solidFill>
          </a:ln>
        </p:spPr>
        <p:txBody>
          <a:bodyPr wrap="square" rtlCol="0">
            <a:spAutoFit/>
          </a:bodyPr>
          <a:lstStyle/>
          <a:p>
            <a:pPr algn="ctr"/>
            <a:r>
              <a:rPr lang="en-IN" sz="28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8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8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solidFill>
                <a:prstClr val="black"/>
              </a:solidFill>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3" y="1855"/>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smtClean="0">
                  <a:ln>
                    <a:solidFill>
                      <a:srgbClr val="002060"/>
                    </a:solidFill>
                  </a:ln>
                  <a:solidFill>
                    <a:srgbClr val="002060"/>
                  </a:solidFill>
                  <a:latin typeface="Calisto MT" pitchFamily="18" charset="0"/>
                </a:rPr>
                <a:t>APARCHIT </a:t>
              </a:r>
              <a:r>
                <a:rPr lang="en-US" sz="4400" b="1" dirty="0">
                  <a:ln>
                    <a:solidFill>
                      <a:srgbClr val="002060"/>
                    </a:solidFill>
                  </a:ln>
                  <a:solidFill>
                    <a:srgbClr val="002060"/>
                  </a:solidFill>
                  <a:latin typeface="Calisto MT" pitchFamily="18" charset="0"/>
                </a:rPr>
                <a:t>EXAM WARRIORS</a:t>
              </a:r>
              <a:endParaRPr lang="en-US" sz="4400" b="1" spc="300" dirty="0">
                <a:ln w="28575">
                  <a:solidFill>
                    <a:prstClr val="black"/>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 name="Rectangle 1"/>
          <p:cNvSpPr/>
          <p:nvPr/>
        </p:nvSpPr>
        <p:spPr>
          <a:xfrm>
            <a:off x="2" y="1155468"/>
            <a:ext cx="12191997" cy="461665"/>
          </a:xfrm>
          <a:prstGeom prst="rect">
            <a:avLst/>
          </a:prstGeom>
          <a:solidFill>
            <a:srgbClr val="FFC000"/>
          </a:solidFill>
          <a:ln w="38100">
            <a:solidFill>
              <a:schemeClr val="tx1"/>
            </a:solidFill>
          </a:ln>
        </p:spPr>
        <p:txBody>
          <a:bodyPr wrap="square">
            <a:spAutoFit/>
          </a:bodyPr>
          <a:lstStyle/>
          <a:p>
            <a:pPr algn="ctr"/>
            <a:r>
              <a:rPr lang="en-IN" sz="2400" dirty="0" smtClean="0">
                <a:solidFill>
                  <a:prstClr val="black"/>
                </a:solidFill>
                <a:latin typeface="Calisto MT" pitchFamily="18" charset="0"/>
              </a:rPr>
              <a:t>DRDO </a:t>
            </a:r>
            <a:r>
              <a:rPr lang="en-IN" sz="2400" dirty="0">
                <a:solidFill>
                  <a:prstClr val="black"/>
                </a:solidFill>
                <a:latin typeface="Calisto MT" pitchFamily="18" charset="0"/>
              </a:rPr>
              <a:t>IN NEWS 2024</a:t>
            </a:r>
          </a:p>
        </p:txBody>
      </p:sp>
      <p:graphicFrame>
        <p:nvGraphicFramePr>
          <p:cNvPr id="3" name="Table 2"/>
          <p:cNvGraphicFramePr>
            <a:graphicFrameLocks noGrp="1"/>
          </p:cNvGraphicFramePr>
          <p:nvPr>
            <p:extLst>
              <p:ext uri="{D42A27DB-BD31-4B8C-83A1-F6EECF244321}">
                <p14:modId xmlns:p14="http://schemas.microsoft.com/office/powerpoint/2010/main" val="2079869482"/>
              </p:ext>
            </p:extLst>
          </p:nvPr>
        </p:nvGraphicFramePr>
        <p:xfrm>
          <a:off x="-1" y="1617133"/>
          <a:ext cx="12191999" cy="4541520"/>
        </p:xfrm>
        <a:graphic>
          <a:graphicData uri="http://schemas.openxmlformats.org/drawingml/2006/table">
            <a:tbl>
              <a:tblPr firstRow="1" bandRow="1">
                <a:tableStyleId>{E8B1032C-EA38-4F05-BA0D-38AFFFC7BED3}</a:tableStyleId>
              </a:tblPr>
              <a:tblGrid>
                <a:gridCol w="12191999"/>
              </a:tblGrid>
              <a:tr h="370840">
                <a:tc>
                  <a:txBody>
                    <a:bodyPr/>
                    <a:lstStyle/>
                    <a:p>
                      <a:pPr marL="342900" indent="-342900">
                        <a:buFont typeface="Wingdings" pitchFamily="2" charset="2"/>
                        <a:buChar char="ü"/>
                      </a:pPr>
                      <a:r>
                        <a:rPr lang="en-US" sz="2800" b="0" dirty="0" smtClean="0">
                          <a:solidFill>
                            <a:srgbClr val="FF0000"/>
                          </a:solidFill>
                          <a:latin typeface="Calisto MT" pitchFamily="18" charset="0"/>
                        </a:rPr>
                        <a:t>DRDO chairman Samir V </a:t>
                      </a:r>
                      <a:r>
                        <a:rPr lang="en-US" sz="2800" b="0" dirty="0" err="1" smtClean="0">
                          <a:solidFill>
                            <a:srgbClr val="FF0000"/>
                          </a:solidFill>
                          <a:latin typeface="Calisto MT" pitchFamily="18" charset="0"/>
                        </a:rPr>
                        <a:t>Kamat</a:t>
                      </a:r>
                      <a:r>
                        <a:rPr lang="en-US" sz="2800" b="0" dirty="0" smtClean="0">
                          <a:solidFill>
                            <a:srgbClr val="FF0000"/>
                          </a:solidFill>
                          <a:latin typeface="Calisto MT" pitchFamily="18" charset="0"/>
                        </a:rPr>
                        <a:t> gets one-year extension.</a:t>
                      </a:r>
                    </a:p>
                    <a:p>
                      <a:pPr marL="342900" indent="-342900">
                        <a:buFont typeface="Wingdings" pitchFamily="2" charset="2"/>
                        <a:buChar char="ü"/>
                      </a:pPr>
                      <a:r>
                        <a:rPr lang="hi-IN" sz="2800" b="0" dirty="0" smtClean="0">
                          <a:latin typeface="Calisto MT" pitchFamily="18" charset="0"/>
                        </a:rPr>
                        <a:t>DRDO के अध्यक्ष समीर वी कामत को एक साल का विस्तार मिला।</a:t>
                      </a:r>
                      <a:endParaRPr lang="en-US" sz="28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DRDO hands over nine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defence</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tech projects to IIT-Bhubaneswar.</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IN" sz="2800" b="0" dirty="0" smtClean="0">
                          <a:latin typeface="Calisto MT" pitchFamily="18" charset="0"/>
                        </a:rPr>
                        <a:t>DRDO </a:t>
                      </a:r>
                      <a:r>
                        <a:rPr lang="hi-IN" sz="2800" b="0" dirty="0" smtClean="0">
                          <a:latin typeface="Calisto MT" pitchFamily="18" charset="0"/>
                        </a:rPr>
                        <a:t>ने नौ रक्षा तकनीकी परियोजनाएं आईआईटी-भुवनेश्वर को सौंपीं </a:t>
                      </a:r>
                      <a:endParaRPr kumimoji="0" lang="en-US"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DRDO successfully tested the next-generation Supersonic Missile-Assisted Release of Torpedo (SMART) system on 1 May 2024 from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Dr</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APJ Abdul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Kalam</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Island off the coast of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Odisha</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DRDO </a:t>
                      </a:r>
                      <a:r>
                        <a:rPr kumimoji="0" lang="hi-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ने 1 मई 2024 को ओडिशा के तट पर डॉ एपीजे अब्दुल कलाम द्वीप से अगली पीढ़ी के सुपरसोनिक मिसाइल-असिस्टेड रिलीज ऑफ टॉरपीडो (</a:t>
                      </a: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SMART) </a:t>
                      </a:r>
                      <a:r>
                        <a:rPr kumimoji="0" lang="hi-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सिस्टम का सफलतापूर्वक परीक्षण किया।</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spTree>
    <p:extLst>
      <p:ext uri="{BB962C8B-B14F-4D97-AF65-F5344CB8AC3E}">
        <p14:creationId xmlns:p14="http://schemas.microsoft.com/office/powerpoint/2010/main" val="299251458"/>
      </p:ext>
    </p:extLst>
  </p:cSld>
  <p:clrMapOvr>
    <a:masterClrMapping/>
  </p:clrMapOvr>
  <p:transition spd="slow" advTm="30333">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Rectangle 2"/>
          <p:cNvSpPr/>
          <p:nvPr/>
        </p:nvSpPr>
        <p:spPr>
          <a:xfrm>
            <a:off x="2" y="1064241"/>
            <a:ext cx="12191998" cy="3108543"/>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Q.2. </a:t>
            </a:r>
            <a:r>
              <a:rPr lang="en-US" sz="2800" dirty="0">
                <a:solidFill>
                  <a:srgbClr val="C10000"/>
                </a:solidFill>
                <a:latin typeface="Calisto MT" pitchFamily="18" charset="0"/>
              </a:rPr>
              <a:t>Which company recently became the world’s most valuable due to advancements in </a:t>
            </a:r>
            <a:r>
              <a:rPr lang="en-US" sz="2800" dirty="0" smtClean="0">
                <a:solidFill>
                  <a:srgbClr val="C10000"/>
                </a:solidFill>
                <a:latin typeface="Calisto MT" pitchFamily="18" charset="0"/>
              </a:rPr>
              <a:t>artificial </a:t>
            </a:r>
            <a:r>
              <a:rPr lang="en-IN" sz="2800" dirty="0" smtClean="0">
                <a:solidFill>
                  <a:srgbClr val="C10000"/>
                </a:solidFill>
                <a:latin typeface="Calisto MT" pitchFamily="18" charset="0"/>
              </a:rPr>
              <a:t>intelligence </a:t>
            </a:r>
            <a:r>
              <a:rPr lang="en-IN" sz="2800" dirty="0">
                <a:solidFill>
                  <a:srgbClr val="C10000"/>
                </a:solidFill>
                <a:latin typeface="Calisto MT" pitchFamily="18" charset="0"/>
              </a:rPr>
              <a:t>technology</a:t>
            </a:r>
            <a:r>
              <a:rPr lang="en-IN"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कृत्रिम बुद्धिमत्ता प्रौद्योगिकी में प्रगति के कारण हाल ही में कौन सी कंपनी दुनिया की सबसे मूल्यवान कंपनी बन गई?</a:t>
            </a:r>
            <a:endParaRPr lang="en-IN" sz="2800" dirty="0">
              <a:solidFill>
                <a:srgbClr val="C10000"/>
              </a:solidFill>
              <a:latin typeface="Calisto MT" pitchFamily="18" charset="0"/>
            </a:endParaRPr>
          </a:p>
          <a:p>
            <a:r>
              <a:rPr lang="en-IN" sz="2800" dirty="0">
                <a:solidFill>
                  <a:srgbClr val="816000"/>
                </a:solidFill>
                <a:latin typeface="Calisto MT" pitchFamily="18" charset="0"/>
              </a:rPr>
              <a:t>A) Microsoft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a:t>
            </a:r>
            <a:r>
              <a:rPr lang="en-IN" sz="2800" dirty="0" err="1">
                <a:solidFill>
                  <a:srgbClr val="816000"/>
                </a:solidFill>
                <a:latin typeface="Calisto MT" pitchFamily="18" charset="0"/>
              </a:rPr>
              <a:t>Nvidia</a:t>
            </a:r>
            <a:endParaRPr lang="en-IN" sz="2800" dirty="0">
              <a:solidFill>
                <a:srgbClr val="816000"/>
              </a:solidFill>
              <a:latin typeface="Calisto MT" pitchFamily="18" charset="0"/>
            </a:endParaRPr>
          </a:p>
          <a:p>
            <a:r>
              <a:rPr lang="en-IN" sz="2800" dirty="0">
                <a:solidFill>
                  <a:srgbClr val="816000"/>
                </a:solidFill>
                <a:latin typeface="Calisto MT" pitchFamily="18" charset="0"/>
              </a:rPr>
              <a:t>C) Tesla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Apple</a:t>
            </a:r>
          </a:p>
          <a:p>
            <a:pPr lvl="0"/>
            <a:r>
              <a:rPr lang="en-IN" sz="2800" dirty="0" smtClean="0">
                <a:solidFill>
                  <a:srgbClr val="816000"/>
                </a:solidFill>
                <a:latin typeface="Calisto MT" pitchFamily="18" charset="0"/>
              </a:rPr>
              <a:t>E) </a:t>
            </a:r>
            <a:r>
              <a:rPr lang="en-IN" sz="2800" dirty="0" err="1" smtClean="0">
                <a:solidFill>
                  <a:srgbClr val="816000"/>
                </a:solidFill>
                <a:latin typeface="Calisto MT" pitchFamily="18" charset="0"/>
              </a:rPr>
              <a:t>Vidia</a:t>
            </a:r>
            <a:endParaRPr lang="en-IN" sz="2800" dirty="0">
              <a:solidFill>
                <a:srgbClr val="816000"/>
              </a:solidFill>
              <a:latin typeface="Calisto MT" pitchFamily="18" charset="0"/>
            </a:endParaRPr>
          </a:p>
        </p:txBody>
      </p:sp>
    </p:spTree>
    <p:extLst>
      <p:ext uri="{BB962C8B-B14F-4D97-AF65-F5344CB8AC3E}">
        <p14:creationId xmlns:p14="http://schemas.microsoft.com/office/powerpoint/2010/main" val="3227522494"/>
      </p:ext>
    </p:extLst>
  </p:cSld>
  <p:clrMapOvr>
    <a:masterClrMapping/>
  </p:clrMapOvr>
  <p:transition spd="slow" advTm="30333">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2001" cy="523220"/>
          </a:xfrm>
          <a:prstGeom prst="rect">
            <a:avLst/>
          </a:prstGeom>
          <a:solidFill>
            <a:srgbClr val="92D050"/>
          </a:solidFill>
          <a:ln>
            <a:solidFill>
              <a:schemeClr val="tx1"/>
            </a:solidFill>
          </a:ln>
        </p:spPr>
        <p:txBody>
          <a:bodyPr wrap="square">
            <a:spAutoFit/>
          </a:bodyPr>
          <a:lstStyle/>
          <a:p>
            <a:r>
              <a:rPr lang="en-IN" sz="2800" dirty="0">
                <a:latin typeface="Calisto MT" pitchFamily="18" charset="0"/>
              </a:rPr>
              <a:t>Answer : D</a:t>
            </a:r>
          </a:p>
        </p:txBody>
      </p:sp>
      <p:graphicFrame>
        <p:nvGraphicFramePr>
          <p:cNvPr id="13" name="Table 12"/>
          <p:cNvGraphicFramePr>
            <a:graphicFrameLocks noGrp="1"/>
          </p:cNvGraphicFramePr>
          <p:nvPr>
            <p:extLst>
              <p:ext uri="{D42A27DB-BD31-4B8C-83A1-F6EECF244321}">
                <p14:modId xmlns:p14="http://schemas.microsoft.com/office/powerpoint/2010/main" val="1070500960"/>
              </p:ext>
            </p:extLst>
          </p:nvPr>
        </p:nvGraphicFramePr>
        <p:xfrm>
          <a:off x="0" y="1624707"/>
          <a:ext cx="12191997" cy="5029200"/>
        </p:xfrm>
        <a:graphic>
          <a:graphicData uri="http://schemas.openxmlformats.org/drawingml/2006/table">
            <a:tbl>
              <a:tblPr firstRow="1" bandRow="1">
                <a:tableStyleId>{E8B1032C-EA38-4F05-BA0D-38AFFFC7BED3}</a:tableStyleId>
              </a:tblPr>
              <a:tblGrid>
                <a:gridCol w="12191997"/>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Apple once again became the world’s most valuable company, dethroning Microsoft from the top spot, as the iPhone maker pushed ahead in a race to dominate artificial intelligence technology.</a:t>
                      </a:r>
                      <a:endParaRPr lang="en-IN" sz="2400" b="0" dirty="0" smtClean="0">
                        <a:solidFill>
                          <a:srgbClr val="FF0000"/>
                        </a:solidFill>
                        <a:latin typeface="Calisto MT" pitchFamily="18" charset="0"/>
                      </a:endParaRPr>
                    </a:p>
                    <a:p>
                      <a:pPr marL="342900" indent="-342900">
                        <a:buFont typeface="Arial" pitchFamily="34" charset="0"/>
                        <a:buChar char="•"/>
                      </a:pPr>
                      <a:r>
                        <a:rPr lang="en-IN" sz="2000" b="0" dirty="0" smtClean="0">
                          <a:latin typeface="Calisto MT" pitchFamily="18" charset="0"/>
                        </a:rPr>
                        <a:t>Apple </a:t>
                      </a:r>
                      <a:r>
                        <a:rPr lang="hi-IN" sz="2000" b="0" dirty="0" smtClean="0">
                          <a:latin typeface="Calisto MT" pitchFamily="18" charset="0"/>
                        </a:rPr>
                        <a:t>एक बार फिर दुनिया की सबसे मूल्यवान कंपनी बन गई, जिसने </a:t>
                      </a:r>
                      <a:r>
                        <a:rPr lang="en-IN" sz="2000" b="0" dirty="0" smtClean="0">
                          <a:latin typeface="Calisto MT" pitchFamily="18" charset="0"/>
                        </a:rPr>
                        <a:t>Microsoft </a:t>
                      </a:r>
                      <a:r>
                        <a:rPr lang="hi-IN" sz="2000" b="0" dirty="0" smtClean="0">
                          <a:latin typeface="Calisto MT" pitchFamily="18" charset="0"/>
                        </a:rPr>
                        <a:t>को शीर्ष स्थान से हटा दिया, क्योंकि </a:t>
                      </a:r>
                      <a:r>
                        <a:rPr lang="en-IN" sz="2000" b="0" dirty="0" smtClean="0">
                          <a:latin typeface="Calisto MT" pitchFamily="18" charset="0"/>
                        </a:rPr>
                        <a:t>iPhone </a:t>
                      </a:r>
                      <a:r>
                        <a:rPr lang="hi-IN" sz="2000" b="0" dirty="0" smtClean="0">
                          <a:latin typeface="Calisto MT" pitchFamily="18" charset="0"/>
                        </a:rPr>
                        <a:t>निर्माता कृत्रिम बुद्धिमत्ता प्रौद्योगिकी पर हावी होने की दौड़ में आगे बढ़ गया।</a:t>
                      </a:r>
                      <a:endParaRPr lang="en-IN" sz="2000" b="0" dirty="0">
                        <a:latin typeface="Calisto MT" pitchFamily="18" charset="0"/>
                      </a:endParaRPr>
                    </a:p>
                  </a:txBody>
                  <a:tcPr/>
                </a:tc>
              </a:tr>
              <a:tr h="370840">
                <a:tc>
                  <a:txBody>
                    <a:bodyPr/>
                    <a:lstStyle/>
                    <a:p>
                      <a:pPr marL="342900" indent="-342900">
                        <a:buFont typeface="Arial" pitchFamily="34" charset="0"/>
                        <a:buChar char="•"/>
                      </a:pPr>
                      <a:r>
                        <a:rPr lang="en-US" sz="2400" b="0" dirty="0" smtClean="0">
                          <a:solidFill>
                            <a:srgbClr val="FF0000"/>
                          </a:solidFill>
                          <a:latin typeface="Calisto MT" pitchFamily="18" charset="0"/>
                        </a:rPr>
                        <a:t>Its shares jumped nearly 4% to a record $215.04, giving it a market valuation of $3.29 trillion. Microsoft’s market capitalization stood at $3.24 trillion, falling behind Apple for the first time in five months.</a:t>
                      </a:r>
                      <a:endParaRPr lang="hi-IN" sz="24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इसके शेयर लगभग 4% उछलकर रिकॉर्ड $215.04 पर पहुंच गए, जिससे इसका बाजार मूल्यांकन $3.29 ट्रिलियन हो गया। माइक्रोसॉफ्ट का बाजार पूंजीकरण 3.24 ट्रिलियन डॉलर रहा, जो पांच महीनों में पहली बार एप्पल से पीछे रह गया।</a:t>
                      </a:r>
                      <a:endParaRPr lang="en-IN" sz="2000" b="0" dirty="0">
                        <a:latin typeface="Calisto MT" pitchFamily="18" charset="0"/>
                      </a:endParaRPr>
                    </a:p>
                  </a:txBody>
                  <a:tcPr/>
                </a:tc>
              </a:tr>
              <a:tr h="370840">
                <a:tc>
                  <a:txBody>
                    <a:bodyPr/>
                    <a:lstStyle/>
                    <a:p>
                      <a:pPr marL="342900" indent="-342900">
                        <a:buFont typeface="Arial" pitchFamily="34" charset="0"/>
                        <a:buChar char="•"/>
                      </a:pPr>
                      <a:r>
                        <a:rPr lang="en-US" sz="2400" b="0" dirty="0" smtClean="0">
                          <a:solidFill>
                            <a:srgbClr val="FF0000"/>
                          </a:solidFill>
                          <a:latin typeface="Calisto MT" pitchFamily="18" charset="0"/>
                        </a:rPr>
                        <a:t>AI chip leader </a:t>
                      </a:r>
                      <a:r>
                        <a:rPr lang="en-US" sz="2400" b="0" dirty="0" err="1" smtClean="0">
                          <a:solidFill>
                            <a:srgbClr val="FF0000"/>
                          </a:solidFill>
                          <a:latin typeface="Calisto MT" pitchFamily="18" charset="0"/>
                        </a:rPr>
                        <a:t>Nvidia</a:t>
                      </a:r>
                      <a:r>
                        <a:rPr lang="en-US" sz="2400" b="0" dirty="0" smtClean="0">
                          <a:solidFill>
                            <a:srgbClr val="FF0000"/>
                          </a:solidFill>
                          <a:latin typeface="Calisto MT" pitchFamily="18" charset="0"/>
                        </a:rPr>
                        <a:t>, which briefly overtook Apple’s market value last week, is up a whopping 154% this year. </a:t>
                      </a:r>
                      <a:r>
                        <a:rPr lang="en-US" sz="2400" b="0" dirty="0" err="1" smtClean="0">
                          <a:solidFill>
                            <a:srgbClr val="FF0000"/>
                          </a:solidFill>
                          <a:latin typeface="Calisto MT" pitchFamily="18" charset="0"/>
                        </a:rPr>
                        <a:t>Nvidia</a:t>
                      </a:r>
                      <a:r>
                        <a:rPr lang="en-US" sz="2400" b="0" dirty="0" smtClean="0">
                          <a:solidFill>
                            <a:srgbClr val="FF0000"/>
                          </a:solidFill>
                          <a:latin typeface="Calisto MT" pitchFamily="18" charset="0"/>
                        </a:rPr>
                        <a:t> last had a market value of $3.11 trillion.</a:t>
                      </a:r>
                      <a:endParaRPr lang="hi-IN" sz="24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एआई चिप लीडर एनवीडिया, जिसने पिछले हफ्ते कुछ समय के लिए एप्पल के बाजार मूल्य को पीछे छोड़ दिया था, इस साल 154% की भारी वृद्धि हुई है। पिछली बार एनवीडिया का बाजार मूल्य 3.11 ट्रिलियन डॉलर था।</a:t>
                      </a:r>
                      <a:endParaRPr lang="en-IN" sz="2000" b="0" dirty="0">
                        <a:latin typeface="Calisto MT" pitchFamily="18" charset="0"/>
                      </a:endParaRPr>
                    </a:p>
                  </a:txBody>
                  <a:tcPr/>
                </a:tc>
              </a:tr>
            </a:tbl>
          </a:graphicData>
        </a:graphic>
      </p:graphicFrame>
    </p:spTree>
    <p:extLst>
      <p:ext uri="{BB962C8B-B14F-4D97-AF65-F5344CB8AC3E}">
        <p14:creationId xmlns:p14="http://schemas.microsoft.com/office/powerpoint/2010/main" val="3575479420"/>
      </p:ext>
    </p:extLst>
  </p:cSld>
  <p:clrMapOvr>
    <a:masterClrMapping/>
  </p:clrMapOvr>
  <p:transition spd="slow" advTm="30333">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457890"/>
            <a:ext cx="12192000" cy="461665"/>
          </a:xfrm>
          <a:prstGeom prst="rect">
            <a:avLst/>
          </a:prstGeom>
          <a:solidFill>
            <a:srgbClr val="FFC000"/>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400" spc="370" dirty="0">
              <a:solidFill>
                <a:prstClr val="black"/>
              </a:solidFill>
              <a:latin typeface="Calisto MT" pitchFamily="18" charset="0"/>
            </a:endParaRPr>
          </a:p>
        </p:txBody>
      </p:sp>
      <p:sp>
        <p:nvSpPr>
          <p:cNvPr id="8" name="TextBox 7">
            <a:extLst>
              <a:ext uri="{FF2B5EF4-FFF2-40B4-BE49-F238E27FC236}">
                <a16:creationId xmlns:a16="http://schemas.microsoft.com/office/drawing/2014/main" xmlns="" id="{1F815FD6-2B08-8414-8E09-A0F799D488C6}"/>
              </a:ext>
            </a:extLst>
          </p:cNvPr>
          <p:cNvSpPr txBox="1"/>
          <p:nvPr/>
        </p:nvSpPr>
        <p:spPr>
          <a:xfrm>
            <a:off x="0" y="17044"/>
            <a:ext cx="12191999" cy="769441"/>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1400" dirty="0" smtClean="0">
                <a:solidFill>
                  <a:srgbClr val="002060"/>
                </a:solidFill>
                <a:latin typeface="Bahnschrift SemiBold" panose="020B0502040204020203" pitchFamily="34" charset="0"/>
              </a:rPr>
              <a:t>  </a:t>
            </a:r>
            <a:r>
              <a:rPr lang="en-US" sz="16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460375" y="43434"/>
            <a:ext cx="728512" cy="716660"/>
          </a:xfrm>
          <a:prstGeom prst="rect">
            <a:avLst/>
          </a:prstGeom>
          <a:ln>
            <a:noFill/>
          </a:ln>
        </p:spPr>
      </p:pic>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11" name="Rectangle 10"/>
          <p:cNvSpPr/>
          <p:nvPr/>
        </p:nvSpPr>
        <p:spPr>
          <a:xfrm>
            <a:off x="-1" y="786485"/>
            <a:ext cx="12192000" cy="523220"/>
          </a:xfrm>
          <a:prstGeom prst="rect">
            <a:avLst/>
          </a:prstGeom>
          <a:solidFill>
            <a:schemeClr val="tx1"/>
          </a:solidFill>
          <a:ln w="38100">
            <a:solidFill>
              <a:srgbClr val="FFC000"/>
            </a:solidFill>
          </a:ln>
        </p:spPr>
        <p:txBody>
          <a:bodyPr wrap="square">
            <a:spAutoFit/>
          </a:bodyPr>
          <a:lstStyle/>
          <a:p>
            <a:pPr algn="ctr"/>
            <a:r>
              <a:rPr lang="en-IN" sz="2800" dirty="0">
                <a:solidFill>
                  <a:srgbClr val="FFC000"/>
                </a:solidFill>
                <a:latin typeface="Calisto MT" pitchFamily="18" charset="0"/>
              </a:rPr>
              <a:t>MICROSOFT IN NEWS 2024</a:t>
            </a:r>
          </a:p>
        </p:txBody>
      </p:sp>
      <p:graphicFrame>
        <p:nvGraphicFramePr>
          <p:cNvPr id="2" name="Table 1"/>
          <p:cNvGraphicFramePr>
            <a:graphicFrameLocks noGrp="1"/>
          </p:cNvGraphicFramePr>
          <p:nvPr>
            <p:extLst>
              <p:ext uri="{D42A27DB-BD31-4B8C-83A1-F6EECF244321}">
                <p14:modId xmlns:p14="http://schemas.microsoft.com/office/powerpoint/2010/main" val="684309463"/>
              </p:ext>
            </p:extLst>
          </p:nvPr>
        </p:nvGraphicFramePr>
        <p:xfrm>
          <a:off x="0" y="1309705"/>
          <a:ext cx="12192000" cy="4998720"/>
        </p:xfrm>
        <a:graphic>
          <a:graphicData uri="http://schemas.openxmlformats.org/drawingml/2006/table">
            <a:tbl>
              <a:tblPr firstRow="1" bandRow="1">
                <a:tableStyleId>{E8B1032C-EA38-4F05-BA0D-38AFFFC7BED3}</a:tableStyleId>
              </a:tblPr>
              <a:tblGrid>
                <a:gridCol w="12192000"/>
              </a:tblGrid>
              <a:tr h="370840">
                <a:tc>
                  <a:txBody>
                    <a:bodyPr/>
                    <a:lstStyle/>
                    <a:p>
                      <a:pPr marL="457200" indent="-457200">
                        <a:buFont typeface="Wingdings" pitchFamily="2" charset="2"/>
                        <a:buChar char="ü"/>
                      </a:pPr>
                      <a:r>
                        <a:rPr lang="en-IN" sz="2800" b="0" dirty="0" smtClean="0">
                          <a:solidFill>
                            <a:srgbClr val="FF0000"/>
                          </a:solidFill>
                          <a:latin typeface="Calisto MT" pitchFamily="18" charset="0"/>
                        </a:rPr>
                        <a:t>Microsoft Debuts ‘</a:t>
                      </a:r>
                      <a:r>
                        <a:rPr lang="en-IN" sz="2800" b="0" dirty="0" err="1" smtClean="0">
                          <a:solidFill>
                            <a:srgbClr val="FF0000"/>
                          </a:solidFill>
                          <a:latin typeface="Calisto MT" pitchFamily="18" charset="0"/>
                        </a:rPr>
                        <a:t>Copilot</a:t>
                      </a:r>
                      <a:r>
                        <a:rPr lang="en-IN" sz="2800" b="0" dirty="0" smtClean="0">
                          <a:solidFill>
                            <a:srgbClr val="FF0000"/>
                          </a:solidFill>
                          <a:latin typeface="Calisto MT" pitchFamily="18" charset="0"/>
                        </a:rPr>
                        <a:t>+’ PCs With AI Features.</a:t>
                      </a:r>
                    </a:p>
                    <a:p>
                      <a:pPr marL="457200" indent="-457200">
                        <a:buFont typeface="Wingdings" pitchFamily="2" charset="2"/>
                        <a:buChar char="ü"/>
                      </a:pPr>
                      <a:r>
                        <a:rPr lang="hi-IN" sz="2800" b="0" dirty="0" smtClean="0">
                          <a:latin typeface="Calisto MT" pitchFamily="18" charset="0"/>
                        </a:rPr>
                        <a:t>माइक्रोसॉफ्ट ने एआई फीचर्स के साथ 'कोपायलट+' पीसी लॉन्च किया।</a:t>
                      </a: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Microsoft invests €4 billion to drive AI growth in France.</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माइक्रोसॉफ्ट ने फ्रांस में एआई विकास को बढ़ावा देने के लिए €4 बिलियन का निवेश किया।</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Microsoft unveiled the latest version of its ‘lightweight’ AI model – the Phi-3-Mini. </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माइक्रोसॉफ्ट ने अपने 'लाइटवेट' एआई मॉडल - फी-3-मिनी के नवीनतम संस्करण का अनावरण किया। </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Microsoft announces VASA-1 AI model to turn images into videos.</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hi-IN" sz="2400" b="0" dirty="0" smtClean="0">
                          <a:latin typeface="Calisto MT" pitchFamily="18" charset="0"/>
                        </a:rPr>
                        <a:t>माइक्रोसॉफ्ट ने छवियों को वीडियो में बदलने के लिए VASA-1 AI मॉडल की घोषणा की।</a:t>
                      </a:r>
                      <a:endPar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spTree>
    <p:extLst>
      <p:ext uri="{BB962C8B-B14F-4D97-AF65-F5344CB8AC3E}">
        <p14:creationId xmlns:p14="http://schemas.microsoft.com/office/powerpoint/2010/main" val="2903483126"/>
      </p:ext>
    </p:extLst>
  </p:cSld>
  <p:clrMapOvr>
    <a:masterClrMapping/>
  </p:clrMapOvr>
  <p:transition spd="slow" advTm="30333">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457890"/>
            <a:ext cx="12192000" cy="461665"/>
          </a:xfrm>
          <a:prstGeom prst="rect">
            <a:avLst/>
          </a:prstGeom>
          <a:solidFill>
            <a:srgbClr val="FFC000"/>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400" spc="370" dirty="0">
              <a:solidFill>
                <a:prstClr val="black"/>
              </a:solidFill>
              <a:latin typeface="Calisto MT" pitchFamily="18" charset="0"/>
            </a:endParaRPr>
          </a:p>
        </p:txBody>
      </p:sp>
      <p:sp>
        <p:nvSpPr>
          <p:cNvPr id="8" name="TextBox 7">
            <a:extLst>
              <a:ext uri="{FF2B5EF4-FFF2-40B4-BE49-F238E27FC236}">
                <a16:creationId xmlns:a16="http://schemas.microsoft.com/office/drawing/2014/main" xmlns="" id="{1F815FD6-2B08-8414-8E09-A0F799D488C6}"/>
              </a:ext>
            </a:extLst>
          </p:cNvPr>
          <p:cNvSpPr txBox="1"/>
          <p:nvPr/>
        </p:nvSpPr>
        <p:spPr>
          <a:xfrm>
            <a:off x="0" y="17044"/>
            <a:ext cx="12191999" cy="769441"/>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1400" dirty="0" smtClean="0">
                <a:solidFill>
                  <a:srgbClr val="002060"/>
                </a:solidFill>
                <a:latin typeface="Bahnschrift SemiBold" panose="020B0502040204020203" pitchFamily="34" charset="0"/>
              </a:rPr>
              <a:t>  </a:t>
            </a:r>
            <a:r>
              <a:rPr lang="en-US" sz="16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460375" y="43434"/>
            <a:ext cx="728512" cy="716660"/>
          </a:xfrm>
          <a:prstGeom prst="rect">
            <a:avLst/>
          </a:prstGeom>
          <a:ln>
            <a:noFill/>
          </a:ln>
        </p:spPr>
      </p:pic>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11" name="Rectangle 10"/>
          <p:cNvSpPr/>
          <p:nvPr/>
        </p:nvSpPr>
        <p:spPr>
          <a:xfrm>
            <a:off x="-1" y="786485"/>
            <a:ext cx="12192000" cy="523220"/>
          </a:xfrm>
          <a:prstGeom prst="rect">
            <a:avLst/>
          </a:prstGeom>
          <a:solidFill>
            <a:schemeClr val="tx1"/>
          </a:solidFill>
          <a:ln w="38100">
            <a:solidFill>
              <a:srgbClr val="FFC000"/>
            </a:solidFill>
          </a:ln>
        </p:spPr>
        <p:txBody>
          <a:bodyPr wrap="square">
            <a:spAutoFit/>
          </a:bodyPr>
          <a:lstStyle/>
          <a:p>
            <a:pPr algn="ctr"/>
            <a:r>
              <a:rPr lang="en-IN" sz="2800" dirty="0" smtClean="0">
                <a:solidFill>
                  <a:srgbClr val="FFC000"/>
                </a:solidFill>
                <a:latin typeface="Calisto MT" pitchFamily="18" charset="0"/>
              </a:rPr>
              <a:t>MICROSOFT</a:t>
            </a:r>
            <a:endParaRPr lang="en-IN" sz="2800" dirty="0">
              <a:solidFill>
                <a:srgbClr val="FFC000"/>
              </a:solidFill>
              <a:latin typeface="Calisto MT"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08768172"/>
              </p:ext>
            </p:extLst>
          </p:nvPr>
        </p:nvGraphicFramePr>
        <p:xfrm>
          <a:off x="0" y="1309705"/>
          <a:ext cx="12192000" cy="3108960"/>
        </p:xfrm>
        <a:graphic>
          <a:graphicData uri="http://schemas.openxmlformats.org/drawingml/2006/table">
            <a:tbl>
              <a:tblPr firstRow="1" bandRow="1">
                <a:tableStyleId>{E8B1032C-EA38-4F05-BA0D-38AFFFC7BED3}</a:tableStyleId>
              </a:tblPr>
              <a:tblGrid>
                <a:gridCol w="6096000"/>
                <a:gridCol w="6096000"/>
              </a:tblGrid>
              <a:tr h="370840">
                <a:tc>
                  <a:txBody>
                    <a:bodyPr/>
                    <a:lstStyle/>
                    <a:p>
                      <a:pPr marL="457200" indent="-457200">
                        <a:buFont typeface="Wingdings" pitchFamily="2" charset="2"/>
                        <a:buChar char="ü"/>
                      </a:pPr>
                      <a:r>
                        <a:rPr lang="en-IN" sz="2800" b="0" dirty="0" smtClean="0">
                          <a:latin typeface="Calisto MT" pitchFamily="18" charset="0"/>
                        </a:rPr>
                        <a:t>Founded :</a:t>
                      </a:r>
                    </a:p>
                  </a:txBody>
                  <a:tcPr/>
                </a:tc>
                <a:tc>
                  <a:txBody>
                    <a:bodyPr/>
                    <a:lstStyle/>
                    <a:p>
                      <a:pPr marL="457200" indent="-457200">
                        <a:buFont typeface="Wingdings" pitchFamily="2" charset="2"/>
                        <a:buChar char="ü"/>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1975</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Founders :</a:t>
                      </a:r>
                    </a:p>
                  </a:txBody>
                  <a:tcPr/>
                </a:tc>
                <a:tc>
                  <a:txBody>
                    <a:bodyPr/>
                    <a:lstStyle/>
                    <a:p>
                      <a:pPr marL="457200" indent="-457200">
                        <a:buFont typeface="Wingdings" pitchFamily="2" charset="2"/>
                        <a:buChar char="ü"/>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Bill Gates and Paul Allen</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Headquarters :</a:t>
                      </a:r>
                    </a:p>
                  </a:txBody>
                  <a:tcPr/>
                </a:tc>
                <a:tc>
                  <a:txBody>
                    <a:bodyPr/>
                    <a:lstStyle/>
                    <a:p>
                      <a:pPr marL="457200" indent="-457200">
                        <a:buFont typeface="Wingdings" pitchFamily="2" charset="2"/>
                        <a:buChar char="ü"/>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Washington DC</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Chairman : </a:t>
                      </a: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err="1" smtClean="0">
                          <a:ln>
                            <a:noFill/>
                          </a:ln>
                          <a:solidFill>
                            <a:prstClr val="black"/>
                          </a:solidFill>
                          <a:effectLst/>
                          <a:uLnTx/>
                          <a:uFillTx/>
                          <a:latin typeface="Calisto MT" pitchFamily="18" charset="0"/>
                          <a:ea typeface="+mn-ea"/>
                          <a:cs typeface="+mn-cs"/>
                        </a:rPr>
                        <a:t>Satya</a:t>
                      </a: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800" b="0" i="0" u="none" strike="noStrike" kern="1200" cap="none" spc="0" normalizeH="0" baseline="0" noProof="0" dirty="0" err="1" smtClean="0">
                          <a:ln>
                            <a:noFill/>
                          </a:ln>
                          <a:solidFill>
                            <a:prstClr val="black"/>
                          </a:solidFill>
                          <a:effectLst/>
                          <a:uLnTx/>
                          <a:uFillTx/>
                          <a:latin typeface="Calisto MT" pitchFamily="18" charset="0"/>
                          <a:ea typeface="+mn-ea"/>
                          <a:cs typeface="+mn-cs"/>
                        </a:rPr>
                        <a:t>Nadella</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CEO : </a:t>
                      </a: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err="1" smtClean="0">
                          <a:ln>
                            <a:noFill/>
                          </a:ln>
                          <a:solidFill>
                            <a:prstClr val="black"/>
                          </a:solidFill>
                          <a:effectLst/>
                          <a:uLnTx/>
                          <a:uFillTx/>
                          <a:latin typeface="Calisto MT" pitchFamily="18" charset="0"/>
                          <a:ea typeface="+mn-ea"/>
                          <a:cs typeface="+mn-cs"/>
                        </a:rPr>
                        <a:t>Satya</a:t>
                      </a: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800" b="0" i="0" u="none" strike="noStrike" kern="1200" cap="none" spc="0" normalizeH="0" baseline="0" noProof="0" dirty="0" err="1" smtClean="0">
                          <a:ln>
                            <a:noFill/>
                          </a:ln>
                          <a:solidFill>
                            <a:prstClr val="black"/>
                          </a:solidFill>
                          <a:effectLst/>
                          <a:uLnTx/>
                          <a:uFillTx/>
                          <a:latin typeface="Calisto MT" pitchFamily="18" charset="0"/>
                          <a:ea typeface="+mn-ea"/>
                          <a:cs typeface="+mn-cs"/>
                        </a:rPr>
                        <a:t>Nadella</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President : </a:t>
                      </a:r>
                    </a:p>
                  </a:txBody>
                  <a:tcPr/>
                </a:tc>
                <a:tc>
                  <a:txBody>
                    <a:bodyPr/>
                    <a:lstStyle/>
                    <a:p>
                      <a:pPr marL="457200" indent="-457200">
                        <a:buFont typeface="Wingdings" pitchFamily="2" charset="2"/>
                        <a:buChar char="ü"/>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Brad Smith</a:t>
                      </a:r>
                      <a:endParaRPr lang="en-IN" sz="2800" b="0" dirty="0">
                        <a:latin typeface="Calisto MT" pitchFamily="18" charset="0"/>
                      </a:endParaRPr>
                    </a:p>
                  </a:txBody>
                  <a:tcPr/>
                </a:tc>
              </a:tr>
            </a:tbl>
          </a:graphicData>
        </a:graphic>
      </p:graphicFrame>
    </p:spTree>
    <p:extLst>
      <p:ext uri="{BB962C8B-B14F-4D97-AF65-F5344CB8AC3E}">
        <p14:creationId xmlns:p14="http://schemas.microsoft.com/office/powerpoint/2010/main" val="2886813817"/>
      </p:ext>
    </p:extLst>
  </p:cSld>
  <p:clrMapOvr>
    <a:masterClrMapping/>
  </p:clrMapOvr>
  <p:transition spd="slow" advTm="30333">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2001" cy="3539430"/>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Q.3. </a:t>
            </a:r>
            <a:r>
              <a:rPr lang="en-US" sz="2800" dirty="0">
                <a:solidFill>
                  <a:srgbClr val="C10000"/>
                </a:solidFill>
                <a:latin typeface="Calisto MT" pitchFamily="18" charset="0"/>
              </a:rPr>
              <a:t>According to recent reports, how much monetary penalty did the Reserve Bank of India (</a:t>
            </a:r>
            <a:r>
              <a:rPr lang="en-US" sz="2800" dirty="0" smtClean="0">
                <a:solidFill>
                  <a:srgbClr val="C10000"/>
                </a:solidFill>
                <a:latin typeface="Calisto MT" pitchFamily="18" charset="0"/>
              </a:rPr>
              <a:t>RBI) impose </a:t>
            </a:r>
            <a:r>
              <a:rPr lang="en-US" sz="2800" dirty="0">
                <a:solidFill>
                  <a:srgbClr val="C10000"/>
                </a:solidFill>
                <a:latin typeface="Calisto MT" pitchFamily="18" charset="0"/>
              </a:rPr>
              <a:t>on Central Bank of India for regulatory compliance deficiencies</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हाल की रिपोर्टों के अनुसार, नियामक अनुपालन कमियों के लिए भारतीय रिजर्व बैंक (</a:t>
            </a:r>
            <a:r>
              <a:rPr lang="en-US" sz="2800" dirty="0">
                <a:solidFill>
                  <a:srgbClr val="C10000"/>
                </a:solidFill>
                <a:latin typeface="Calisto MT" pitchFamily="18" charset="0"/>
              </a:rPr>
              <a:t>RBI) </a:t>
            </a:r>
            <a:r>
              <a:rPr lang="hi-IN" sz="2800" dirty="0">
                <a:solidFill>
                  <a:srgbClr val="C10000"/>
                </a:solidFill>
                <a:latin typeface="Calisto MT" pitchFamily="18" charset="0"/>
              </a:rPr>
              <a:t>ने सेंट्रल बैंक ऑफ इंडिया पर कितना मौद्रिक जुर्माना लगाया है?</a:t>
            </a:r>
            <a:endParaRPr lang="en-US" sz="2800" dirty="0">
              <a:solidFill>
                <a:srgbClr val="C10000"/>
              </a:solidFill>
              <a:latin typeface="Calisto MT" pitchFamily="18" charset="0"/>
            </a:endParaRPr>
          </a:p>
          <a:p>
            <a:r>
              <a:rPr lang="it-IT" sz="2800" dirty="0">
                <a:solidFill>
                  <a:srgbClr val="816000"/>
                </a:solidFill>
                <a:latin typeface="Calisto MT" pitchFamily="18" charset="0"/>
              </a:rPr>
              <a:t>A) </a:t>
            </a:r>
            <a:r>
              <a:rPr lang="it-IT" sz="2800" b="1" dirty="0">
                <a:solidFill>
                  <a:srgbClr val="816000"/>
                </a:solidFill>
                <a:latin typeface="Calisto MT" pitchFamily="18" charset="0"/>
              </a:rPr>
              <a:t>₹</a:t>
            </a:r>
            <a:r>
              <a:rPr lang="it-IT" sz="2800" dirty="0">
                <a:solidFill>
                  <a:srgbClr val="816000"/>
                </a:solidFill>
                <a:latin typeface="Calisto MT" pitchFamily="18" charset="0"/>
              </a:rPr>
              <a:t>1.50 crore </a:t>
            </a:r>
            <a:r>
              <a:rPr lang="it-IT" sz="2800" dirty="0" smtClean="0">
                <a:solidFill>
                  <a:srgbClr val="816000"/>
                </a:solidFill>
                <a:latin typeface="Calisto MT" pitchFamily="18" charset="0"/>
              </a:rPr>
              <a:t>		B</a:t>
            </a:r>
            <a:r>
              <a:rPr lang="it-IT" sz="2800" dirty="0">
                <a:solidFill>
                  <a:srgbClr val="816000"/>
                </a:solidFill>
                <a:latin typeface="Calisto MT" pitchFamily="18" charset="0"/>
              </a:rPr>
              <a:t>) </a:t>
            </a:r>
            <a:r>
              <a:rPr lang="it-IT" sz="2800" b="1" dirty="0">
                <a:solidFill>
                  <a:srgbClr val="816000"/>
                </a:solidFill>
                <a:latin typeface="Calisto MT" pitchFamily="18" charset="0"/>
              </a:rPr>
              <a:t>₹</a:t>
            </a:r>
            <a:r>
              <a:rPr lang="it-IT" sz="2800" dirty="0">
                <a:solidFill>
                  <a:srgbClr val="816000"/>
                </a:solidFill>
                <a:latin typeface="Calisto MT" pitchFamily="18" charset="0"/>
              </a:rPr>
              <a:t>1.23 crore</a:t>
            </a:r>
          </a:p>
          <a:p>
            <a:r>
              <a:rPr lang="it-IT" sz="2800" dirty="0" smtClean="0">
                <a:solidFill>
                  <a:srgbClr val="816000"/>
                </a:solidFill>
                <a:latin typeface="Calisto MT" pitchFamily="18" charset="0"/>
              </a:rPr>
              <a:t>C) </a:t>
            </a:r>
            <a:r>
              <a:rPr lang="it-IT" sz="2800" b="1" dirty="0">
                <a:solidFill>
                  <a:srgbClr val="816000"/>
                </a:solidFill>
                <a:latin typeface="Calisto MT" pitchFamily="18" charset="0"/>
              </a:rPr>
              <a:t>₹</a:t>
            </a:r>
            <a:r>
              <a:rPr lang="it-IT" sz="2800" dirty="0">
                <a:solidFill>
                  <a:srgbClr val="816000"/>
                </a:solidFill>
                <a:latin typeface="Calisto MT" pitchFamily="18" charset="0"/>
              </a:rPr>
              <a:t>1.78 crore </a:t>
            </a:r>
            <a:r>
              <a:rPr lang="it-IT" sz="2800" dirty="0" smtClean="0">
                <a:solidFill>
                  <a:srgbClr val="816000"/>
                </a:solidFill>
                <a:latin typeface="Calisto MT" pitchFamily="18" charset="0"/>
              </a:rPr>
              <a:t>		D) </a:t>
            </a:r>
            <a:r>
              <a:rPr lang="it-IT" sz="2800" b="1" dirty="0">
                <a:solidFill>
                  <a:srgbClr val="816000"/>
                </a:solidFill>
                <a:latin typeface="Calisto MT" pitchFamily="18" charset="0"/>
              </a:rPr>
              <a:t>₹</a:t>
            </a:r>
            <a:r>
              <a:rPr lang="it-IT" sz="2800" dirty="0">
                <a:solidFill>
                  <a:srgbClr val="816000"/>
                </a:solidFill>
                <a:latin typeface="Calisto MT" pitchFamily="18" charset="0"/>
              </a:rPr>
              <a:t>1.45 </a:t>
            </a:r>
            <a:r>
              <a:rPr lang="it-IT" sz="2800" dirty="0" smtClean="0">
                <a:solidFill>
                  <a:srgbClr val="816000"/>
                </a:solidFill>
                <a:latin typeface="Calisto MT" pitchFamily="18" charset="0"/>
              </a:rPr>
              <a:t>crore</a:t>
            </a:r>
          </a:p>
          <a:p>
            <a:pPr lvl="0"/>
            <a:r>
              <a:rPr lang="it-IT" sz="2800" dirty="0" smtClean="0">
                <a:solidFill>
                  <a:srgbClr val="816000"/>
                </a:solidFill>
                <a:latin typeface="Calisto MT" pitchFamily="18" charset="0"/>
              </a:rPr>
              <a:t>E) </a:t>
            </a:r>
            <a:r>
              <a:rPr lang="it-IT" sz="2800" b="1" dirty="0">
                <a:solidFill>
                  <a:srgbClr val="816000"/>
                </a:solidFill>
                <a:latin typeface="Calisto MT" pitchFamily="18" charset="0"/>
              </a:rPr>
              <a:t>₹</a:t>
            </a:r>
            <a:r>
              <a:rPr lang="it-IT" sz="2800" dirty="0" smtClean="0">
                <a:solidFill>
                  <a:srgbClr val="816000"/>
                </a:solidFill>
                <a:latin typeface="Calisto MT" pitchFamily="18" charset="0"/>
              </a:rPr>
              <a:t>1.48 crore</a:t>
            </a:r>
            <a:endParaRPr lang="en-IN" sz="2000" dirty="0">
              <a:solidFill>
                <a:prstClr val="black"/>
              </a:solidFill>
              <a:latin typeface="Calisto MT" pitchFamily="18" charset="0"/>
            </a:endParaRPr>
          </a:p>
        </p:txBody>
      </p:sp>
    </p:spTree>
    <p:extLst>
      <p:ext uri="{BB962C8B-B14F-4D97-AF65-F5344CB8AC3E}">
        <p14:creationId xmlns:p14="http://schemas.microsoft.com/office/powerpoint/2010/main" val="1745360077"/>
      </p:ext>
    </p:extLst>
  </p:cSld>
  <p:clrMapOvr>
    <a:masterClrMapping/>
  </p:clrMapOvr>
  <p:transition spd="slow" advTm="30333">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17336</TotalTime>
  <Words>4253</Words>
  <Application>Microsoft Office PowerPoint</Application>
  <PresentationFormat>Custom</PresentationFormat>
  <Paragraphs>355</Paragraphs>
  <Slides>39</Slides>
  <Notes>39</Notes>
  <HiddenSlides>0</HiddenSlides>
  <MMClips>0</MMClips>
  <ScaleCrop>false</ScaleCrop>
  <HeadingPairs>
    <vt:vector size="4" baseType="variant">
      <vt:variant>
        <vt:lpstr>Theme</vt:lpstr>
      </vt:variant>
      <vt:variant>
        <vt:i4>9</vt:i4>
      </vt:variant>
      <vt:variant>
        <vt:lpstr>Slide Titles</vt:lpstr>
      </vt:variant>
      <vt:variant>
        <vt:i4>39</vt:i4>
      </vt:variant>
    </vt:vector>
  </HeadingPairs>
  <TitlesOfParts>
    <vt:vector size="48" baseType="lpstr">
      <vt:lpstr>Office Theme</vt:lpstr>
      <vt:lpstr>1_Office Theme</vt:lpstr>
      <vt:lpstr>2_Office Theme</vt:lpstr>
      <vt:lpstr>3_Office Theme</vt:lpstr>
      <vt:lpstr>4_Office Theme</vt:lpstr>
      <vt:lpstr>5_Office Theme</vt:lpstr>
      <vt:lpstr>6_Office Theme</vt:lpstr>
      <vt:lpstr>7_Office Theme</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SANWAR VYAS</dc:creator>
  <cp:lastModifiedBy>PC</cp:lastModifiedBy>
  <cp:revision>994</cp:revision>
  <dcterms:created xsi:type="dcterms:W3CDTF">2020-12-15T12:03:27Z</dcterms:created>
  <dcterms:modified xsi:type="dcterms:W3CDTF">2024-06-18T16:21:28Z</dcterms:modified>
</cp:coreProperties>
</file>