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ink/ink2.xml" ContentType="application/inkml+xml"/>
  <Override PartName="/ppt/notesSlides/notesSlide3.xml" ContentType="application/vnd.openxmlformats-officedocument.presentationml.notesSlide+xml"/>
  <Override PartName="/ppt/ink/ink3.xml" ContentType="application/inkml+xml"/>
  <Override PartName="/ppt/notesSlides/notesSlide4.xml" ContentType="application/vnd.openxmlformats-officedocument.presentationml.notesSlide+xml"/>
  <Override PartName="/ppt/ink/ink4.xml" ContentType="application/inkml+xml"/>
  <Override PartName="/ppt/notesSlides/notesSlide5.xml" ContentType="application/vnd.openxmlformats-officedocument.presentationml.notesSlide+xml"/>
  <Override PartName="/ppt/ink/ink5.xml" ContentType="application/inkml+xml"/>
  <Override PartName="/ppt/notesSlides/notesSlide6.xml" ContentType="application/vnd.openxmlformats-officedocument.presentationml.notesSlide+xml"/>
  <Override PartName="/ppt/ink/ink6.xml" ContentType="application/inkml+xml"/>
  <Override PartName="/ppt/notesSlides/notesSlide7.xml" ContentType="application/vnd.openxmlformats-officedocument.presentationml.notesSlide+xml"/>
  <Override PartName="/ppt/ink/ink7.xml" ContentType="application/inkml+xml"/>
  <Override PartName="/ppt/notesSlides/notesSlide8.xml" ContentType="application/vnd.openxmlformats-officedocument.presentationml.notesSlide+xml"/>
  <Override PartName="/ppt/ink/ink8.xml" ContentType="application/inkml+xml"/>
  <Override PartName="/ppt/notesSlides/notesSlide9.xml" ContentType="application/vnd.openxmlformats-officedocument.presentationml.notesSlide+xml"/>
  <Override PartName="/ppt/ink/ink9.xml" ContentType="application/inkml+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ink/ink10.xml" ContentType="application/inkml+xml"/>
  <Override PartName="/ppt/notesSlides/notesSlide12.xml" ContentType="application/vnd.openxmlformats-officedocument.presentationml.notesSlide+xml"/>
  <Override PartName="/ppt/ink/ink11.xml" ContentType="application/inkml+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ink/ink12.xml" ContentType="application/inkml+xml"/>
  <Override PartName="/ppt/notesSlides/notesSlide16.xml" ContentType="application/vnd.openxmlformats-officedocument.presentationml.notesSlide+xml"/>
  <Override PartName="/ppt/ink/ink13.xml" ContentType="application/inkml+xml"/>
  <Override PartName="/ppt/notesSlides/notesSlide17.xml" ContentType="application/vnd.openxmlformats-officedocument.presentationml.notesSlide+xml"/>
  <Override PartName="/ppt/ink/ink14.xml" ContentType="application/inkml+xml"/>
  <Override PartName="/ppt/notesSlides/notesSlide18.xml" ContentType="application/vnd.openxmlformats-officedocument.presentationml.notesSlide+xml"/>
  <Override PartName="/ppt/ink/ink15.xml" ContentType="application/inkml+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ink/ink16.xml" ContentType="application/inkml+xml"/>
  <Override PartName="/ppt/notesSlides/notesSlide22.xml" ContentType="application/vnd.openxmlformats-officedocument.presentationml.notesSlide+xml"/>
  <Override PartName="/ppt/ink/ink17.xml" ContentType="application/inkml+xml"/>
  <Override PartName="/ppt/notesSlides/notesSlide23.xml" ContentType="application/vnd.openxmlformats-officedocument.presentationml.notesSlide+xml"/>
  <Override PartName="/ppt/ink/ink18.xml" ContentType="application/inkml+xml"/>
  <Override PartName="/ppt/notesSlides/notesSlide24.xml" ContentType="application/vnd.openxmlformats-officedocument.presentationml.notesSlide+xml"/>
  <Override PartName="/ppt/ink/ink19.xml" ContentType="application/inkml+xml"/>
  <Override PartName="/ppt/notesSlides/notesSlide25.xml" ContentType="application/vnd.openxmlformats-officedocument.presentationml.notesSlide+xml"/>
  <Override PartName="/ppt/ink/ink20.xml" ContentType="application/inkml+xml"/>
  <Override PartName="/ppt/notesSlides/notesSlide26.xml" ContentType="application/vnd.openxmlformats-officedocument.presentationml.notesSlide+xml"/>
  <Override PartName="/ppt/ink/ink21.xml" ContentType="application/inkml+xml"/>
  <Override PartName="/ppt/notesSlides/notesSlide27.xml" ContentType="application/vnd.openxmlformats-officedocument.presentationml.notesSlide+xml"/>
  <Override PartName="/ppt/ink/ink22.xml" ContentType="application/inkml+xml"/>
  <Override PartName="/ppt/notesSlides/notesSlide28.xml" ContentType="application/vnd.openxmlformats-officedocument.presentationml.notesSlide+xml"/>
  <Override PartName="/ppt/ink/ink23.xml" ContentType="application/inkml+xml"/>
  <Override PartName="/ppt/notesSlides/notesSlide29.xml" ContentType="application/vnd.openxmlformats-officedocument.presentationml.notesSlide+xml"/>
  <Override PartName="/ppt/ink/ink24.xml" ContentType="application/inkml+xml"/>
  <Override PartName="/ppt/notesSlides/notesSlide30.xml" ContentType="application/vnd.openxmlformats-officedocument.presentationml.notesSlide+xml"/>
  <Override PartName="/ppt/ink/ink25.xml" ContentType="application/inkml+xml"/>
  <Override PartName="/ppt/notesSlides/notesSlide31.xml" ContentType="application/vnd.openxmlformats-officedocument.presentationml.notesSlide+xml"/>
  <Override PartName="/ppt/ink/ink26.xml" ContentType="application/inkml+xml"/>
  <Override PartName="/ppt/notesSlides/notesSlide32.xml" ContentType="application/vnd.openxmlformats-officedocument.presentationml.notesSlide+xml"/>
  <Override PartName="/ppt/ink/ink27.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 id="2147483720" r:id="rId3"/>
    <p:sldMasterId id="2147483732" r:id="rId4"/>
    <p:sldMasterId id="2147483744" r:id="rId5"/>
  </p:sldMasterIdLst>
  <p:notesMasterIdLst>
    <p:notesMasterId r:id="rId38"/>
  </p:notesMasterIdLst>
  <p:sldIdLst>
    <p:sldId id="1705" r:id="rId6"/>
    <p:sldId id="1986" r:id="rId7"/>
    <p:sldId id="2012" r:id="rId8"/>
    <p:sldId id="2013" r:id="rId9"/>
    <p:sldId id="2014" r:id="rId10"/>
    <p:sldId id="2015" r:id="rId11"/>
    <p:sldId id="2016" r:id="rId12"/>
    <p:sldId id="2017" r:id="rId13"/>
    <p:sldId id="2018" r:id="rId14"/>
    <p:sldId id="2030" r:id="rId15"/>
    <p:sldId id="2019" r:id="rId16"/>
    <p:sldId id="2020" r:id="rId17"/>
    <p:sldId id="2031" r:id="rId18"/>
    <p:sldId id="2032" r:id="rId19"/>
    <p:sldId id="2021" r:id="rId20"/>
    <p:sldId id="2022" r:id="rId21"/>
    <p:sldId id="2023" r:id="rId22"/>
    <p:sldId id="2024" r:id="rId23"/>
    <p:sldId id="2034" r:id="rId24"/>
    <p:sldId id="2035" r:id="rId25"/>
    <p:sldId id="2025" r:id="rId26"/>
    <p:sldId id="2036" r:id="rId27"/>
    <p:sldId id="2037" r:id="rId28"/>
    <p:sldId id="2038" r:id="rId29"/>
    <p:sldId id="2039" r:id="rId30"/>
    <p:sldId id="2040" r:id="rId31"/>
    <p:sldId id="2041" r:id="rId32"/>
    <p:sldId id="2042" r:id="rId33"/>
    <p:sldId id="2043" r:id="rId34"/>
    <p:sldId id="2033" r:id="rId35"/>
    <p:sldId id="2026" r:id="rId36"/>
    <p:sldId id="201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3385" userDrawn="1">
          <p15:clr>
            <a:srgbClr val="A4A3A4"/>
          </p15:clr>
        </p15:guide>
        <p15:guide id="2" pos="3817"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vek" initials="V" lastIdx="1" clrIdx="0">
    <p:extLst>
      <p:ext uri="{19B8F6BF-5375-455C-9EA6-DF929625EA0E}">
        <p15:presenceInfo xmlns="" xmlns:p15="http://schemas.microsoft.com/office/powerpoint/2012/main" userId="Vive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64909"/>
    <a:srgbClr val="41631B"/>
    <a:srgbClr val="5F91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65" autoAdjust="0"/>
    <p:restoredTop sz="94206" autoAdjust="0"/>
  </p:normalViewPr>
  <p:slideViewPr>
    <p:cSldViewPr snapToGrid="0">
      <p:cViewPr varScale="1">
        <p:scale>
          <a:sx n="73" d="100"/>
          <a:sy n="73" d="100"/>
        </p:scale>
        <p:origin x="-858" y="-24"/>
      </p:cViewPr>
      <p:guideLst>
        <p:guide orient="horz" pos="3385"/>
        <p:guide pos="3817"/>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ableStyles" Target="tableStyles.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Group>
    <inkml:annotationXML>
      <emma:emma xmlns:emma="http://www.w3.org/2003/04/emma" version="1.0">
        <emma:interpretation id="{E3EFAF9F-8883-4AEE-B986-99DB9AADEF7F}" emma:medium="tactile" emma:mode="ink">
          <msink:context xmlns:msink="http://schemas.microsoft.com/ink/2010/main" type="inkDrawing"/>
        </emma:interpretation>
      </emma:emma>
    </inkml:annotationXML>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traceGroup>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1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0.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2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7.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8.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ink/ink9.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8191" units="dev"/>
        </inkml:traceFormat>
        <inkml:channelProperties>
          <inkml:channelProperty channel="X" name="resolution" value="1985.87878" units="1/cm"/>
          <inkml:channelProperty channel="Y" name="resolution" value="3181.26221" units="1/cm"/>
          <inkml:channelProperty channel="F" name="resolution" value="0" units="1/dev"/>
        </inkml:channelProperties>
      </inkml:inkSource>
      <inkml:timestamp xml:id="ts0" timeString="2024-01-15T02:34:36.595"/>
    </inkml:context>
    <inkml:brush xml:id="br0">
      <inkml:brushProperty name="width" value="0.06667" units="cm"/>
      <inkml:brushProperty name="height" value="0.06667" units="cm"/>
      <inkml:brushProperty name="color" value="#FFC000"/>
      <inkml:brushProperty name="fitToCurve" value="1"/>
    </inkml:brush>
  </inkml:definitions>
  <inkml:trace contextRef="#ctx0" brushRef="#br0">20 5 296,'0'0'278,"0"0"-35,0 0-29,0 0-16,0 0-34,0 0-18,0 0-21,0 0-14,0 0-15,0 0-51,0 0 34,0 0-13,0 0-11,0 0-11,0 0-7,0 0-9,0 0-6,0 0-4,0 0-2,0 0-5,0 0-5,0 0 4,0 0-6,0 0 1,0 0-3,0 0 2,0 0-6,0 0-27,0 0 33,0 0 1,0 0 6,0 0-10,0 0-6,0 0-3,0 0-1,0 0-2,0 0 5,0 0 5,0 0-3,0 0 4,0 0-1,0 0 1,0 0 0,0 0-2,0 0 7,0 0 0,0 0 7,0 0-2,0 0 2,23-6 1,-23 6-28,0 0 31,0 0-6,0 0-1,0 0-4,0 0 0,0 0-4,0 0 1,0 0 2,0 0-3,0 0 22,0 0-27,-26 6 6,26-6-4,0 0-4,0 0 3,-10 19 0,10-19 1,0 0 2,0 0-3,0 0 3,0 0 0,0 24 0,0-24 2,0 0-5,0 0 8,0 0 3,0 0-2,0 0-1,0 0-1,0 0 1,0 0-3,0 0 1,19-13-2,-19 13 2,0 0-3,0 0 0,0 0 0,7-22 0,-7 22 21,0 0-71,0 0 25,0 0-15,0 0-27,0 0-47,0 0-51,0 0-46,0 0-70,-20 19-183,20-19 57</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i-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F5BC11-B872-42C7-AFE8-E86DBA27DED8}" type="datetimeFigureOut">
              <a:rPr lang="hi-IN" smtClean="0"/>
              <a:pPr/>
              <a:t>बुधवार, 29 ज्येष्ट 1946</a:t>
            </a:fld>
            <a:endParaRPr lang="hi-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hi-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i-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8871BC-30B9-4B29-AB76-0AB7E4045BDB}" type="slidenum">
              <a:rPr lang="hi-IN" smtClean="0"/>
              <a:pPr/>
              <a:t>‹#›</a:t>
            </a:fld>
            <a:endParaRPr lang="hi-IN"/>
          </a:p>
        </p:txBody>
      </p:sp>
    </p:spTree>
    <p:extLst>
      <p:ext uri="{BB962C8B-B14F-4D97-AF65-F5344CB8AC3E}">
        <p14:creationId xmlns:p14="http://schemas.microsoft.com/office/powerpoint/2010/main" val="1472728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f808ff33_0_29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f808ff33_0_29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200"/>
              <a:buFont typeface="Calibri"/>
              <a:buNone/>
            </a:pPr>
            <a:endParaRPr/>
          </a:p>
        </p:txBody>
      </p:sp>
    </p:spTree>
    <p:extLst>
      <p:ext uri="{BB962C8B-B14F-4D97-AF65-F5344CB8AC3E}">
        <p14:creationId xmlns:p14="http://schemas.microsoft.com/office/powerpoint/2010/main" val="4193125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796407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70496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209744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841062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765159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31680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490427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613747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116052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611482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96423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0350434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7480981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8903569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03825515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1901739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22063052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4423667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6751834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3702329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8274782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21634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86595917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11991950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01843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681751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2875713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3669931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7119138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29951309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69852364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1649958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974781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9199910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92549551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96160487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7253529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1550493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75978359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8"/>
            <a:ext cx="103632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1851290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009493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13"/>
            <a:ext cx="103632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09118516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128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8229600" y="1600206"/>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38352830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76"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6"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8" name="Footer Placeholder 7"/>
          <p:cNvSpPr>
            <a:spLocks noGrp="1"/>
          </p:cNvSpPr>
          <p:nvPr>
            <p:ph type="ftr" sz="quarter" idx="11"/>
          </p:nvPr>
        </p:nvSpPr>
        <p:spPr/>
        <p:txBody>
          <a:bodyPr/>
          <a:lstStyle/>
          <a:p>
            <a:endParaRPr lang="hi-IN">
              <a:solidFill>
                <a:prstClr val="black">
                  <a:tint val="75000"/>
                </a:prstClr>
              </a:solidFill>
            </a:endParaRPr>
          </a:p>
        </p:txBody>
      </p:sp>
      <p:sp>
        <p:nvSpPr>
          <p:cNvPr id="9" name="Slide Number Placeholder 8"/>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951477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8" name="Footer Placeholder 7"/>
          <p:cNvSpPr>
            <a:spLocks noGrp="1"/>
          </p:cNvSpPr>
          <p:nvPr>
            <p:ph type="ftr" sz="quarter" idx="11"/>
          </p:nvPr>
        </p:nvSpPr>
        <p:spPr/>
        <p:txBody>
          <a:bodyPr/>
          <a:lstStyle/>
          <a:p>
            <a:endParaRPr lang="hi-IN"/>
          </a:p>
        </p:txBody>
      </p:sp>
      <p:sp>
        <p:nvSpPr>
          <p:cNvPr id="9" name="Slide Number Placeholder 8"/>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00991353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4" name="Footer Placeholder 3"/>
          <p:cNvSpPr>
            <a:spLocks noGrp="1"/>
          </p:cNvSpPr>
          <p:nvPr>
            <p:ph type="ftr" sz="quarter" idx="11"/>
          </p:nvPr>
        </p:nvSpPr>
        <p:spPr/>
        <p:txBody>
          <a:bodyPr/>
          <a:lstStyle/>
          <a:p>
            <a:endParaRPr lang="hi-IN">
              <a:solidFill>
                <a:prstClr val="black">
                  <a:tint val="75000"/>
                </a:prstClr>
              </a:solidFill>
            </a:endParaRPr>
          </a:p>
        </p:txBody>
      </p:sp>
      <p:sp>
        <p:nvSpPr>
          <p:cNvPr id="5" name="Slide Number Placeholder 4"/>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40744514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3" name="Footer Placeholder 2"/>
          <p:cNvSpPr>
            <a:spLocks noGrp="1"/>
          </p:cNvSpPr>
          <p:nvPr>
            <p:ph type="ftr" sz="quarter" idx="11"/>
          </p:nvPr>
        </p:nvSpPr>
        <p:spPr/>
        <p:txBody>
          <a:bodyPr/>
          <a:lstStyle/>
          <a:p>
            <a:endParaRPr lang="hi-IN">
              <a:solidFill>
                <a:prstClr val="black">
                  <a:tint val="75000"/>
                </a:prstClr>
              </a:solidFill>
            </a:endParaRPr>
          </a:p>
        </p:txBody>
      </p:sp>
      <p:sp>
        <p:nvSpPr>
          <p:cNvPr id="4" name="Slide Number Placeholder 3"/>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66230786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6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1830445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6" name="Footer Placeholder 5"/>
          <p:cNvSpPr>
            <a:spLocks noGrp="1"/>
          </p:cNvSpPr>
          <p:nvPr>
            <p:ph type="ftr" sz="quarter" idx="11"/>
          </p:nvPr>
        </p:nvSpPr>
        <p:spPr/>
        <p:txBody>
          <a:bodyPr/>
          <a:lstStyle/>
          <a:p>
            <a:endParaRPr lang="hi-IN">
              <a:solidFill>
                <a:prstClr val="black">
                  <a:tint val="75000"/>
                </a:prstClr>
              </a:solidFill>
            </a:endParaRPr>
          </a:p>
        </p:txBody>
      </p:sp>
      <p:sp>
        <p:nvSpPr>
          <p:cNvPr id="7" name="Slide Number Placeholder 6"/>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7875314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82841825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74651"/>
            <a:ext cx="36576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12800" y="274651"/>
            <a:ext cx="10769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11"/>
          </p:nvPr>
        </p:nvSpPr>
        <p:spPr/>
        <p:txBody>
          <a:bodyPr/>
          <a:lstStyle/>
          <a:p>
            <a:endParaRPr lang="hi-IN">
              <a:solidFill>
                <a:prstClr val="black">
                  <a:tint val="75000"/>
                </a:prstClr>
              </a:solidFill>
            </a:endParaRPr>
          </a:p>
        </p:txBody>
      </p:sp>
      <p:sp>
        <p:nvSpPr>
          <p:cNvPr id="6" name="Slide Number Placeholder 5"/>
          <p:cNvSpPr>
            <a:spLocks noGrp="1"/>
          </p:cNvSpPr>
          <p:nvPr>
            <p:ph type="sldNum" sz="quarter" idx="12"/>
          </p:nvPr>
        </p:nvSpPr>
        <p:spPr/>
        <p:txBody>
          <a:body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741412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4" name="Footer Placeholder 3"/>
          <p:cNvSpPr>
            <a:spLocks noGrp="1"/>
          </p:cNvSpPr>
          <p:nvPr>
            <p:ph type="ftr" sz="quarter" idx="11"/>
          </p:nvPr>
        </p:nvSpPr>
        <p:spPr/>
        <p:txBody>
          <a:bodyPr/>
          <a:lstStyle/>
          <a:p>
            <a:endParaRPr lang="hi-IN"/>
          </a:p>
        </p:txBody>
      </p:sp>
      <p:sp>
        <p:nvSpPr>
          <p:cNvPr id="5" name="Slide Number Placeholder 4"/>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316100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3" name="Footer Placeholder 2"/>
          <p:cNvSpPr>
            <a:spLocks noGrp="1"/>
          </p:cNvSpPr>
          <p:nvPr>
            <p:ph type="ftr" sz="quarter" idx="11"/>
          </p:nvPr>
        </p:nvSpPr>
        <p:spPr/>
        <p:txBody>
          <a:bodyPr/>
          <a:lstStyle/>
          <a:p>
            <a:endParaRPr lang="hi-IN"/>
          </a:p>
        </p:txBody>
      </p:sp>
      <p:sp>
        <p:nvSpPr>
          <p:cNvPr id="4" name="Slide Number Placeholder 3"/>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427572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285780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711258-9506-46AE-BEA1-FADF82E1BCD7}" type="datetimeFigureOut">
              <a:rPr lang="hi-IN" smtClean="0"/>
              <a:pPr/>
              <a:t>बुधवार, 29 ज्येष्ट 1946</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62C3859A-71BE-4B5C-B905-3F6223263F45}" type="slidenum">
              <a:rPr lang="hi-IN" smtClean="0"/>
              <a:pPr/>
              <a:t>‹#›</a:t>
            </a:fld>
            <a:endParaRPr lang="hi-IN"/>
          </a:p>
        </p:txBody>
      </p:sp>
    </p:spTree>
    <p:extLst>
      <p:ext uri="{BB962C8B-B14F-4D97-AF65-F5344CB8AC3E}">
        <p14:creationId xmlns:p14="http://schemas.microsoft.com/office/powerpoint/2010/main" val="137886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pPr/>
              <a:t>बुधवार, 29 ज्येष्ट 1946</a:t>
            </a:fld>
            <a:endParaRPr lang="hi-IN"/>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pPr/>
              <a:t>‹#›</a:t>
            </a:fld>
            <a:endParaRPr lang="hi-IN"/>
          </a:p>
        </p:txBody>
      </p:sp>
    </p:spTree>
    <p:extLst>
      <p:ext uri="{BB962C8B-B14F-4D97-AF65-F5344CB8AC3E}">
        <p14:creationId xmlns:p14="http://schemas.microsoft.com/office/powerpoint/2010/main" val="414940121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136627409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469925637"/>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337277278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609600" y="1600206"/>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609600" y="635636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711258-9506-46AE-BEA1-FADF82E1BCD7}" type="datetimeFigureOut">
              <a:rPr lang="hi-IN" smtClean="0">
                <a:solidFill>
                  <a:prstClr val="black">
                    <a:tint val="75000"/>
                  </a:prstClr>
                </a:solidFill>
              </a:rPr>
              <a:pPr/>
              <a:t>बुधवार, 29 ज्येष्ट 1946</a:t>
            </a:fld>
            <a:endParaRPr lang="hi-IN">
              <a:solidFill>
                <a:prstClr val="black">
                  <a:tint val="75000"/>
                </a:prstClr>
              </a:solidFill>
            </a:endParaRPr>
          </a:p>
        </p:txBody>
      </p:sp>
      <p:sp>
        <p:nvSpPr>
          <p:cNvPr id="5" name="Footer Placeholder 4"/>
          <p:cNvSpPr>
            <a:spLocks noGrp="1"/>
          </p:cNvSpPr>
          <p:nvPr>
            <p:ph type="ftr" sz="quarter" idx="3"/>
          </p:nvPr>
        </p:nvSpPr>
        <p:spPr>
          <a:xfrm>
            <a:off x="4165600" y="635636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solidFill>
                <a:prstClr val="black">
                  <a:tint val="75000"/>
                </a:prstClr>
              </a:solidFill>
            </a:endParaRPr>
          </a:p>
        </p:txBody>
      </p:sp>
      <p:sp>
        <p:nvSpPr>
          <p:cNvPr id="6" name="Slide Number Placeholder 5"/>
          <p:cNvSpPr>
            <a:spLocks noGrp="1"/>
          </p:cNvSpPr>
          <p:nvPr>
            <p:ph type="sldNum" sz="quarter" idx="4"/>
          </p:nvPr>
        </p:nvSpPr>
        <p:spPr>
          <a:xfrm>
            <a:off x="8737600" y="635636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3859A-71BE-4B5C-B905-3F6223263F45}" type="slidenum">
              <a:rPr lang="hi-IN" smtClean="0">
                <a:solidFill>
                  <a:prstClr val="black">
                    <a:tint val="75000"/>
                  </a:prstClr>
                </a:solidFill>
              </a:rPr>
              <a:pPr/>
              <a:t>‹#›</a:t>
            </a:fld>
            <a:endParaRPr lang="hi-IN">
              <a:solidFill>
                <a:prstClr val="black">
                  <a:tint val="75000"/>
                </a:prstClr>
              </a:solidFill>
            </a:endParaRPr>
          </a:p>
        </p:txBody>
      </p:sp>
    </p:spTree>
    <p:extLst>
      <p:ext uri="{BB962C8B-B14F-4D97-AF65-F5344CB8AC3E}">
        <p14:creationId xmlns:p14="http://schemas.microsoft.com/office/powerpoint/2010/main" val="2471642160"/>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image" Target="../media/image2.png"/><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image" Target="../media/image3.jpg"/><Relationship Id="rId4" Type="http://schemas.openxmlformats.org/officeDocument/2006/relationships/hyperlink" Target="https://t.me/joinchat/AAAAAE8dn2HB6sDtwXmGFg" TargetMode="External"/><Relationship Id="rId9" Type="http://schemas.openxmlformats.org/officeDocument/2006/relationships/customXml" Target="../ink/ink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0.xml"/></Relationships>
</file>

<file path=ppt/slides/_rels/slide1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1.xml"/></Relationships>
</file>

<file path=ppt/slides/_rels/slide1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3.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4.xml"/><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2.xml"/></Relationships>
</file>

<file path=ppt/slides/_rels/slide1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3.xml"/></Relationships>
</file>

<file path=ppt/slides/_rels/slide1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4.xml"/></Relationships>
</file>

<file path=ppt/slides/_rels/slide1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5.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1.xml"/><Relationship Id="rId4" Type="http://schemas.microsoft.com/office/2007/relationships/hdphoto" Target="../media/hdphoto2.wdp"/></Relationships>
</file>

<file path=ppt/slides/_rels/slide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45.xml"/><Relationship Id="rId4" Type="http://schemas.microsoft.com/office/2007/relationships/hdphoto" Target="../media/hdphoto2.wdp"/></Relationships>
</file>

<file path=ppt/slides/_rels/slide2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6.xml"/></Relationships>
</file>

<file path=ppt/slides/_rels/slide22.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7.xml"/></Relationships>
</file>

<file path=ppt/slides/_rels/slide2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8.xml"/></Relationships>
</file>

<file path=ppt/slides/_rels/slide2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19.xml"/></Relationships>
</file>

<file path=ppt/slides/_rels/slide2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0.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6.xml"/><Relationship Id="rId1" Type="http://schemas.openxmlformats.org/officeDocument/2006/relationships/slideLayout" Target="../slideLayouts/slideLayout1.xml"/><Relationship Id="rId5" Type="http://schemas.openxmlformats.org/officeDocument/2006/relationships/customXml" Target="../ink/ink21.xml"/><Relationship Id="rId4" Type="http://schemas.microsoft.com/office/2007/relationships/hdphoto" Target="../media/hdphoto1.wdp"/></Relationships>
</file>

<file path=ppt/slides/_rels/slide2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2.xml"/></Relationships>
</file>

<file path=ppt/slides/_rels/slide2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8.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3.xml"/></Relationships>
</file>

<file path=ppt/slides/_rels/slide2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2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4.xml"/></Relationships>
</file>

<file path=ppt/slides/_rels/slide3.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3.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0.xml"/><Relationship Id="rId1" Type="http://schemas.openxmlformats.org/officeDocument/2006/relationships/slideLayout" Target="../slideLayouts/slideLayout1.xml"/><Relationship Id="rId5" Type="http://schemas.openxmlformats.org/officeDocument/2006/relationships/customXml" Target="../ink/ink25.xml"/><Relationship Id="rId4" Type="http://schemas.microsoft.com/office/2007/relationships/hdphoto" Target="../media/hdphoto1.wdp"/></Relationships>
</file>

<file path=ppt/slides/_rels/slide3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1.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6.xml"/></Relationships>
</file>

<file path=ppt/slides/_rels/slide32.xml.rels><?xml version="1.0" encoding="UTF-8" standalone="yes"?>
<Relationships xmlns="http://schemas.openxmlformats.org/package/2006/relationships"><Relationship Id="rId8" Type="http://schemas.microsoft.com/office/2007/relationships/hdphoto" Target="../media/hdphoto1.wdp"/><Relationship Id="rId18" Type="http://schemas.openxmlformats.org/officeDocument/2006/relationships/hyperlink" Target="mailto:https://youtube.com/@AparchitExamWarriors?si=pLlc1S6brRqQP068" TargetMode="External"/><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32.xml"/><Relationship Id="rId20" Type="http://schemas.openxmlformats.org/officeDocument/2006/relationships/hyperlink" Target="https://aparchitexamwarriors.com/currentaffairs/daily-current-affairs-pdf" TargetMode="Externa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19" Type="http://schemas.openxmlformats.org/officeDocument/2006/relationships/hyperlink" Target="mailto:https://t.me/Aparchit_Super_CA_Pdfs"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27.xml"/></Relationships>
</file>

<file path=ppt/slides/_rels/slide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4.xml"/></Relationships>
</file>

<file path=ppt/slides/_rels/slide5.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5.xml"/></Relationships>
</file>

<file path=ppt/slides/_rels/slide6.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6.xml"/></Relationships>
</file>

<file path=ppt/slides/_rels/slide7.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7.xml"/></Relationships>
</file>

<file path=ppt/slides/_rels/slide8.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8.xml"/></Relationships>
</file>

<file path=ppt/slides/_rels/slide9.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http://www.aparchitexamwarriors.com/" TargetMode="External"/><Relationship Id="rId7" Type="http://schemas.openxmlformats.org/officeDocument/2006/relationships/image" Target="../media/image1.png"/><Relationship Id="rId17"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instagram.com/aparchitexamwarriors/" TargetMode="External"/><Relationship Id="rId5" Type="http://schemas.openxmlformats.org/officeDocument/2006/relationships/hyperlink" Target="https://m.facebook.com/story.php?story_fbid=114372970613721&amp;substory_index=0&amp;id=103828281668190" TargetMode="External"/><Relationship Id="rId4" Type="http://schemas.openxmlformats.org/officeDocument/2006/relationships/hyperlink" Target="https://t.me/joinchat/AAAAAE8dn2HB6sDtwXmGFg" TargetMode="External"/><Relationship Id="rId9" Type="http://schemas.openxmlformats.org/officeDocument/2006/relationships/customXml" Target="../ink/ink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40067"/>
            <a:ext cx="12192001" cy="523220"/>
          </a:xfrm>
          <a:prstGeom prst="rect">
            <a:avLst/>
          </a:prstGeom>
          <a:solidFill>
            <a:srgbClr val="FFC000"/>
          </a:solidFill>
          <a:ln w="57150">
            <a:solidFill>
              <a:schemeClr val="tx1"/>
            </a:solidFill>
          </a:ln>
        </p:spPr>
        <p:txBody>
          <a:bodyPr wrap="square">
            <a:spAutoFit/>
          </a:bodyPr>
          <a:lstStyle/>
          <a:p>
            <a:pPr algn="ctr"/>
            <a:r>
              <a:rPr lang="en-US" sz="2800" dirty="0" err="1" smtClean="0">
                <a:latin typeface="Calisto MT" pitchFamily="18" charset="0"/>
              </a:rPr>
              <a:t>Aparchit</a:t>
            </a:r>
            <a:r>
              <a:rPr lang="en-US" sz="2800" dirty="0" smtClean="0">
                <a:latin typeface="Calisto MT" pitchFamily="18" charset="0"/>
              </a:rPr>
              <a:t> Super </a:t>
            </a:r>
            <a:r>
              <a:rPr lang="en-US" sz="2800" dirty="0" smtClean="0">
                <a:latin typeface="Calisto MT" pitchFamily="18" charset="0"/>
              </a:rPr>
              <a:t>18 </a:t>
            </a:r>
            <a:r>
              <a:rPr lang="en-US" sz="2800" dirty="0" smtClean="0">
                <a:latin typeface="Calisto MT" pitchFamily="18" charset="0"/>
              </a:rPr>
              <a:t>June Current Affairs MCQs Session</a:t>
            </a:r>
            <a:endParaRPr lang="en-IN" sz="2800" dirty="0">
              <a:latin typeface="Calisto MT" pitchFamily="18" charset="0"/>
            </a:endParaRPr>
          </a:p>
        </p:txBody>
      </p:sp>
      <p:pic>
        <p:nvPicPr>
          <p:cNvPr id="1027" name="Picture 3"/>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10352886" y="4536312"/>
            <a:ext cx="1839115" cy="18391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2"/>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307975" y="1912826"/>
            <a:ext cx="7361646" cy="4140926"/>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97301565"/>
      </p:ext>
    </p:extLst>
  </p:cSld>
  <p:clrMapOvr>
    <a:masterClrMapping/>
  </p:clrMapOvr>
  <p:transition spd="slow" advTm="30333">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6541"/>
            <a:ext cx="12191999" cy="743050"/>
            <a:chOff x="-522515" y="-88708"/>
            <a:chExt cx="12344397" cy="968672"/>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922831"/>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smtClean="0">
                  <a:ln>
                    <a:solidFill>
                      <a:srgbClr val="002060"/>
                    </a:solidFill>
                  </a:ln>
                  <a:solidFill>
                    <a:srgbClr val="002060"/>
                  </a:solidFill>
                  <a:latin typeface="Bell MT" pitchFamily="18" charset="0"/>
                </a:rPr>
                <a:t>APARCHIT </a:t>
              </a:r>
              <a:r>
                <a:rPr lang="en-US" sz="2000" dirty="0">
                  <a:ln>
                    <a:solidFill>
                      <a:srgbClr val="002060"/>
                    </a:solidFill>
                  </a:ln>
                  <a:solidFill>
                    <a:srgbClr val="002060"/>
                  </a:solidFill>
                  <a:latin typeface="Bell MT" pitchFamily="18" charset="0"/>
                </a:rPr>
                <a:t>EXAM </a:t>
              </a:r>
              <a:r>
                <a:rPr lang="en-US" sz="2000" dirty="0" smtClean="0">
                  <a:ln>
                    <a:solidFill>
                      <a:srgbClr val="002060"/>
                    </a:solidFill>
                  </a:ln>
                  <a:solidFill>
                    <a:srgbClr val="002060"/>
                  </a:solidFill>
                  <a:latin typeface="Bell MT" pitchFamily="18" charset="0"/>
                </a:rPr>
                <a:t>WARRIORS</a:t>
              </a:r>
              <a:endParaRPr lang="en-US" sz="20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13" name="Rectangle 12"/>
          <p:cNvSpPr/>
          <p:nvPr/>
        </p:nvSpPr>
        <p:spPr>
          <a:xfrm>
            <a:off x="1" y="714427"/>
            <a:ext cx="12191999" cy="523220"/>
          </a:xfrm>
          <a:prstGeom prst="rect">
            <a:avLst/>
          </a:prstGeom>
          <a:solidFill>
            <a:schemeClr val="tx1"/>
          </a:solidFill>
          <a:ln w="19050">
            <a:solidFill>
              <a:srgbClr val="FFC000"/>
            </a:solidFill>
          </a:ln>
        </p:spPr>
        <p:txBody>
          <a:bodyPr wrap="square">
            <a:spAutoFit/>
          </a:bodyPr>
          <a:lstStyle/>
          <a:p>
            <a:pPr algn="ctr"/>
            <a:r>
              <a:rPr lang="en-US" sz="2800" dirty="0">
                <a:solidFill>
                  <a:srgbClr val="FFC000"/>
                </a:solidFill>
                <a:latin typeface="Calisto MT" pitchFamily="18" charset="0"/>
              </a:rPr>
              <a:t>BOOKS &amp; AUTHORS IN NEWS 2024</a:t>
            </a:r>
          </a:p>
        </p:txBody>
      </p:sp>
      <p:sp>
        <p:nvSpPr>
          <p:cNvPr id="3" name="Rectangle 2"/>
          <p:cNvSpPr/>
          <p:nvPr/>
        </p:nvSpPr>
        <p:spPr>
          <a:xfrm>
            <a:off x="486770" y="4554183"/>
            <a:ext cx="11218460" cy="646331"/>
          </a:xfrm>
          <a:prstGeom prst="rect">
            <a:avLst/>
          </a:prstGeom>
        </p:spPr>
        <p:txBody>
          <a:bodyPr wrap="square">
            <a:spAutoFit/>
          </a:bodyPr>
          <a:lstStyle/>
          <a:p>
            <a:endParaRPr lang="en-IN" dirty="0">
              <a:solidFill>
                <a:prstClr val="black"/>
              </a:solidFill>
            </a:endParaRPr>
          </a:p>
          <a:p>
            <a:endParaRPr lang="en-IN" dirty="0">
              <a:solidFill>
                <a:prstClr val="black"/>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185004347"/>
              </p:ext>
            </p:extLst>
          </p:nvPr>
        </p:nvGraphicFramePr>
        <p:xfrm>
          <a:off x="-4" y="1237647"/>
          <a:ext cx="12192000" cy="2743200"/>
        </p:xfrm>
        <a:graphic>
          <a:graphicData uri="http://schemas.openxmlformats.org/drawingml/2006/table">
            <a:tbl>
              <a:tblPr firstRow="1" bandRow="1">
                <a:tableStyleId>{616DA210-FB5B-4158-B5E0-FEB733F419BA}</a:tableStyleId>
              </a:tblPr>
              <a:tblGrid>
                <a:gridCol w="6096000"/>
                <a:gridCol w="6096000"/>
              </a:tblGrid>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A Fly on the RBI Wall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Alpana</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Killawala</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Ed Finds a Home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Alia Bhatt</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I Have the Streets: A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Kutti</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Cricket Story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Ravichandran</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Ashwin</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&amp;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Sidharth</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Monga</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The Winner’s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Mindset</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Shane Watson</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Source Code: My Beginnings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Microsoft co-founder Bill Gates</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India’s Nuclear Titans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Soumya</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Awasthi</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and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Shrabana</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Barua</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855922177"/>
              </p:ext>
            </p:extLst>
          </p:nvPr>
        </p:nvGraphicFramePr>
        <p:xfrm>
          <a:off x="-2" y="4030394"/>
          <a:ext cx="12191996" cy="2560320"/>
        </p:xfrm>
        <a:graphic>
          <a:graphicData uri="http://schemas.openxmlformats.org/drawingml/2006/table">
            <a:tbl>
              <a:tblPr firstRow="1" bandRow="1">
                <a:tableStyleId>{616DA210-FB5B-4158-B5E0-FEB733F419BA}</a:tableStyleId>
              </a:tblPr>
              <a:tblGrid>
                <a:gridCol w="6091307"/>
                <a:gridCol w="6100689"/>
              </a:tblGrid>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The Idea of Democracy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Sam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Pitroda</a:t>
                      </a: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From A Car Shed To The Corner Room &amp; Beyond  </a:t>
                      </a: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S Raman</a:t>
                      </a:r>
                    </a:p>
                  </a:txBody>
                  <a:tcPr/>
                </a:tc>
              </a:tr>
              <a:tr h="439134">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The Gems of Indian Art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Harish </a:t>
                      </a:r>
                      <a:r>
                        <a:rPr kumimoji="0" lang="en-IN" sz="2400" b="0" i="0" u="none" strike="noStrike" kern="1200" cap="none" spc="0" normalizeH="0" baseline="0" noProof="0" dirty="0" err="1" smtClean="0">
                          <a:ln>
                            <a:noFill/>
                          </a:ln>
                          <a:solidFill>
                            <a:prstClr val="black"/>
                          </a:solidFill>
                          <a:effectLst/>
                          <a:uLnTx/>
                          <a:uFillTx/>
                          <a:latin typeface="Calisto MT" pitchFamily="18" charset="0"/>
                          <a:ea typeface="+mn-ea"/>
                          <a:cs typeface="+mn-cs"/>
                        </a:rPr>
                        <a:t>Khullar</a:t>
                      </a:r>
                      <a:endPar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424899">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UNEQUAL: Why India Lags Behind Its Neighbours :</a:t>
                      </a:r>
                      <a:endParaRPr lang="en-IN" sz="2400" dirty="0">
                        <a:latin typeface="Calisto MT" pitchFamily="18" charset="0"/>
                      </a:endParaRPr>
                    </a:p>
                  </a:txBody>
                  <a:tcPr/>
                </a:tc>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 Swati Narayan</a:t>
                      </a:r>
                    </a:p>
                  </a:txBody>
                  <a:tcPr/>
                </a:tc>
              </a:tr>
            </a:tbl>
          </a:graphicData>
        </a:graphic>
      </p:graphicFrame>
    </p:spTree>
    <p:extLst>
      <p:ext uri="{BB962C8B-B14F-4D97-AF65-F5344CB8AC3E}">
        <p14:creationId xmlns:p14="http://schemas.microsoft.com/office/powerpoint/2010/main" val="1712232734"/>
      </p:ext>
    </p:extLst>
  </p:cSld>
  <p:clrMapOvr>
    <a:masterClrMapping/>
  </p:clrMapOvr>
  <p:transition spd="slow" advTm="30333">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8" cy="4401205"/>
          </a:xfrm>
          <a:prstGeom prst="rect">
            <a:avLst/>
          </a:prstGeom>
          <a:ln w="57150">
            <a:solidFill>
              <a:srgbClr val="000000"/>
            </a:solidFill>
          </a:ln>
        </p:spPr>
        <p:txBody>
          <a:bodyPr wrap="square">
            <a:spAutoFit/>
          </a:bodyPr>
          <a:lstStyle/>
          <a:p>
            <a:r>
              <a:rPr lang="en-US" sz="2800" dirty="0">
                <a:solidFill>
                  <a:srgbClr val="C10000"/>
                </a:solidFill>
                <a:latin typeface="Calisto MT" pitchFamily="18" charset="0"/>
              </a:rPr>
              <a:t>Q.5. What is the name of the scheme introduced by the Assam government to provide monthly </a:t>
            </a:r>
            <a:r>
              <a:rPr lang="en-US" sz="2800" dirty="0" smtClean="0">
                <a:solidFill>
                  <a:srgbClr val="C10000"/>
                </a:solidFill>
                <a:latin typeface="Calisto MT" pitchFamily="18" charset="0"/>
              </a:rPr>
              <a:t>monetary support </a:t>
            </a:r>
            <a:r>
              <a:rPr lang="en-US" sz="2800" dirty="0">
                <a:solidFill>
                  <a:srgbClr val="C10000"/>
                </a:solidFill>
                <a:latin typeface="Calisto MT" pitchFamily="18" charset="0"/>
              </a:rPr>
              <a:t>to girl students in order to combat child marriage</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बाल विवाह से निपटने के लिए छात्राओं को मासिक मौद्रिक सहायता प्रदान करने के लिए असम सरकार द्वारा शुरू की गई योजना का नाम क्या है?</a:t>
            </a:r>
            <a:endParaRPr lang="en-US" sz="2800" dirty="0">
              <a:solidFill>
                <a:srgbClr val="C10000"/>
              </a:solidFill>
              <a:latin typeface="Calisto MT" pitchFamily="18" charset="0"/>
            </a:endParaRPr>
          </a:p>
          <a:p>
            <a:r>
              <a:rPr lang="fi-FI" sz="2800" dirty="0">
                <a:solidFill>
                  <a:srgbClr val="816000"/>
                </a:solidFill>
                <a:latin typeface="Calisto MT" pitchFamily="18" charset="0"/>
              </a:rPr>
              <a:t>A) Mukhya Mantri Nijut Moina (MMNM)</a:t>
            </a:r>
          </a:p>
          <a:p>
            <a:r>
              <a:rPr lang="pt-BR" sz="2800" dirty="0">
                <a:solidFill>
                  <a:srgbClr val="816000"/>
                </a:solidFill>
                <a:latin typeface="Calisto MT" pitchFamily="18" charset="0"/>
              </a:rPr>
              <a:t>B) Beti Bachao Beti Padhao (BBBP)</a:t>
            </a:r>
          </a:p>
          <a:p>
            <a:r>
              <a:rPr lang="en-IN" sz="2800" dirty="0">
                <a:solidFill>
                  <a:srgbClr val="816000"/>
                </a:solidFill>
                <a:latin typeface="Calisto MT" pitchFamily="18" charset="0"/>
              </a:rPr>
              <a:t>C) </a:t>
            </a:r>
            <a:r>
              <a:rPr lang="en-IN" sz="2800" dirty="0" err="1">
                <a:solidFill>
                  <a:srgbClr val="816000"/>
                </a:solidFill>
                <a:latin typeface="Calisto MT" pitchFamily="18" charset="0"/>
              </a:rPr>
              <a:t>Sukanya</a:t>
            </a:r>
            <a:r>
              <a:rPr lang="en-IN" sz="2800" dirty="0">
                <a:solidFill>
                  <a:srgbClr val="816000"/>
                </a:solidFill>
                <a:latin typeface="Calisto MT" pitchFamily="18" charset="0"/>
              </a:rPr>
              <a:t> </a:t>
            </a:r>
            <a:r>
              <a:rPr lang="en-IN" sz="2800" dirty="0" err="1">
                <a:solidFill>
                  <a:srgbClr val="816000"/>
                </a:solidFill>
                <a:latin typeface="Calisto MT" pitchFamily="18" charset="0"/>
              </a:rPr>
              <a:t>Samriddhi</a:t>
            </a:r>
            <a:r>
              <a:rPr lang="en-IN" sz="2800" dirty="0">
                <a:solidFill>
                  <a:srgbClr val="816000"/>
                </a:solidFill>
                <a:latin typeface="Calisto MT" pitchFamily="18" charset="0"/>
              </a:rPr>
              <a:t> </a:t>
            </a:r>
            <a:r>
              <a:rPr lang="en-IN" sz="2800" dirty="0" err="1">
                <a:solidFill>
                  <a:srgbClr val="816000"/>
                </a:solidFill>
                <a:latin typeface="Calisto MT" pitchFamily="18" charset="0"/>
              </a:rPr>
              <a:t>Yojana</a:t>
            </a:r>
            <a:r>
              <a:rPr lang="en-IN" sz="2800" dirty="0">
                <a:solidFill>
                  <a:srgbClr val="816000"/>
                </a:solidFill>
                <a:latin typeface="Calisto MT" pitchFamily="18" charset="0"/>
              </a:rPr>
              <a:t> (SSY)</a:t>
            </a:r>
          </a:p>
          <a:p>
            <a:r>
              <a:rPr lang="fi-FI" sz="2800" dirty="0">
                <a:solidFill>
                  <a:srgbClr val="816000"/>
                </a:solidFill>
                <a:latin typeface="Calisto MT" pitchFamily="18" charset="0"/>
              </a:rPr>
              <a:t>D) Kanya Sumangala Yojana (KSY</a:t>
            </a:r>
            <a:r>
              <a:rPr lang="fi-FI" sz="2800" dirty="0" smtClean="0">
                <a:solidFill>
                  <a:srgbClr val="816000"/>
                </a:solidFill>
                <a:latin typeface="Calisto MT" pitchFamily="18" charset="0"/>
              </a:rPr>
              <a:t>)</a:t>
            </a:r>
          </a:p>
          <a:p>
            <a:pPr lvl="0"/>
            <a:r>
              <a:rPr lang="fi-FI" sz="2800" dirty="0" smtClean="0">
                <a:solidFill>
                  <a:srgbClr val="816000"/>
                </a:solidFill>
                <a:latin typeface="Calisto MT" pitchFamily="18" charset="0"/>
              </a:rPr>
              <a:t>E) Kisan Yojana </a:t>
            </a:r>
            <a:r>
              <a:rPr lang="fi-FI" sz="2800" dirty="0">
                <a:solidFill>
                  <a:srgbClr val="816000"/>
                </a:solidFill>
                <a:latin typeface="Calisto MT" pitchFamily="18" charset="0"/>
              </a:rPr>
              <a:t>(</a:t>
            </a:r>
            <a:r>
              <a:rPr lang="fi-FI" sz="2800" dirty="0" smtClean="0">
                <a:solidFill>
                  <a:srgbClr val="816000"/>
                </a:solidFill>
                <a:latin typeface="Calisto MT" pitchFamily="18" charset="0"/>
              </a:rPr>
              <a:t>KY)</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2647128643"/>
      </p:ext>
    </p:extLst>
  </p:cSld>
  <p:clrMapOvr>
    <a:masterClrMapping/>
  </p:clrMapOvr>
  <p:transition spd="slow" advTm="30333">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3342389735"/>
              </p:ext>
            </p:extLst>
          </p:nvPr>
        </p:nvGraphicFramePr>
        <p:xfrm>
          <a:off x="3" y="1595434"/>
          <a:ext cx="12192002" cy="4450080"/>
        </p:xfrm>
        <a:graphic>
          <a:graphicData uri="http://schemas.openxmlformats.org/drawingml/2006/table">
            <a:tbl>
              <a:tblPr firstRow="1" bandRow="1">
                <a:tableStyleId>{E8B1032C-EA38-4F05-BA0D-38AFFFC7BED3}</a:tableStyleId>
              </a:tblPr>
              <a:tblGrid>
                <a:gridCol w="12192002"/>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The Assam government, led by Chief Minister </a:t>
                      </a:r>
                      <a:r>
                        <a:rPr lang="en-US" sz="2800" b="0" dirty="0" err="1" smtClean="0">
                          <a:solidFill>
                            <a:srgbClr val="FF0000"/>
                          </a:solidFill>
                          <a:latin typeface="Calisto MT" pitchFamily="18" charset="0"/>
                        </a:rPr>
                        <a:t>Himanta</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Biswa</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Sarma</a:t>
                      </a:r>
                      <a:r>
                        <a:rPr lang="en-US" sz="2800" b="0" dirty="0" smtClean="0">
                          <a:solidFill>
                            <a:srgbClr val="FF0000"/>
                          </a:solidFill>
                          <a:latin typeface="Calisto MT" pitchFamily="18" charset="0"/>
                        </a:rPr>
                        <a:t>, started the </a:t>
                      </a:r>
                      <a:r>
                        <a:rPr lang="en-US" sz="2800" b="0" dirty="0" err="1" smtClean="0">
                          <a:solidFill>
                            <a:srgbClr val="FF0000"/>
                          </a:solidFill>
                          <a:latin typeface="Calisto MT" pitchFamily="18" charset="0"/>
                        </a:rPr>
                        <a:t>Mukhya</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Mantri</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Nijut</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Moina</a:t>
                      </a:r>
                      <a:r>
                        <a:rPr lang="en-US" sz="2800" b="0" dirty="0" smtClean="0">
                          <a:solidFill>
                            <a:srgbClr val="FF0000"/>
                          </a:solidFill>
                          <a:latin typeface="Calisto MT" pitchFamily="18" charset="0"/>
                        </a:rPr>
                        <a:t> (MMNM) to provide monetary benefits to girl students every month.</a:t>
                      </a:r>
                    </a:p>
                    <a:p>
                      <a:pPr marL="342900" indent="-342900">
                        <a:buFont typeface="Arial" pitchFamily="34" charset="0"/>
                        <a:buChar char="•"/>
                      </a:pPr>
                      <a:r>
                        <a:rPr lang="hi-IN" sz="2800" b="0" dirty="0" smtClean="0">
                          <a:latin typeface="Calisto MT" pitchFamily="18" charset="0"/>
                        </a:rPr>
                        <a:t>मुख्यमंत्री हिमंत बिस्वा सरमा के नेतृत्व वाली असम सरकार ने हर महीने छात्राओं को मौद्रिक लाभ प्रदान करने के लिए मुख्यमंत्री निजुत मोइना (एमएमएनएम) की शुरुआत की।</a:t>
                      </a:r>
                      <a:endParaRPr lang="en-US" sz="2800" b="0" dirty="0" smtClean="0">
                        <a:latin typeface="Calisto MT" pitchFamily="18" charset="0"/>
                      </a:endParaRPr>
                    </a:p>
                  </a:txBody>
                  <a:tcPr/>
                </a:tc>
              </a:tr>
              <a:tr h="370840">
                <a:tc>
                  <a:txBody>
                    <a:bodyPr/>
                    <a:lstStyle/>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2800" b="0" dirty="0" smtClean="0">
                          <a:solidFill>
                            <a:srgbClr val="FF0000"/>
                          </a:solidFill>
                          <a:latin typeface="Calisto MT" pitchFamily="18" charset="0"/>
                        </a:rPr>
                        <a:t>The Assam government has allocated </a:t>
                      </a:r>
                      <a:r>
                        <a:rPr lang="en-US" sz="2800" b="0" dirty="0" err="1" smtClean="0">
                          <a:solidFill>
                            <a:srgbClr val="FF0000"/>
                          </a:solidFill>
                          <a:latin typeface="Calisto MT" pitchFamily="18" charset="0"/>
                        </a:rPr>
                        <a:t>Rs</a:t>
                      </a:r>
                      <a:r>
                        <a:rPr lang="en-US" sz="2800" b="0" dirty="0" smtClean="0">
                          <a:solidFill>
                            <a:srgbClr val="FF0000"/>
                          </a:solidFill>
                          <a:latin typeface="Calisto MT" pitchFamily="18" charset="0"/>
                        </a:rPr>
                        <a:t>. 1,500 </a:t>
                      </a:r>
                      <a:r>
                        <a:rPr lang="en-US" sz="2800" b="0" dirty="0" err="1" smtClean="0">
                          <a:solidFill>
                            <a:srgbClr val="FF0000"/>
                          </a:solidFill>
                          <a:latin typeface="Calisto MT" pitchFamily="18" charset="0"/>
                        </a:rPr>
                        <a:t>crore</a:t>
                      </a:r>
                      <a:r>
                        <a:rPr lang="en-US" sz="2800" b="0" dirty="0" smtClean="0">
                          <a:solidFill>
                            <a:srgbClr val="FF0000"/>
                          </a:solidFill>
                          <a:latin typeface="Calisto MT" pitchFamily="18" charset="0"/>
                        </a:rPr>
                        <a:t> over five years for the MMNM scheme, with an initial budget of </a:t>
                      </a:r>
                      <a:r>
                        <a:rPr lang="en-US" sz="2800" b="0" dirty="0" err="1" smtClean="0">
                          <a:solidFill>
                            <a:srgbClr val="FF0000"/>
                          </a:solidFill>
                          <a:latin typeface="Calisto MT" pitchFamily="18" charset="0"/>
                        </a:rPr>
                        <a:t>Rs</a:t>
                      </a:r>
                      <a:r>
                        <a:rPr lang="en-US" sz="2800" b="0" dirty="0" smtClean="0">
                          <a:solidFill>
                            <a:srgbClr val="FF0000"/>
                          </a:solidFill>
                          <a:latin typeface="Calisto MT" pitchFamily="18" charset="0"/>
                        </a:rPr>
                        <a:t>. 300 </a:t>
                      </a:r>
                      <a:r>
                        <a:rPr lang="en-US" sz="2800" b="0" dirty="0" err="1" smtClean="0">
                          <a:solidFill>
                            <a:srgbClr val="FF0000"/>
                          </a:solidFill>
                          <a:latin typeface="Calisto MT" pitchFamily="18" charset="0"/>
                        </a:rPr>
                        <a:t>crore</a:t>
                      </a:r>
                      <a:r>
                        <a:rPr lang="en-US" sz="2800" b="0" dirty="0" smtClean="0">
                          <a:solidFill>
                            <a:srgbClr val="FF0000"/>
                          </a:solidFill>
                          <a:latin typeface="Calisto MT" pitchFamily="18" charset="0"/>
                        </a:rPr>
                        <a:t> for the first year.</a:t>
                      </a:r>
                      <a:endParaRPr lang="hi-IN" sz="2800" b="0" dirty="0" smtClean="0">
                        <a:solidFill>
                          <a:srgbClr val="FF0000"/>
                        </a:solidFill>
                        <a:latin typeface="Calisto MT" pitchFamily="18" charset="0"/>
                      </a:endParaRPr>
                    </a:p>
                    <a:p>
                      <a:pPr marL="342900" marR="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lang="hi-IN" sz="2800" b="0" dirty="0" smtClean="0">
                          <a:latin typeface="Calisto MT" pitchFamily="18" charset="0"/>
                        </a:rPr>
                        <a:t>असम सरकार ने रुपये आवंटित किए हैं। एमएमएनएम योजना के लिए पांच वर्षों में 1,500 करोड़ रुपये का प्रारंभिक बजट होगा। पहले साल के लिए 300 करोड़ रु.</a:t>
                      </a:r>
                      <a:endParaRPr lang="en-US" sz="2800" b="0" dirty="0" smtClean="0">
                        <a:latin typeface="Calisto MT" pitchFamily="18" charset="0"/>
                      </a:endParaRPr>
                    </a:p>
                  </a:txBody>
                  <a:tcPr/>
                </a:tc>
              </a:tr>
            </a:tbl>
          </a:graphicData>
        </a:graphic>
      </p:graphicFrame>
      <p:sp>
        <p:nvSpPr>
          <p:cNvPr id="12" name="Rectangle 11"/>
          <p:cNvSpPr/>
          <p:nvPr/>
        </p:nvSpPr>
        <p:spPr>
          <a:xfrm>
            <a:off x="1" y="1064241"/>
            <a:ext cx="12191999"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a:t>
            </a:r>
            <a:r>
              <a:rPr lang="en-IN" sz="2800" dirty="0" smtClean="0">
                <a:latin typeface="Calisto MT" pitchFamily="18" charset="0"/>
              </a:rPr>
              <a:t>A</a:t>
            </a:r>
            <a:endParaRPr lang="en-IN" sz="2800" dirty="0">
              <a:latin typeface="Calisto MT" pitchFamily="18" charset="0"/>
            </a:endParaRPr>
          </a:p>
        </p:txBody>
      </p:sp>
    </p:spTree>
    <p:extLst>
      <p:ext uri="{BB962C8B-B14F-4D97-AF65-F5344CB8AC3E}">
        <p14:creationId xmlns:p14="http://schemas.microsoft.com/office/powerpoint/2010/main" val="1334553150"/>
      </p:ext>
    </p:extLst>
  </p:cSld>
  <p:clrMapOvr>
    <a:masterClrMapping/>
  </p:clrMapOvr>
  <p:transition spd="slow" advTm="30333">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a16="http://schemas.microsoft.com/office/drawing/2014/main" xmlns="" id="{B0E447CE-3294-AC76-885D-1D6F56BEB02F}"/>
              </a:ext>
            </a:extLst>
          </p:cNvPr>
          <p:cNvSpPr txBox="1"/>
          <p:nvPr/>
        </p:nvSpPr>
        <p:spPr>
          <a:xfrm>
            <a:off x="0" y="6354762"/>
            <a:ext cx="12192000" cy="523220"/>
          </a:xfrm>
          <a:prstGeom prst="rect">
            <a:avLst/>
          </a:prstGeom>
          <a:solidFill>
            <a:schemeClr val="accent1">
              <a:lumMod val="40000"/>
              <a:lumOff val="60000"/>
            </a:schemeClr>
          </a:solidFill>
          <a:ln w="38100">
            <a:solidFill>
              <a:schemeClr val="tx1"/>
            </a:solidFill>
          </a:ln>
        </p:spPr>
        <p:txBody>
          <a:bodyPr wrap="square" rtlCol="0">
            <a:spAutoFit/>
          </a:bodyPr>
          <a:lstStyle/>
          <a:p>
            <a:pPr algn="ctr"/>
            <a:r>
              <a:rPr lang="en-IN" sz="2800" b="1" spc="370" dirty="0">
                <a:solidFill>
                  <a:srgbClr val="FF0000"/>
                </a:solidFill>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latin typeface="Calisto MT" pitchFamily="18" charset="0"/>
                <a:ea typeface="Calibri" panose="020F0502020204030204" pitchFamily="34" charset="0"/>
                <a:cs typeface="Mangal" panose="02040503050203030202" pitchFamily="18" charset="0"/>
                <a:hlinkClick r:id="rId3"/>
              </a:rPr>
              <a:t>Official Site</a:t>
            </a:r>
            <a:r>
              <a:rPr lang="en-IN" sz="28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latin typeface="Calisto MT" pitchFamily="18" charset="0"/>
                <a:ea typeface="Calibri" panose="020F0502020204030204" pitchFamily="34" charset="0"/>
                <a:cs typeface="Mangal" panose="02040503050203030202" pitchFamily="18" charset="0"/>
                <a:hlinkClick r:id="rId4">
                  <a:extLst>
                    <a:ext uri="{A12FA001-AC4F-418D-AE19-62706E023703}">
                      <ahyp:hlinkClr xmlns:ahyp="http://schemas.microsoft.com/office/drawing/2018/hyperlinkcolor" xmlns="" val="tx"/>
                    </a:ext>
                  </a:extLst>
                </a:hlinkClick>
              </a:rPr>
              <a:t>Telegram</a:t>
            </a:r>
            <a:r>
              <a:rPr lang="en-IN" sz="28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800" b="1" u="sng" spc="370" dirty="0">
                <a:solidFill>
                  <a:srgbClr val="4BACC6">
                    <a:lumMod val="75000"/>
                  </a:srgbClr>
                </a:solidFill>
                <a:latin typeface="Calisto MT" pitchFamily="18" charset="0"/>
                <a:ea typeface="Calibri" panose="020F0502020204030204" pitchFamily="34" charset="0"/>
                <a:cs typeface="Mangal" panose="02040503050203030202" pitchFamily="18" charset="0"/>
                <a:hlinkClick r:id="rId5">
                  <a:extLst>
                    <a:ext uri="{A12FA001-AC4F-418D-AE19-62706E023703}">
                      <ahyp:hlinkClr xmlns:ahyp="http://schemas.microsoft.com/office/drawing/2018/hyperlinkcolor" xmlns="" val="tx"/>
                    </a:ext>
                  </a:extLst>
                </a:hlinkClick>
              </a:rPr>
              <a:t>Facebook</a:t>
            </a:r>
            <a:r>
              <a:rPr lang="en-IN" sz="2800" b="1" spc="370" dirty="0">
                <a:solidFill>
                  <a:prstClr val="black"/>
                </a:solidFill>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latin typeface="Calisto MT" pitchFamily="18" charset="0"/>
                <a:ea typeface="Calibri" panose="020F0502020204030204" pitchFamily="34" charset="0"/>
                <a:cs typeface="Mangal" panose="02040503050203030202" pitchFamily="18" charset="0"/>
                <a:hlinkClick r:id="rId6">
                  <a:extLst>
                    <a:ext uri="{A12FA001-AC4F-418D-AE19-62706E023703}">
                      <ahyp:hlinkClr xmlns:ahyp="http://schemas.microsoft.com/office/drawing/2018/hyperlinkcolor" xmlns="" val="tx"/>
                    </a:ext>
                  </a:extLst>
                </a:hlinkClick>
              </a:rPr>
              <a:t>Instagram</a:t>
            </a:r>
            <a:endParaRPr lang="en-IN" sz="2800" spc="370" dirty="0">
              <a:solidFill>
                <a:prstClr val="black"/>
              </a:solidFill>
              <a:latin typeface="Calisto MT" pitchFamily="18" charset="0"/>
            </a:endParaRPr>
          </a:p>
        </p:txBody>
      </p:sp>
      <p:grpSp>
        <p:nvGrpSpPr>
          <p:cNvPr id="5" name="Group 4">
            <a:extLst>
              <a:ext uri="{FF2B5EF4-FFF2-40B4-BE49-F238E27FC236}">
                <a16:creationId xmlns:a16="http://schemas.microsoft.com/office/drawing/2014/main" xmlns="" id="{38428CEE-7EA3-3E04-01F8-C235CBB58AF4}"/>
              </a:ext>
            </a:extLst>
          </p:cNvPr>
          <p:cNvGrpSpPr/>
          <p:nvPr/>
        </p:nvGrpSpPr>
        <p:grpSpPr>
          <a:xfrm>
            <a:off x="3" y="1855"/>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smtClean="0">
                  <a:ln>
                    <a:solidFill>
                      <a:srgbClr val="002060"/>
                    </a:solidFill>
                  </a:ln>
                  <a:solidFill>
                    <a:srgbClr val="002060"/>
                  </a:solidFill>
                  <a:latin typeface="Calisto MT" pitchFamily="18" charset="0"/>
                </a:rPr>
                <a:t>APARCHIT </a:t>
              </a:r>
              <a:r>
                <a:rPr lang="en-US" sz="4400" b="1" dirty="0">
                  <a:ln>
                    <a:solidFill>
                      <a:srgbClr val="002060"/>
                    </a:solidFill>
                  </a:ln>
                  <a:solidFill>
                    <a:srgbClr val="002060"/>
                  </a:solidFill>
                  <a:latin typeface="Calisto MT" pitchFamily="18" charset="0"/>
                </a:rPr>
                <a:t>EXAM WARRIORS</a:t>
              </a:r>
              <a:endParaRPr lang="en-US" sz="4400" b="1" spc="300" dirty="0">
                <a:ln w="28575">
                  <a:solidFill>
                    <a:prstClr val="black"/>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934950470"/>
              </p:ext>
            </p:extLst>
          </p:nvPr>
        </p:nvGraphicFramePr>
        <p:xfrm>
          <a:off x="3" y="1595434"/>
          <a:ext cx="12192002" cy="3078480"/>
        </p:xfrm>
        <a:graphic>
          <a:graphicData uri="http://schemas.openxmlformats.org/drawingml/2006/table">
            <a:tbl>
              <a:tblPr firstRow="1" bandRow="1">
                <a:tableStyleId>{E8B1032C-EA38-4F05-BA0D-38AFFFC7BED3}</a:tableStyleId>
              </a:tblPr>
              <a:tblGrid>
                <a:gridCol w="12192002"/>
              </a:tblGrid>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For students enrolled in Higher secondary education will receive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Rs</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1,000 per month , for students enrolled in Graduation will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recieve</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Rs</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1,250 per month, for students enrolled in Post Graduation will get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Rs</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2,500 per month under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Pragyan</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Bharati</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scheme with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Nijut</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US" sz="2800" b="0" i="0" u="none" strike="noStrike" kern="1200" cap="none" spc="0" normalizeH="0" baseline="0" noProof="0" dirty="0" err="1" smtClean="0">
                          <a:ln>
                            <a:noFill/>
                          </a:ln>
                          <a:solidFill>
                            <a:srgbClr val="FF0000"/>
                          </a:solidFill>
                          <a:effectLst/>
                          <a:uLnTx/>
                          <a:uFillTx/>
                          <a:latin typeface="Calisto MT" pitchFamily="18" charset="0"/>
                          <a:ea typeface="+mn-ea"/>
                          <a:cs typeface="+mn-cs"/>
                        </a:rPr>
                        <a:t>Moina</a:t>
                      </a: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 scheme.</a:t>
                      </a: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hi-IN" sz="2800" b="0" i="0" u="none" strike="noStrike" kern="1200" cap="none" spc="0" normalizeH="0" baseline="0" noProof="0" dirty="0" smtClean="0">
                          <a:ln>
                            <a:noFill/>
                          </a:ln>
                          <a:solidFill>
                            <a:prstClr val="black"/>
                          </a:solidFill>
                          <a:effectLst/>
                          <a:uLnTx/>
                          <a:uFillTx/>
                          <a:latin typeface="Calisto MT" pitchFamily="18" charset="0"/>
                          <a:ea typeface="+mn-ea"/>
                          <a:cs typeface="+mn-cs"/>
                        </a:rPr>
                        <a:t>उच्चतर माध्यमिक शिक्षा में नामांकित छात्रों को रु. स्नातक में नामांकित छात्रों को प्रति माह 1,000 रुपये मिलेंगे। पोस्ट ग्रेजुएशन में नामांकित छात्रों को प्रति माह 1,250 रुपये मिलेंगे। निजुत मोइना योजना के साथ प्रज्ञान भारती योजना के तहत 2,500 प्रति माह।</a:t>
                      </a:r>
                      <a:endParaRPr kumimoji="0" lang="en-IN" sz="28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
        <p:nvSpPr>
          <p:cNvPr id="9" name="Rectangle 8"/>
          <p:cNvSpPr/>
          <p:nvPr/>
        </p:nvSpPr>
        <p:spPr>
          <a:xfrm>
            <a:off x="3" y="1072214"/>
            <a:ext cx="12191999" cy="523220"/>
          </a:xfrm>
          <a:prstGeom prst="rect">
            <a:avLst/>
          </a:prstGeom>
          <a:solidFill>
            <a:schemeClr val="tx1"/>
          </a:solidFill>
          <a:ln w="19050">
            <a:solidFill>
              <a:srgbClr val="FFC000"/>
            </a:solidFill>
          </a:ln>
        </p:spPr>
        <p:txBody>
          <a:bodyPr wrap="square">
            <a:spAutoFit/>
          </a:bodyPr>
          <a:lstStyle/>
          <a:p>
            <a:pPr algn="ctr"/>
            <a:r>
              <a:rPr lang="en-US" sz="2800" dirty="0" smtClean="0">
                <a:solidFill>
                  <a:srgbClr val="FFC000"/>
                </a:solidFill>
                <a:latin typeface="Calisto MT" pitchFamily="18" charset="0"/>
              </a:rPr>
              <a:t>About News</a:t>
            </a:r>
            <a:endParaRPr lang="en-US" sz="2800" dirty="0">
              <a:solidFill>
                <a:srgbClr val="FFC000"/>
              </a:solidFill>
              <a:latin typeface="Calisto MT" pitchFamily="18" charset="0"/>
            </a:endParaRPr>
          </a:p>
        </p:txBody>
      </p:sp>
    </p:spTree>
    <p:extLst>
      <p:ext uri="{BB962C8B-B14F-4D97-AF65-F5344CB8AC3E}">
        <p14:creationId xmlns:p14="http://schemas.microsoft.com/office/powerpoint/2010/main" val="3488178154"/>
      </p:ext>
    </p:extLst>
  </p:cSld>
  <p:clrMapOvr>
    <a:masterClrMapping/>
  </p:clrMapOvr>
  <p:transition spd="slow" advTm="30333">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3" y="1855"/>
            <a:ext cx="12191999" cy="1113977"/>
            <a:chOff x="0" y="-49736"/>
            <a:chExt cx="12191999" cy="1113977"/>
          </a:xfrm>
        </p:grpSpPr>
        <p:sp>
          <p:nvSpPr>
            <p:cNvPr id="8" name="TextBox 7">
              <a:extLst>
                <a:ext uri="{FF2B5EF4-FFF2-40B4-BE49-F238E27FC236}">
                  <a16:creationId xmlns:a16="http://schemas.microsoft.com/office/drawing/2014/main" xmlns="" id="{1F815FD6-2B08-8414-8E09-A0F799D488C6}"/>
                </a:ext>
              </a:extLst>
            </p:cNvPr>
            <p:cNvSpPr txBox="1"/>
            <p:nvPr/>
          </p:nvSpPr>
          <p:spPr>
            <a:xfrm>
              <a:off x="0" y="-49736"/>
              <a:ext cx="12191999" cy="1077218"/>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smtClean="0">
                  <a:ln>
                    <a:solidFill>
                      <a:srgbClr val="002060"/>
                    </a:solidFill>
                  </a:ln>
                  <a:solidFill>
                    <a:srgbClr val="002060"/>
                  </a:solidFill>
                  <a:latin typeface="Calisto MT" pitchFamily="18" charset="0"/>
                </a:rPr>
                <a:t>APARCHIT </a:t>
              </a:r>
              <a:r>
                <a:rPr lang="en-US" sz="4400" b="1" dirty="0">
                  <a:ln>
                    <a:solidFill>
                      <a:srgbClr val="002060"/>
                    </a:solidFill>
                  </a:ln>
                  <a:solidFill>
                    <a:srgbClr val="002060"/>
                  </a:solidFill>
                  <a:latin typeface="Calisto MT" pitchFamily="18" charset="0"/>
                </a:rPr>
                <a:t>EXAM WARRIORS</a:t>
              </a:r>
              <a:endParaRPr lang="en-US" sz="4400" b="1" spc="300" dirty="0">
                <a:ln w="28575">
                  <a:solidFill>
                    <a:prstClr val="black"/>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9" name="Rectangle 8"/>
          <p:cNvSpPr/>
          <p:nvPr/>
        </p:nvSpPr>
        <p:spPr>
          <a:xfrm>
            <a:off x="3" y="1072214"/>
            <a:ext cx="12191999" cy="523220"/>
          </a:xfrm>
          <a:prstGeom prst="rect">
            <a:avLst/>
          </a:prstGeom>
          <a:solidFill>
            <a:schemeClr val="tx1"/>
          </a:solidFill>
          <a:ln w="19050">
            <a:solidFill>
              <a:srgbClr val="FFC000"/>
            </a:solidFill>
          </a:ln>
        </p:spPr>
        <p:txBody>
          <a:bodyPr wrap="square">
            <a:spAutoFit/>
          </a:bodyPr>
          <a:lstStyle/>
          <a:p>
            <a:pPr algn="ctr"/>
            <a:r>
              <a:rPr lang="en-US" sz="2800" dirty="0">
                <a:solidFill>
                  <a:srgbClr val="FFC000"/>
                </a:solidFill>
                <a:latin typeface="Calisto MT" pitchFamily="18" charset="0"/>
              </a:rPr>
              <a:t>ASSAM IN NEWS 2024</a:t>
            </a:r>
          </a:p>
        </p:txBody>
      </p:sp>
      <p:graphicFrame>
        <p:nvGraphicFramePr>
          <p:cNvPr id="3" name="Table 2"/>
          <p:cNvGraphicFramePr>
            <a:graphicFrameLocks noGrp="1"/>
          </p:cNvGraphicFramePr>
          <p:nvPr>
            <p:extLst>
              <p:ext uri="{D42A27DB-BD31-4B8C-83A1-F6EECF244321}">
                <p14:modId xmlns:p14="http://schemas.microsoft.com/office/powerpoint/2010/main" val="4266977218"/>
              </p:ext>
            </p:extLst>
          </p:nvPr>
        </p:nvGraphicFramePr>
        <p:xfrm>
          <a:off x="2" y="1595434"/>
          <a:ext cx="12191999" cy="658368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Wingdings" pitchFamily="2" charset="2"/>
                        <a:buChar char="ü"/>
                      </a:pPr>
                      <a:r>
                        <a:rPr lang="en-IN" sz="2400" b="0" dirty="0" smtClean="0">
                          <a:solidFill>
                            <a:srgbClr val="FF0000"/>
                          </a:solidFill>
                          <a:latin typeface="Calisto MT" pitchFamily="18" charset="0"/>
                        </a:rPr>
                        <a:t>Assam government has announced a new scheme </a:t>
                      </a:r>
                      <a:r>
                        <a:rPr lang="en-IN" sz="2400" b="0" dirty="0" err="1" smtClean="0">
                          <a:solidFill>
                            <a:srgbClr val="FF0000"/>
                          </a:solidFill>
                          <a:latin typeface="Calisto MT" pitchFamily="18" charset="0"/>
                        </a:rPr>
                        <a:t>Mukhya</a:t>
                      </a:r>
                      <a:r>
                        <a:rPr lang="en-IN" sz="2400" b="0" dirty="0" smtClean="0">
                          <a:solidFill>
                            <a:srgbClr val="FF0000"/>
                          </a:solidFill>
                          <a:latin typeface="Calisto MT" pitchFamily="18" charset="0"/>
                        </a:rPr>
                        <a:t> </a:t>
                      </a:r>
                      <a:r>
                        <a:rPr lang="en-IN" sz="2400" b="0" dirty="0" err="1" smtClean="0">
                          <a:solidFill>
                            <a:srgbClr val="FF0000"/>
                          </a:solidFill>
                          <a:latin typeface="Calisto MT" pitchFamily="18" charset="0"/>
                        </a:rPr>
                        <a:t>Mantri</a:t>
                      </a:r>
                      <a:r>
                        <a:rPr lang="en-IN" sz="2400" b="0" dirty="0" smtClean="0">
                          <a:solidFill>
                            <a:srgbClr val="FF0000"/>
                          </a:solidFill>
                          <a:latin typeface="Calisto MT" pitchFamily="18" charset="0"/>
                        </a:rPr>
                        <a:t> </a:t>
                      </a:r>
                      <a:r>
                        <a:rPr lang="en-IN" sz="2400" b="0" dirty="0" err="1" smtClean="0">
                          <a:solidFill>
                            <a:srgbClr val="FF0000"/>
                          </a:solidFill>
                          <a:latin typeface="Calisto MT" pitchFamily="18" charset="0"/>
                        </a:rPr>
                        <a:t>Nijut</a:t>
                      </a:r>
                      <a:r>
                        <a:rPr lang="en-IN" sz="2400" b="0" dirty="0" smtClean="0">
                          <a:solidFill>
                            <a:srgbClr val="FF0000"/>
                          </a:solidFill>
                          <a:latin typeface="Calisto MT" pitchFamily="18" charset="0"/>
                        </a:rPr>
                        <a:t> </a:t>
                      </a:r>
                      <a:r>
                        <a:rPr lang="en-IN" sz="2400" b="0" dirty="0" err="1" smtClean="0">
                          <a:solidFill>
                            <a:srgbClr val="FF0000"/>
                          </a:solidFill>
                          <a:latin typeface="Calisto MT" pitchFamily="18" charset="0"/>
                        </a:rPr>
                        <a:t>Moina</a:t>
                      </a:r>
                      <a:r>
                        <a:rPr lang="en-IN" sz="2400" b="0" dirty="0" smtClean="0">
                          <a:solidFill>
                            <a:srgbClr val="FF0000"/>
                          </a:solidFill>
                          <a:latin typeface="Calisto MT" pitchFamily="18" charset="0"/>
                        </a:rPr>
                        <a:t> (MMNM) to promote girl education and to end child marriage in the state.</a:t>
                      </a:r>
                      <a:endParaRPr lang="hi-IN" sz="2400" b="0" dirty="0" smtClean="0">
                        <a:solidFill>
                          <a:srgbClr val="FF0000"/>
                        </a:solidFill>
                        <a:latin typeface="Calisto MT" pitchFamily="18" charset="0"/>
                      </a:endParaRPr>
                    </a:p>
                    <a:p>
                      <a:pPr marL="342900" indent="-342900">
                        <a:buFont typeface="Wingdings" pitchFamily="2" charset="2"/>
                        <a:buChar char="ü"/>
                      </a:pPr>
                      <a:r>
                        <a:rPr lang="hi-IN" sz="2400" b="0" dirty="0" smtClean="0">
                          <a:latin typeface="Calisto MT" pitchFamily="18" charset="0"/>
                        </a:rPr>
                        <a:t>असम सरकार ने राज्य में बालिका शिक्षा को बढ़ावा देने और बाल विवाह को समाप्त करने के लिए एक नई योजना मुख्यमंत्री निजुत मोइना (एमएमएनएम) की घोषणा की है।</a:t>
                      </a:r>
                      <a:endParaRPr lang="en-IN" sz="24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Chief Minister of Assam,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Dr.</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Himanta</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Biswa</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Sarma</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performed the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Bhumi</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Pujan</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ceremony for a 50 MW Solar Project in </a:t>
                      </a:r>
                      <a:r>
                        <a:rPr kumimoji="0" lang="en-IN"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Sonitpur</a:t>
                      </a:r>
                      <a:r>
                        <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district. The project, being developed by SJVN Green Energy Limited (SGEL).</a:t>
                      </a:r>
                      <a:endParaRPr lang="hi-IN" sz="2400" b="0" dirty="0" smtClean="0">
                        <a:solidFill>
                          <a:srgbClr val="FF0000"/>
                        </a:solidFill>
                        <a:latin typeface="Calisto MT" pitchFamily="18" charset="0"/>
                      </a:endParaRPr>
                    </a:p>
                    <a:p>
                      <a:pPr marL="342900" indent="-342900">
                        <a:buFont typeface="Wingdings" pitchFamily="2" charset="2"/>
                        <a:buChar char="ü"/>
                      </a:pPr>
                      <a:r>
                        <a:rPr lang="hi-IN" sz="2400" b="0" dirty="0" smtClean="0">
                          <a:latin typeface="Calisto MT" pitchFamily="18" charset="0"/>
                        </a:rPr>
                        <a:t>असम के मुख्यमंत्री डॉ. हिमंत बिस्वा सरमा ने सोनितपुर जिले में 50 मेगावाट की सौर परियोजना के लिए भूमि पूजन समारोह किया। यह परियोजना एसजेवीएन ग्रीन एनर्जी लिमिटेड (एसजीईएल) द्वारा विकसित की जा रही है।</a:t>
                      </a:r>
                      <a:endParaRPr lang="en-IN" sz="2400" b="0" dirty="0">
                        <a:latin typeface="Calisto MT" pitchFamily="18" charset="0"/>
                      </a:endParaRPr>
                    </a:p>
                  </a:txBody>
                  <a:tcPr/>
                </a:tc>
              </a:tr>
              <a:tr h="370840">
                <a:tc>
                  <a:txBody>
                    <a:bodyPr/>
                    <a:lstStyle/>
                    <a:p>
                      <a:pPr marL="342900" indent="-342900">
                        <a:buFont typeface="Wingdings" pitchFamily="2" charset="2"/>
                        <a:buChar char="ü"/>
                      </a:pPr>
                      <a:r>
                        <a:rPr lang="en-IN" sz="2400" b="0" dirty="0" smtClean="0">
                          <a:solidFill>
                            <a:srgbClr val="FF0000"/>
                          </a:solidFill>
                          <a:latin typeface="Calisto MT" pitchFamily="18" charset="0"/>
                        </a:rPr>
                        <a:t>Nineteen traditional products and crafts from Assam have been granted the prestigious Geographical Indication (GI) tag.</a:t>
                      </a:r>
                    </a:p>
                    <a:p>
                      <a:pPr marL="342900" indent="-342900">
                        <a:buFont typeface="Wingdings" pitchFamily="2" charset="2"/>
                        <a:buChar char="ü"/>
                      </a:pPr>
                      <a:r>
                        <a:rPr lang="hi-IN" sz="2400" b="0" dirty="0" smtClean="0">
                          <a:latin typeface="Calisto MT" pitchFamily="18" charset="0"/>
                        </a:rPr>
                        <a:t>असम के उन्नीस पारंपरिक उत्पादों और शिल्पों को प्रतिष्ठित भौगोलिक संकेत (जीआई) टैग दिया गया है।</a:t>
                      </a:r>
                      <a:endParaRPr lang="en-IN" sz="2400" b="0" dirty="0">
                        <a:latin typeface="Calisto MT" pitchFamily="18" charset="0"/>
                      </a:endParaRPr>
                    </a:p>
                  </a:txBody>
                  <a:tcPr/>
                </a:tc>
              </a:tr>
              <a:tr h="370840">
                <a:tc>
                  <a:txBody>
                    <a:bodyPr/>
                    <a:lstStyle/>
                    <a:p>
                      <a:pPr marL="342900" indent="-342900">
                        <a:buFont typeface="Wingdings" pitchFamily="2" charset="2"/>
                        <a:buChar char="ü"/>
                      </a:pPr>
                      <a:r>
                        <a:rPr lang="en-IN" sz="2400" b="0" dirty="0" smtClean="0">
                          <a:solidFill>
                            <a:srgbClr val="FF0000"/>
                          </a:solidFill>
                          <a:latin typeface="Calisto MT" pitchFamily="18" charset="0"/>
                        </a:rPr>
                        <a:t>Assam Chief Minister </a:t>
                      </a:r>
                      <a:r>
                        <a:rPr lang="en-IN" sz="2400" b="0" dirty="0" err="1" smtClean="0">
                          <a:solidFill>
                            <a:srgbClr val="FF0000"/>
                          </a:solidFill>
                          <a:latin typeface="Calisto MT" pitchFamily="18" charset="0"/>
                        </a:rPr>
                        <a:t>Himanta</a:t>
                      </a:r>
                      <a:r>
                        <a:rPr lang="en-IN" sz="2400" b="0" dirty="0" smtClean="0">
                          <a:solidFill>
                            <a:srgbClr val="FF0000"/>
                          </a:solidFill>
                          <a:latin typeface="Calisto MT" pitchFamily="18" charset="0"/>
                        </a:rPr>
                        <a:t> </a:t>
                      </a:r>
                      <a:r>
                        <a:rPr lang="en-IN" sz="2400" b="0" dirty="0" err="1" smtClean="0">
                          <a:solidFill>
                            <a:srgbClr val="FF0000"/>
                          </a:solidFill>
                          <a:latin typeface="Calisto MT" pitchFamily="18" charset="0"/>
                        </a:rPr>
                        <a:t>Biswa</a:t>
                      </a:r>
                      <a:r>
                        <a:rPr lang="en-IN" sz="2400" b="0" dirty="0" smtClean="0">
                          <a:solidFill>
                            <a:srgbClr val="FF0000"/>
                          </a:solidFill>
                          <a:latin typeface="Calisto MT" pitchFamily="18" charset="0"/>
                        </a:rPr>
                        <a:t> </a:t>
                      </a:r>
                      <a:r>
                        <a:rPr lang="en-IN" sz="2400" b="0" dirty="0" err="1" smtClean="0">
                          <a:solidFill>
                            <a:srgbClr val="FF0000"/>
                          </a:solidFill>
                          <a:latin typeface="Calisto MT" pitchFamily="18" charset="0"/>
                        </a:rPr>
                        <a:t>Sarma</a:t>
                      </a:r>
                      <a:r>
                        <a:rPr lang="en-IN" sz="2400" b="0" dirty="0" smtClean="0">
                          <a:solidFill>
                            <a:srgbClr val="FF0000"/>
                          </a:solidFill>
                          <a:latin typeface="Calisto MT" pitchFamily="18" charset="0"/>
                        </a:rPr>
                        <a:t> flagged off 200 electric buses from Guwahati.</a:t>
                      </a:r>
                      <a:endParaRPr lang="hi-IN" sz="2400" b="0" dirty="0" smtClean="0">
                        <a:solidFill>
                          <a:srgbClr val="FF0000"/>
                        </a:solidFill>
                        <a:latin typeface="Calisto MT" pitchFamily="18" charset="0"/>
                      </a:endParaRPr>
                    </a:p>
                    <a:p>
                      <a:pPr marL="342900" indent="-342900">
                        <a:buFont typeface="Wingdings" pitchFamily="2" charset="2"/>
                        <a:buChar char="ü"/>
                      </a:pPr>
                      <a:r>
                        <a:rPr lang="hi-IN" sz="2400" b="0" dirty="0" smtClean="0">
                          <a:latin typeface="Calisto MT" pitchFamily="18" charset="0"/>
                        </a:rPr>
                        <a:t>असम के मुख्यमंत्री हिमंत बिस्वा सरमा ने गुवाहाटी से 200 इलेक्ट्रिक बसों को हरी झंडी दिखाई।</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2680492236"/>
      </p:ext>
    </p:extLst>
  </p:cSld>
  <p:clrMapOvr>
    <a:masterClrMapping/>
  </p:clrMapOvr>
  <p:transition spd="slow" advTm="30333">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38728"/>
            <a:ext cx="12191998" cy="3108543"/>
          </a:xfrm>
          <a:prstGeom prst="rect">
            <a:avLst/>
          </a:prstGeom>
          <a:ln w="57150">
            <a:solidFill>
              <a:srgbClr val="000000"/>
            </a:solidFill>
          </a:ln>
        </p:spPr>
        <p:txBody>
          <a:bodyPr wrap="square">
            <a:spAutoFit/>
          </a:bodyPr>
          <a:lstStyle/>
          <a:p>
            <a:r>
              <a:rPr lang="en-US" sz="2800" dirty="0">
                <a:solidFill>
                  <a:srgbClr val="C10000"/>
                </a:solidFill>
                <a:latin typeface="Calisto MT" pitchFamily="18" charset="0"/>
              </a:rPr>
              <a:t>Q.6. Indian Railways entered the </a:t>
            </a:r>
            <a:r>
              <a:rPr lang="en-US" sz="2800" dirty="0" err="1">
                <a:solidFill>
                  <a:srgbClr val="C10000"/>
                </a:solidFill>
                <a:latin typeface="Calisto MT" pitchFamily="18" charset="0"/>
              </a:rPr>
              <a:t>Limca</a:t>
            </a:r>
            <a:r>
              <a:rPr lang="en-US" sz="2800" dirty="0">
                <a:solidFill>
                  <a:srgbClr val="C10000"/>
                </a:solidFill>
                <a:latin typeface="Calisto MT" pitchFamily="18" charset="0"/>
              </a:rPr>
              <a:t> Book of Records for organizing an event attended by </a:t>
            </a:r>
            <a:r>
              <a:rPr lang="en-US" sz="2800" dirty="0" smtClean="0">
                <a:solidFill>
                  <a:srgbClr val="C10000"/>
                </a:solidFill>
                <a:latin typeface="Calisto MT" pitchFamily="18" charset="0"/>
              </a:rPr>
              <a:t>40,19,516 people </a:t>
            </a:r>
            <a:r>
              <a:rPr lang="en-US" sz="2800" dirty="0">
                <a:solidFill>
                  <a:srgbClr val="C10000"/>
                </a:solidFill>
                <a:latin typeface="Calisto MT" pitchFamily="18" charset="0"/>
              </a:rPr>
              <a:t>at how many venues</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भारतीय रेलवे ने कितने स्थानों पर एक कार्यक्रम आयोजित करने के लिए लिम्का बुक ऑफ रिकॉर्ड्स में प्रवेश किया, जिसमें 40,19,516 लोगों ने भाग लिया?</a:t>
            </a:r>
            <a:endParaRPr lang="en-US" sz="2800" dirty="0">
              <a:solidFill>
                <a:srgbClr val="C10000"/>
              </a:solidFill>
              <a:latin typeface="Calisto MT" pitchFamily="18" charset="0"/>
            </a:endParaRPr>
          </a:p>
          <a:p>
            <a:r>
              <a:rPr lang="en-IN" sz="2800" dirty="0">
                <a:solidFill>
                  <a:srgbClr val="816000"/>
                </a:solidFill>
                <a:latin typeface="Calisto MT" pitchFamily="18" charset="0"/>
              </a:rPr>
              <a:t>A) 1,500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2,000</a:t>
            </a:r>
          </a:p>
          <a:p>
            <a:r>
              <a:rPr lang="en-IN" sz="2800" dirty="0">
                <a:solidFill>
                  <a:srgbClr val="816000"/>
                </a:solidFill>
                <a:latin typeface="Calisto MT" pitchFamily="18" charset="0"/>
              </a:rPr>
              <a:t>C) 2,140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2,500</a:t>
            </a:r>
          </a:p>
          <a:p>
            <a:pPr lvl="0"/>
            <a:r>
              <a:rPr lang="en-IN" sz="2800" dirty="0" smtClean="0">
                <a:solidFill>
                  <a:srgbClr val="816000"/>
                </a:solidFill>
                <a:latin typeface="Calisto MT" pitchFamily="18" charset="0"/>
              </a:rPr>
              <a:t>E) 9,500</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1013031919"/>
      </p:ext>
    </p:extLst>
  </p:cSld>
  <p:clrMapOvr>
    <a:masterClrMapping/>
  </p:clrMapOvr>
  <p:transition spd="slow" advTm="30333">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1146191636"/>
              </p:ext>
            </p:extLst>
          </p:nvPr>
        </p:nvGraphicFramePr>
        <p:xfrm>
          <a:off x="2" y="1651569"/>
          <a:ext cx="12191999" cy="466344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Indian Railways has entered its name into Prestigious </a:t>
                      </a:r>
                      <a:r>
                        <a:rPr lang="en-US" sz="2400" b="0" dirty="0" err="1" smtClean="0">
                          <a:solidFill>
                            <a:srgbClr val="FF0000"/>
                          </a:solidFill>
                          <a:latin typeface="Calisto MT" pitchFamily="18" charset="0"/>
                        </a:rPr>
                        <a:t>Limca</a:t>
                      </a:r>
                      <a:r>
                        <a:rPr lang="en-US" sz="2400" b="0" dirty="0" smtClean="0">
                          <a:solidFill>
                            <a:srgbClr val="FF0000"/>
                          </a:solidFill>
                          <a:latin typeface="Calisto MT" pitchFamily="18" charset="0"/>
                        </a:rPr>
                        <a:t> Book of Records for most people at a public service event at multiple venues.</a:t>
                      </a:r>
                      <a:endParaRPr lang="hi-IN" sz="24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भारतीय रेलवे ने कई स्थानों पर सार्वजनिक सेवा कार्यक्रम में सर्वाधिक लोगों के प्रदर्शन के लिए अपना नाम प्रतिष्ठित लिम्का बुक ऑफ रिकॉर्ड्स में दर्ज कराया है।</a:t>
                      </a:r>
                      <a:endParaRPr lang="en-IN" sz="20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Ministry of Railways organized an event on 26 February 2024 which was attended by 40,19,516 people at 2,140 venues.</a:t>
                      </a:r>
                    </a:p>
                    <a:p>
                      <a:pPr marL="342900" indent="-342900">
                        <a:buFont typeface="Arial" pitchFamily="34" charset="0"/>
                        <a:buChar char="•"/>
                      </a:pPr>
                      <a:r>
                        <a:rPr lang="hi-IN" sz="2000" b="0" dirty="0" smtClean="0">
                          <a:latin typeface="Calisto MT" pitchFamily="18" charset="0"/>
                        </a:rPr>
                        <a:t>रेल मंत्रालय ने 26 फरवरी 2024 को एक कार्यक्रम आयोजित किया जिसमें 2,140 स्थानों पर 40,19,516 लोगों ने भाग लिया।</a:t>
                      </a:r>
                      <a:endParaRPr lang="en-IN" sz="20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The event was organized for the inauguration of road over / road under railway bridges and for laying the foundation stones of railway stations by Prime Minister </a:t>
                      </a:r>
                      <a:r>
                        <a:rPr lang="en-US" sz="2400" b="0" dirty="0" err="1" smtClean="0">
                          <a:solidFill>
                            <a:srgbClr val="FF0000"/>
                          </a:solidFill>
                          <a:latin typeface="Calisto MT" pitchFamily="18" charset="0"/>
                        </a:rPr>
                        <a:t>Shri</a:t>
                      </a:r>
                      <a:r>
                        <a:rPr lang="en-US" sz="2400" b="0" dirty="0" smtClean="0">
                          <a:solidFill>
                            <a:srgbClr val="FF0000"/>
                          </a:solidFill>
                          <a:latin typeface="Calisto MT" pitchFamily="18" charset="0"/>
                        </a:rPr>
                        <a:t> </a:t>
                      </a:r>
                      <a:r>
                        <a:rPr lang="en-US" sz="2400" b="0" dirty="0" err="1" smtClean="0">
                          <a:solidFill>
                            <a:srgbClr val="FF0000"/>
                          </a:solidFill>
                          <a:latin typeface="Calisto MT" pitchFamily="18" charset="0"/>
                        </a:rPr>
                        <a:t>Narendra</a:t>
                      </a:r>
                      <a:r>
                        <a:rPr lang="en-US" sz="2400" b="0" dirty="0" smtClean="0">
                          <a:solidFill>
                            <a:srgbClr val="FF0000"/>
                          </a:solidFill>
                          <a:latin typeface="Calisto MT" pitchFamily="18" charset="0"/>
                        </a:rPr>
                        <a:t> </a:t>
                      </a:r>
                      <a:r>
                        <a:rPr lang="en-US" sz="2400" b="0" dirty="0" err="1" smtClean="0">
                          <a:solidFill>
                            <a:srgbClr val="FF0000"/>
                          </a:solidFill>
                          <a:latin typeface="Calisto MT" pitchFamily="18" charset="0"/>
                        </a:rPr>
                        <a:t>Modi</a:t>
                      </a:r>
                      <a:r>
                        <a:rPr lang="en-US" sz="2400" b="0" dirty="0" smtClean="0">
                          <a:solidFill>
                            <a:srgbClr val="FF0000"/>
                          </a:solidFill>
                          <a:latin typeface="Calisto MT" pitchFamily="18" charset="0"/>
                        </a:rPr>
                        <a:t>.</a:t>
                      </a:r>
                    </a:p>
                    <a:p>
                      <a:pPr marL="342900" indent="-342900">
                        <a:buFont typeface="Arial" pitchFamily="34" charset="0"/>
                        <a:buChar char="•"/>
                      </a:pPr>
                      <a:r>
                        <a:rPr lang="hi-IN" sz="2000" b="0" dirty="0" smtClean="0">
                          <a:latin typeface="Calisto MT" pitchFamily="18" charset="0"/>
                        </a:rPr>
                        <a:t>यह कार्यक्रम प्रधान मंत्री श्री नरेंद्र मोदी द्वारा रेलवे पुलों के नीचे सड़क/सड़क के उद्घाटन और रेलवे स्टेशनों की आधारशिला रखने के लिए आयोजित किया गया था।</a:t>
                      </a:r>
                      <a:endParaRPr lang="en-IN" sz="2000" b="0" dirty="0">
                        <a:latin typeface="Calisto MT" pitchFamily="18" charset="0"/>
                      </a:endParaRPr>
                    </a:p>
                  </a:txBody>
                  <a:tcPr/>
                </a:tc>
              </a:tr>
            </a:tbl>
          </a:graphicData>
        </a:graphic>
      </p:graphicFrame>
      <p:sp>
        <p:nvSpPr>
          <p:cNvPr id="12" name="Rectangle 11"/>
          <p:cNvSpPr/>
          <p:nvPr/>
        </p:nvSpPr>
        <p:spPr>
          <a:xfrm>
            <a:off x="1" y="1064241"/>
            <a:ext cx="12191999"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C</a:t>
            </a:r>
          </a:p>
        </p:txBody>
      </p:sp>
    </p:spTree>
    <p:extLst>
      <p:ext uri="{BB962C8B-B14F-4D97-AF65-F5344CB8AC3E}">
        <p14:creationId xmlns:p14="http://schemas.microsoft.com/office/powerpoint/2010/main" val="1153803972"/>
      </p:ext>
    </p:extLst>
  </p:cSld>
  <p:clrMapOvr>
    <a:masterClrMapping/>
  </p:clrMapOvr>
  <p:transition spd="slow" advTm="30333">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64241"/>
            <a:ext cx="12192000" cy="3108543"/>
          </a:xfrm>
          <a:prstGeom prst="rect">
            <a:avLst/>
          </a:prstGeom>
          <a:ln w="57150">
            <a:solidFill>
              <a:srgbClr val="000000"/>
            </a:solidFill>
          </a:ln>
        </p:spPr>
        <p:txBody>
          <a:bodyPr wrap="square">
            <a:spAutoFit/>
          </a:bodyPr>
          <a:lstStyle/>
          <a:p>
            <a:r>
              <a:rPr lang="en-US" sz="2800" dirty="0">
                <a:solidFill>
                  <a:srgbClr val="C10000"/>
                </a:solidFill>
                <a:latin typeface="Calisto MT" pitchFamily="18" charset="0"/>
              </a:rPr>
              <a:t>Q.7. Which global sports organization has signed a five-year contract with Tata Communications </a:t>
            </a:r>
            <a:r>
              <a:rPr lang="en-US" sz="2800" dirty="0" smtClean="0">
                <a:solidFill>
                  <a:srgbClr val="C10000"/>
                </a:solidFill>
                <a:latin typeface="Calisto MT" pitchFamily="18" charset="0"/>
              </a:rPr>
              <a:t>for </a:t>
            </a:r>
            <a:r>
              <a:rPr lang="en-IN" sz="2800" dirty="0" smtClean="0">
                <a:solidFill>
                  <a:srgbClr val="C10000"/>
                </a:solidFill>
                <a:latin typeface="Calisto MT" pitchFamily="18" charset="0"/>
              </a:rPr>
              <a:t>technology </a:t>
            </a:r>
            <a:r>
              <a:rPr lang="en-IN" sz="2800" dirty="0">
                <a:solidFill>
                  <a:srgbClr val="C10000"/>
                </a:solidFill>
                <a:latin typeface="Calisto MT" pitchFamily="18" charset="0"/>
              </a:rPr>
              <a:t>broadcast services</a:t>
            </a:r>
            <a:r>
              <a:rPr lang="en-IN"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किस वैश्विक खेल संगठन ने प्रौद्योगिकी प्रसारण सेवाओं के लिए टाटा कम्युनिकेशंस के साथ पांच साल के अनुबंध पर हस्ताक्षर किए हैं?</a:t>
            </a:r>
            <a:endParaRPr lang="en-IN" sz="2800" dirty="0">
              <a:solidFill>
                <a:srgbClr val="C10000"/>
              </a:solidFill>
              <a:latin typeface="Calisto MT" pitchFamily="18" charset="0"/>
            </a:endParaRPr>
          </a:p>
          <a:p>
            <a:r>
              <a:rPr lang="en-US" sz="2800" dirty="0">
                <a:solidFill>
                  <a:srgbClr val="816000"/>
                </a:solidFill>
                <a:latin typeface="Calisto MT" pitchFamily="18" charset="0"/>
              </a:rPr>
              <a:t>A) FIFA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World Athletics</a:t>
            </a:r>
          </a:p>
          <a:p>
            <a:r>
              <a:rPr lang="en-IN" sz="2800" dirty="0">
                <a:solidFill>
                  <a:srgbClr val="816000"/>
                </a:solidFill>
                <a:latin typeface="Calisto MT" pitchFamily="18" charset="0"/>
              </a:rPr>
              <a:t>C) ICC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UEFA</a:t>
            </a:r>
          </a:p>
          <a:p>
            <a:r>
              <a:rPr lang="en-US" sz="2800" dirty="0" smtClean="0">
                <a:solidFill>
                  <a:srgbClr val="816000"/>
                </a:solidFill>
                <a:latin typeface="Calisto MT" pitchFamily="18" charset="0"/>
              </a:rPr>
              <a:t>E) Tennis</a:t>
            </a:r>
            <a:endParaRPr lang="en-IN" sz="2800" dirty="0">
              <a:latin typeface="Calisto MT" pitchFamily="18" charset="0"/>
            </a:endParaRPr>
          </a:p>
        </p:txBody>
      </p:sp>
    </p:spTree>
    <p:extLst>
      <p:ext uri="{BB962C8B-B14F-4D97-AF65-F5344CB8AC3E}">
        <p14:creationId xmlns:p14="http://schemas.microsoft.com/office/powerpoint/2010/main" val="225296465"/>
      </p:ext>
    </p:extLst>
  </p:cSld>
  <p:clrMapOvr>
    <a:masterClrMapping/>
  </p:clrMapOvr>
  <p:transition spd="slow" advTm="30333">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3554068366"/>
              </p:ext>
            </p:extLst>
          </p:nvPr>
        </p:nvGraphicFramePr>
        <p:xfrm>
          <a:off x="2" y="1587461"/>
          <a:ext cx="12192002" cy="4206240"/>
        </p:xfrm>
        <a:graphic>
          <a:graphicData uri="http://schemas.openxmlformats.org/drawingml/2006/table">
            <a:tbl>
              <a:tblPr firstRow="1" bandRow="1">
                <a:tableStyleId>{E8B1032C-EA38-4F05-BA0D-38AFFFC7BED3}</a:tableStyleId>
              </a:tblPr>
              <a:tblGrid>
                <a:gridCol w="12192002"/>
              </a:tblGrid>
              <a:tr h="370840">
                <a:tc>
                  <a:txBody>
                    <a:bodyPr/>
                    <a:lstStyle/>
                    <a:p>
                      <a:pPr marL="457200" indent="-457200">
                        <a:buFont typeface="Arial" pitchFamily="34" charset="0"/>
                        <a:buChar char="•"/>
                      </a:pPr>
                      <a:r>
                        <a:rPr lang="en-US" sz="2400" b="0" dirty="0" smtClean="0">
                          <a:solidFill>
                            <a:srgbClr val="FF0000"/>
                          </a:solidFill>
                          <a:latin typeface="Calisto MT" pitchFamily="18" charset="0"/>
                        </a:rPr>
                        <a:t>Tata Communications has signed a five-year contract with global sports organization World Athletics as the latter’s technology broadcast partner across the globe.</a:t>
                      </a:r>
                    </a:p>
                    <a:p>
                      <a:pPr marL="457200" indent="-457200">
                        <a:buFont typeface="Arial" pitchFamily="34" charset="0"/>
                        <a:buChar char="•"/>
                      </a:pPr>
                      <a:r>
                        <a:rPr lang="hi-IN" sz="2400" b="0" dirty="0" smtClean="0">
                          <a:latin typeface="Calisto MT" pitchFamily="18" charset="0"/>
                        </a:rPr>
                        <a:t>टाटा कम्युनिकेशंस ने वैश्विक खेल संगठन वर्ल्ड एथलेटिक्स के साथ दुनिया भर में प्रौद्योगिकी प्रसारण भागीदार के रूप में पांच साल के अनुबंध पर हस्ताक्षर किए हैं।</a:t>
                      </a:r>
                      <a:endParaRPr lang="en-IN" sz="2400" b="0" dirty="0">
                        <a:latin typeface="Calisto MT" pitchFamily="18" charset="0"/>
                      </a:endParaRPr>
                    </a:p>
                  </a:txBody>
                  <a:tcPr/>
                </a:tc>
              </a:tr>
              <a:tr h="370840">
                <a:tc>
                  <a:txBody>
                    <a:bodyPr/>
                    <a:lstStyle/>
                    <a:p>
                      <a:pPr marL="457200" indent="-457200">
                        <a:buFont typeface="Arial" pitchFamily="34" charset="0"/>
                        <a:buChar char="•"/>
                      </a:pPr>
                      <a:r>
                        <a:rPr lang="en-US" sz="2400" b="0" dirty="0" smtClean="0">
                          <a:solidFill>
                            <a:srgbClr val="FF0000"/>
                          </a:solidFill>
                          <a:latin typeface="Calisto MT" pitchFamily="18" charset="0"/>
                        </a:rPr>
                        <a:t>Under this partnership, Tata Communications will serve as the host broadcaster for highlighted events such as the World Athletics Indoor Championships in Nanjing, the World Athletics Relays in Guangzhou, and the World Athletics Road Running Championships in San Diego, all scheduled for 2025</a:t>
                      </a:r>
                      <a:r>
                        <a:rPr lang="en-US" sz="2400" b="0" dirty="0" smtClean="0">
                          <a:latin typeface="Calisto MT" pitchFamily="18" charset="0"/>
                        </a:rPr>
                        <a:t>.</a:t>
                      </a:r>
                      <a:endParaRPr lang="hi-IN" sz="2400" b="0" dirty="0" smtClean="0">
                        <a:latin typeface="Calisto MT" pitchFamily="18" charset="0"/>
                      </a:endParaRPr>
                    </a:p>
                    <a:p>
                      <a:pPr marL="457200" indent="-457200">
                        <a:buFont typeface="Arial" pitchFamily="34" charset="0"/>
                        <a:buChar char="•"/>
                      </a:pPr>
                      <a:r>
                        <a:rPr lang="hi-IN" sz="2400" b="0" dirty="0" smtClean="0">
                          <a:latin typeface="Calisto MT" pitchFamily="18" charset="0"/>
                        </a:rPr>
                        <a:t>इस साझेदारी के तहत, टाटा कम्युनिकेशंस नानजिंग में विश्व एथलेटिक्स इंडोर चैंपियनशिप, गुआंगज़ौ में विश्व एथलेटिक्स रिले और सैन डिएगो में विश्व एथलेटिक्स रोड रनिंग चैंपियनशिप जैसे प्रमुख कार्यक्रमों के लिए मेजबान प्रसारक के रूप में काम करेगा, जो 2025 के लिए निर्धारित हैं।</a:t>
                      </a:r>
                      <a:endParaRPr lang="en-IN" sz="2400" b="0" dirty="0">
                        <a:latin typeface="Calisto MT" pitchFamily="18" charset="0"/>
                      </a:endParaRPr>
                    </a:p>
                  </a:txBody>
                  <a:tcPr/>
                </a:tc>
              </a:tr>
            </a:tbl>
          </a:graphicData>
        </a:graphic>
      </p:graphicFrame>
      <p:sp>
        <p:nvSpPr>
          <p:cNvPr id="12" name="Rectangle 11"/>
          <p:cNvSpPr/>
          <p:nvPr/>
        </p:nvSpPr>
        <p:spPr>
          <a:xfrm>
            <a:off x="1" y="1064241"/>
            <a:ext cx="12191999"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a:t>
            </a:r>
            <a:r>
              <a:rPr lang="en-IN" sz="2800" dirty="0" smtClean="0">
                <a:latin typeface="Calisto MT" pitchFamily="18" charset="0"/>
              </a:rPr>
              <a:t>B</a:t>
            </a:r>
            <a:endParaRPr lang="en-IN" sz="2800" dirty="0">
              <a:latin typeface="Calisto MT" pitchFamily="18" charset="0"/>
            </a:endParaRPr>
          </a:p>
        </p:txBody>
      </p:sp>
    </p:spTree>
    <p:extLst>
      <p:ext uri="{BB962C8B-B14F-4D97-AF65-F5344CB8AC3E}">
        <p14:creationId xmlns:p14="http://schemas.microsoft.com/office/powerpoint/2010/main" val="601487409"/>
      </p:ext>
    </p:extLst>
  </p:cSld>
  <p:clrMapOvr>
    <a:masterClrMapping/>
  </p:clrMapOvr>
  <p:transition spd="slow" advTm="30333">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6541"/>
            <a:ext cx="12192001" cy="743050"/>
            <a:chOff x="-522515" y="-88708"/>
            <a:chExt cx="12344399" cy="968672"/>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922831"/>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smtClean="0">
                  <a:ln>
                    <a:solidFill>
                      <a:srgbClr val="002060"/>
                    </a:solidFill>
                  </a:ln>
                  <a:solidFill>
                    <a:srgbClr val="002060"/>
                  </a:solidFill>
                  <a:latin typeface="Bell MT" pitchFamily="18" charset="0"/>
                </a:rPr>
                <a:t>APARCHIT </a:t>
              </a:r>
              <a:r>
                <a:rPr lang="en-US" sz="2000" dirty="0">
                  <a:ln>
                    <a:solidFill>
                      <a:srgbClr val="002060"/>
                    </a:solidFill>
                  </a:ln>
                  <a:solidFill>
                    <a:srgbClr val="002060"/>
                  </a:solidFill>
                  <a:latin typeface="Bell MT" pitchFamily="18" charset="0"/>
                </a:rPr>
                <a:t>EXAM </a:t>
              </a:r>
              <a:r>
                <a:rPr lang="en-US" sz="2000" dirty="0" smtClean="0">
                  <a:ln>
                    <a:solidFill>
                      <a:srgbClr val="002060"/>
                    </a:solidFill>
                  </a:ln>
                  <a:solidFill>
                    <a:srgbClr val="002060"/>
                  </a:solidFill>
                  <a:latin typeface="Bell MT" pitchFamily="18" charset="0"/>
                </a:rPr>
                <a:t>WARRIORS</a:t>
              </a:r>
              <a:endParaRPr lang="en-US" sz="2000" spc="300" dirty="0">
                <a:ln w="28575">
                  <a:solidFill>
                    <a:schemeClr val="tx1"/>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846051"/>
              <a:ext cx="11821884" cy="0"/>
            </a:xfrm>
            <a:prstGeom prst="line">
              <a:avLst/>
            </a:prstGeom>
            <a:ln/>
          </p:spPr>
          <p:style>
            <a:lnRef idx="2">
              <a:schemeClr val="dk1"/>
            </a:lnRef>
            <a:fillRef idx="0">
              <a:schemeClr val="dk1"/>
            </a:fillRef>
            <a:effectRef idx="1">
              <a:schemeClr val="dk1"/>
            </a:effectRef>
            <a:fontRef idx="minor">
              <a:schemeClr val="tx1"/>
            </a:fontRef>
          </p:style>
        </p:cxnSp>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Rectangle 11"/>
          <p:cNvSpPr/>
          <p:nvPr/>
        </p:nvSpPr>
        <p:spPr>
          <a:xfrm>
            <a:off x="0" y="724930"/>
            <a:ext cx="12191999" cy="523220"/>
          </a:xfrm>
          <a:prstGeom prst="rect">
            <a:avLst/>
          </a:prstGeom>
          <a:solidFill>
            <a:schemeClr val="tx1"/>
          </a:solidFill>
          <a:ln w="12700">
            <a:solidFill>
              <a:srgbClr val="FFC000"/>
            </a:solidFill>
          </a:ln>
        </p:spPr>
        <p:txBody>
          <a:bodyPr wrap="square">
            <a:spAutoFit/>
          </a:bodyPr>
          <a:lstStyle/>
          <a:p>
            <a:pPr lvl="0" algn="ctr"/>
            <a:r>
              <a:rPr lang="en-US" sz="2800" dirty="0">
                <a:solidFill>
                  <a:srgbClr val="FFC000"/>
                </a:solidFill>
                <a:latin typeface="Calisto MT" pitchFamily="18" charset="0"/>
              </a:rPr>
              <a:t>SPONSOR IN NEWS 2024</a:t>
            </a:r>
          </a:p>
        </p:txBody>
      </p:sp>
      <p:graphicFrame>
        <p:nvGraphicFramePr>
          <p:cNvPr id="4" name="Table 3"/>
          <p:cNvGraphicFramePr>
            <a:graphicFrameLocks noGrp="1"/>
          </p:cNvGraphicFramePr>
          <p:nvPr>
            <p:extLst>
              <p:ext uri="{D42A27DB-BD31-4B8C-83A1-F6EECF244321}">
                <p14:modId xmlns:p14="http://schemas.microsoft.com/office/powerpoint/2010/main" val="2665688180"/>
              </p:ext>
            </p:extLst>
          </p:nvPr>
        </p:nvGraphicFramePr>
        <p:xfrm>
          <a:off x="-1" y="1248150"/>
          <a:ext cx="12191997" cy="5303520"/>
        </p:xfrm>
        <a:graphic>
          <a:graphicData uri="http://schemas.openxmlformats.org/drawingml/2006/table">
            <a:tbl>
              <a:tblPr firstRow="1" bandRow="1">
                <a:tableStyleId>{E8B1032C-EA38-4F05-BA0D-38AFFFC7BED3}</a:tableStyleId>
              </a:tblPr>
              <a:tblGrid>
                <a:gridCol w="12191997"/>
              </a:tblGrid>
              <a:tr h="370840">
                <a:tc>
                  <a:txBody>
                    <a:bodyPr/>
                    <a:lstStyle/>
                    <a:p>
                      <a:pPr marL="342900" indent="-342900">
                        <a:buFont typeface="Wingdings" pitchFamily="2" charset="2"/>
                        <a:buChar char="ü"/>
                      </a:pPr>
                      <a:r>
                        <a:rPr lang="en-US" sz="2400" b="0" dirty="0" smtClean="0">
                          <a:solidFill>
                            <a:srgbClr val="FF0000"/>
                          </a:solidFill>
                          <a:latin typeface="Calisto MT" pitchFamily="18" charset="0"/>
                        </a:rPr>
                        <a:t>Tata Communications signed a five-year contract with global sports organization World Athletics.</a:t>
                      </a:r>
                    </a:p>
                    <a:p>
                      <a:pPr marL="342900" indent="-342900">
                        <a:buFont typeface="Wingdings" pitchFamily="2" charset="2"/>
                        <a:buChar char="ü"/>
                      </a:pPr>
                      <a:r>
                        <a:rPr lang="hi-IN" sz="2000" b="0" dirty="0" smtClean="0">
                          <a:latin typeface="Calisto MT" pitchFamily="18" charset="0"/>
                        </a:rPr>
                        <a:t>टाटा कम्युनिकेशंस ने वैश्विक खेल संगठन वर्ल्ड एथलेटिक्स के साथ पांच साल का अनुबंध पर हस्ताक्षर किया।</a:t>
                      </a:r>
                      <a:endParaRPr lang="en-US" sz="20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Puma signs deal with Athletics Federation of India for official kit sponsor.</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प्यूमा ने आधिकारिक किट प्रायोजक के लिए एथलेटिक्स फेडरेशन ऑफ इंडिया के साथ समझौते पर हस्ताक्षर किए</a:t>
                      </a: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Sri Lanka has announced </a:t>
                      </a: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Amul</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one of India’s iconic diary brands with a global footprint, as their sponsor for the ICC T20 World Cup 2024</a:t>
                      </a:r>
                      <a:r>
                        <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rPr>
                        <a:t>.</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श्रीलंका ने वैश्विक पहुंच वाले भारत के प्रतिष्ठित डायरी ब्रांडों में से एक अमूल को आईसीसी टी20 विश्व कप 2024 के लिए अपना प्रायोजक घोषित किया है।</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Amul</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will be the lead arm sponsor for USA’s cricket team that will participate in ICC Men’s T20 World Cup 2024 which commences on June 1.</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000" b="0" i="0" u="none" strike="noStrike" kern="1200" cap="none" spc="0" normalizeH="0" baseline="0" noProof="0" dirty="0" smtClean="0">
                          <a:ln>
                            <a:noFill/>
                          </a:ln>
                          <a:solidFill>
                            <a:prstClr val="black"/>
                          </a:solidFill>
                          <a:effectLst/>
                          <a:uLnTx/>
                          <a:uFillTx/>
                          <a:latin typeface="Calisto MT" pitchFamily="18" charset="0"/>
                          <a:ea typeface="+mn-ea"/>
                          <a:cs typeface="+mn-cs"/>
                        </a:rPr>
                        <a:t>अमूल यूएसए की क्रिकेट टीम का प्रमुख प्रायोजक होगा जो 1 जून से शुरू होने वाले आईसीसी पुरुष टी20 विश्व कप 2024 में भाग लेगा।</a:t>
                      </a:r>
                      <a:endParaRPr kumimoji="0" lang="en-IN" sz="20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3791533977"/>
      </p:ext>
    </p:extLst>
  </p:cSld>
  <p:clrMapOvr>
    <a:masterClrMapping/>
  </p:clrMapOvr>
  <p:transition spd="slow" advTm="30333">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4" name="Rectangle 3"/>
          <p:cNvSpPr/>
          <p:nvPr/>
        </p:nvSpPr>
        <p:spPr>
          <a:xfrm>
            <a:off x="1" y="1098850"/>
            <a:ext cx="12191999" cy="3108543"/>
          </a:xfrm>
          <a:prstGeom prst="rect">
            <a:avLst/>
          </a:prstGeom>
          <a:ln w="38100">
            <a:solidFill>
              <a:schemeClr val="tx1"/>
            </a:solidFill>
          </a:ln>
        </p:spPr>
        <p:txBody>
          <a:bodyPr wrap="square">
            <a:spAutoFit/>
          </a:bodyPr>
          <a:lstStyle/>
          <a:p>
            <a:r>
              <a:rPr lang="en-US" sz="2800" dirty="0">
                <a:solidFill>
                  <a:srgbClr val="C10000"/>
                </a:solidFill>
                <a:latin typeface="Calisto MT" pitchFamily="18" charset="0"/>
              </a:rPr>
              <a:t>Q.1. Which prestigious award did wildlife filmmaker </a:t>
            </a:r>
            <a:r>
              <a:rPr lang="en-US" sz="2800" dirty="0" err="1">
                <a:solidFill>
                  <a:srgbClr val="C10000"/>
                </a:solidFill>
                <a:latin typeface="Calisto MT" pitchFamily="18" charset="0"/>
              </a:rPr>
              <a:t>Subbiah</a:t>
            </a:r>
            <a:r>
              <a:rPr lang="en-US" sz="2800" dirty="0">
                <a:solidFill>
                  <a:srgbClr val="C10000"/>
                </a:solidFill>
                <a:latin typeface="Calisto MT" pitchFamily="18" charset="0"/>
              </a:rPr>
              <a:t> </a:t>
            </a:r>
            <a:r>
              <a:rPr lang="en-US" sz="2800" dirty="0" err="1">
                <a:solidFill>
                  <a:srgbClr val="C10000"/>
                </a:solidFill>
                <a:latin typeface="Calisto MT" pitchFamily="18" charset="0"/>
              </a:rPr>
              <a:t>Nallamuthu</a:t>
            </a:r>
            <a:r>
              <a:rPr lang="en-US" sz="2800" dirty="0">
                <a:solidFill>
                  <a:srgbClr val="C10000"/>
                </a:solidFill>
                <a:latin typeface="Calisto MT" pitchFamily="18" charset="0"/>
              </a:rPr>
              <a:t> receive at the 18th </a:t>
            </a:r>
            <a:r>
              <a:rPr lang="en-US" sz="2800" dirty="0" smtClean="0">
                <a:solidFill>
                  <a:srgbClr val="C10000"/>
                </a:solidFill>
                <a:latin typeface="Calisto MT" pitchFamily="18" charset="0"/>
              </a:rPr>
              <a:t>Mumbai </a:t>
            </a:r>
            <a:r>
              <a:rPr lang="en-IN" sz="2800" dirty="0" smtClean="0">
                <a:solidFill>
                  <a:srgbClr val="C10000"/>
                </a:solidFill>
                <a:latin typeface="Calisto MT" pitchFamily="18" charset="0"/>
              </a:rPr>
              <a:t>International </a:t>
            </a:r>
            <a:r>
              <a:rPr lang="en-IN" sz="2800" dirty="0">
                <a:solidFill>
                  <a:srgbClr val="C10000"/>
                </a:solidFill>
                <a:latin typeface="Calisto MT" pitchFamily="18" charset="0"/>
              </a:rPr>
              <a:t>Film Festival</a:t>
            </a:r>
            <a:r>
              <a:rPr lang="en-IN" sz="2800" dirty="0" smtClean="0">
                <a:solidFill>
                  <a:srgbClr val="C10000"/>
                </a:solidFill>
                <a:latin typeface="Calisto MT" pitchFamily="18" charset="0"/>
              </a:rPr>
              <a:t>?</a:t>
            </a: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18वें मुंबई अंतर्राष्ट्रीय फिल्म महोत्सव में वन्यजीव फिल्म निर्माता सुब्बैया नल्लामुथु को कौन सा प्रतिष्ठित पुरस्कार मिला?</a:t>
            </a:r>
            <a:endParaRPr lang="en-IN" sz="2800" dirty="0">
              <a:solidFill>
                <a:srgbClr val="C10000"/>
              </a:solidFill>
              <a:latin typeface="Calisto MT" pitchFamily="18" charset="0"/>
            </a:endParaRPr>
          </a:p>
          <a:p>
            <a:r>
              <a:rPr lang="en-US" sz="2800" dirty="0">
                <a:solidFill>
                  <a:srgbClr val="816000"/>
                </a:solidFill>
                <a:latin typeface="Calisto MT" pitchFamily="18" charset="0"/>
              </a:rPr>
              <a:t>A) Padma </a:t>
            </a:r>
            <a:r>
              <a:rPr lang="en-US" sz="2800" dirty="0" err="1">
                <a:solidFill>
                  <a:srgbClr val="816000"/>
                </a:solidFill>
                <a:latin typeface="Calisto MT" pitchFamily="18" charset="0"/>
              </a:rPr>
              <a:t>Shri</a:t>
            </a:r>
            <a:r>
              <a:rPr lang="en-US" sz="2800" dirty="0">
                <a:solidFill>
                  <a:srgbClr val="816000"/>
                </a:solidFill>
                <a:latin typeface="Calisto MT" pitchFamily="18" charset="0"/>
              </a:rPr>
              <a:t> Award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V. </a:t>
            </a:r>
            <a:r>
              <a:rPr lang="en-US" sz="2800" dirty="0" err="1">
                <a:solidFill>
                  <a:srgbClr val="816000"/>
                </a:solidFill>
                <a:latin typeface="Calisto MT" pitchFamily="18" charset="0"/>
              </a:rPr>
              <a:t>Shantaram</a:t>
            </a:r>
            <a:r>
              <a:rPr lang="en-US" sz="2800" dirty="0">
                <a:solidFill>
                  <a:srgbClr val="816000"/>
                </a:solidFill>
                <a:latin typeface="Calisto MT" pitchFamily="18" charset="0"/>
              </a:rPr>
              <a:t> Lifetime Achievement Award</a:t>
            </a:r>
          </a:p>
          <a:p>
            <a:r>
              <a:rPr lang="en-US" sz="2800" dirty="0">
                <a:solidFill>
                  <a:srgbClr val="816000"/>
                </a:solidFill>
                <a:latin typeface="Calisto MT" pitchFamily="18" charset="0"/>
              </a:rPr>
              <a:t>C) National Film Award </a:t>
            </a:r>
            <a:r>
              <a:rPr lang="en-US" sz="2800" dirty="0" smtClean="0">
                <a:solidFill>
                  <a:srgbClr val="816000"/>
                </a:solidFill>
                <a:latin typeface="Calisto MT" pitchFamily="18" charset="0"/>
              </a:rPr>
              <a:t>	D</a:t>
            </a:r>
            <a:r>
              <a:rPr lang="en-US" sz="2800" dirty="0">
                <a:solidFill>
                  <a:srgbClr val="816000"/>
                </a:solidFill>
                <a:latin typeface="Calisto MT" pitchFamily="18" charset="0"/>
              </a:rPr>
              <a:t>) Golden Globe </a:t>
            </a:r>
            <a:r>
              <a:rPr lang="en-US" sz="2800" dirty="0" smtClean="0">
                <a:solidFill>
                  <a:srgbClr val="816000"/>
                </a:solidFill>
                <a:latin typeface="Calisto MT" pitchFamily="18" charset="0"/>
              </a:rPr>
              <a:t>Award</a:t>
            </a:r>
          </a:p>
          <a:p>
            <a:r>
              <a:rPr lang="en-US" sz="2800" dirty="0" smtClean="0">
                <a:solidFill>
                  <a:srgbClr val="816000"/>
                </a:solidFill>
                <a:latin typeface="Calisto MT" pitchFamily="18" charset="0"/>
              </a:rPr>
              <a:t>E) Bharat </a:t>
            </a:r>
            <a:r>
              <a:rPr lang="en-US" sz="2800" dirty="0" err="1" smtClean="0">
                <a:solidFill>
                  <a:srgbClr val="816000"/>
                </a:solidFill>
                <a:latin typeface="Calisto MT" pitchFamily="18" charset="0"/>
              </a:rPr>
              <a:t>Ratna</a:t>
            </a:r>
            <a:endParaRPr lang="en-IN" sz="2800" dirty="0">
              <a:latin typeface="Calisto MT" pitchFamily="18" charset="0"/>
            </a:endParaRPr>
          </a:p>
        </p:txBody>
      </p:sp>
    </p:spTree>
    <p:extLst>
      <p:ext uri="{BB962C8B-B14F-4D97-AF65-F5344CB8AC3E}">
        <p14:creationId xmlns:p14="http://schemas.microsoft.com/office/powerpoint/2010/main" val="3393419594"/>
      </p:ext>
    </p:extLst>
  </p:cSld>
  <p:clrMapOvr>
    <a:masterClrMapping/>
  </p:clrMapOvr>
  <p:transition spd="slow" advTm="30333">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a16="http://schemas.microsoft.com/office/drawing/2014/main" xmlns="" id="{38428CEE-7EA3-3E04-01F8-C235CBB58AF4}"/>
              </a:ext>
            </a:extLst>
          </p:cNvPr>
          <p:cNvGrpSpPr/>
          <p:nvPr/>
        </p:nvGrpSpPr>
        <p:grpSpPr>
          <a:xfrm>
            <a:off x="-2" y="6541"/>
            <a:ext cx="12192001" cy="743050"/>
            <a:chOff x="-522515" y="-88708"/>
            <a:chExt cx="12344399" cy="968672"/>
          </a:xfrm>
        </p:grpSpPr>
        <p:sp>
          <p:nvSpPr>
            <p:cNvPr id="8" name="TextBox 7">
              <a:extLst>
                <a:ext uri="{FF2B5EF4-FFF2-40B4-BE49-F238E27FC236}">
                  <a16:creationId xmlns:a16="http://schemas.microsoft.com/office/drawing/2014/main" xmlns="" id="{1F815FD6-2B08-8414-8E09-A0F799D488C6}"/>
                </a:ext>
              </a:extLst>
            </p:cNvPr>
            <p:cNvSpPr txBox="1"/>
            <p:nvPr/>
          </p:nvSpPr>
          <p:spPr>
            <a:xfrm>
              <a:off x="-522515" y="-88708"/>
              <a:ext cx="12344397" cy="922831"/>
            </a:xfrm>
            <a:prstGeom prst="rect">
              <a:avLst/>
            </a:prstGeom>
            <a:ln w="38100">
              <a:solidFill>
                <a:schemeClr val="tx1"/>
              </a:solidFill>
            </a:ln>
          </p:spPr>
          <p:style>
            <a:lnRef idx="2">
              <a:schemeClr val="dk1"/>
            </a:lnRef>
            <a:fillRef idx="1">
              <a:schemeClr val="lt1"/>
            </a:fillRef>
            <a:effectRef idx="0">
              <a:schemeClr val="dk1"/>
            </a:effectRef>
            <a:fontRef idx="minor">
              <a:schemeClr val="dk1"/>
            </a:fontRef>
          </p:style>
          <p:txBody>
            <a:bodyPr wrap="square">
              <a:spAutoFit/>
            </a:bodyPr>
            <a:lstStyle/>
            <a:p>
              <a:pPr algn="ctr"/>
              <a:r>
                <a:rPr lang="en-US" sz="2000" dirty="0" smtClean="0">
                  <a:ln>
                    <a:solidFill>
                      <a:srgbClr val="002060"/>
                    </a:solidFill>
                  </a:ln>
                  <a:solidFill>
                    <a:srgbClr val="002060"/>
                  </a:solidFill>
                  <a:latin typeface="Bell MT" pitchFamily="18" charset="0"/>
                </a:rPr>
                <a:t>APARCHIT </a:t>
              </a:r>
              <a:r>
                <a:rPr lang="en-US" sz="2000" dirty="0">
                  <a:ln>
                    <a:solidFill>
                      <a:srgbClr val="002060"/>
                    </a:solidFill>
                  </a:ln>
                  <a:solidFill>
                    <a:srgbClr val="002060"/>
                  </a:solidFill>
                  <a:latin typeface="Bell MT" pitchFamily="18" charset="0"/>
                </a:rPr>
                <a:t>EXAM </a:t>
              </a:r>
              <a:r>
                <a:rPr lang="en-US" sz="2000" dirty="0" smtClean="0">
                  <a:ln>
                    <a:solidFill>
                      <a:srgbClr val="002060"/>
                    </a:solidFill>
                  </a:ln>
                  <a:solidFill>
                    <a:srgbClr val="002060"/>
                  </a:solidFill>
                  <a:latin typeface="Bell MT" pitchFamily="18" charset="0"/>
                </a:rPr>
                <a:t>WARRIORS</a:t>
              </a:r>
              <a:endParaRPr lang="en-US" sz="2000" spc="300" dirty="0">
                <a:ln w="28575">
                  <a:solidFill>
                    <a:prstClr val="black"/>
                  </a:solidFill>
                </a:ln>
                <a:solidFill>
                  <a:srgbClr val="002060"/>
                </a:solidFill>
                <a:latin typeface="Bell MT" pitchFamily="18" charset="0"/>
              </a:endParaRPr>
            </a:p>
            <a:p>
              <a:pPr algn="ctr"/>
              <a:r>
                <a:rPr lang="en-US" sz="2000" dirty="0" smtClean="0">
                  <a:solidFill>
                    <a:srgbClr val="002060"/>
                  </a:solidFill>
                  <a:latin typeface="Bahnschrift SemiBold" panose="020B0502040204020203" pitchFamily="34" charset="0"/>
                </a:rPr>
                <a:t>  </a:t>
              </a:r>
              <a:r>
                <a:rPr lang="en-US" sz="2000"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a16="http://schemas.microsoft.com/office/drawing/2014/main" xmlns=""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6385" y="-54305"/>
              <a:ext cx="737618" cy="934269"/>
            </a:xfrm>
            <a:prstGeom prst="rect">
              <a:avLst/>
            </a:prstGeom>
            <a:ln>
              <a:noFill/>
            </a:ln>
          </p:spPr>
        </p:pic>
        <p:cxnSp>
          <p:nvCxnSpPr>
            <p:cNvPr id="11" name="Straight Connector 10">
              <a:extLst>
                <a:ext uri="{FF2B5EF4-FFF2-40B4-BE49-F238E27FC236}">
                  <a16:creationId xmlns:a16="http://schemas.microsoft.com/office/drawing/2014/main" xmlns="" id="{1725C661-C6A3-0B6A-9155-E36E41878D95}"/>
                </a:ext>
              </a:extLst>
            </p:cNvPr>
            <p:cNvCxnSpPr/>
            <p:nvPr/>
          </p:nvCxnSpPr>
          <p:spPr>
            <a:xfrm>
              <a:off x="0" y="846051"/>
              <a:ext cx="11821884" cy="0"/>
            </a:xfrm>
            <a:prstGeom prst="line">
              <a:avLst/>
            </a:prstGeom>
            <a:ln/>
          </p:spPr>
          <p:style>
            <a:lnRef idx="2">
              <a:schemeClr val="dk1"/>
            </a:lnRef>
            <a:fillRef idx="0">
              <a:schemeClr val="dk1"/>
            </a:fillRef>
            <a:effectRef idx="1">
              <a:schemeClr val="dk1"/>
            </a:effectRef>
            <a:fontRef idx="minor">
              <a:schemeClr val="tx1"/>
            </a:fontRef>
          </p:style>
        </p:cxnSp>
      </p:grpSp>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solidFill>
                <a:prstClr val="black"/>
              </a:solidFill>
            </a:endParaRPr>
          </a:p>
        </p:txBody>
      </p:sp>
      <p:sp>
        <p:nvSpPr>
          <p:cNvPr id="2" name="Rectangle 1"/>
          <p:cNvSpPr/>
          <p:nvPr/>
        </p:nvSpPr>
        <p:spPr>
          <a:xfrm>
            <a:off x="-1" y="2413338"/>
            <a:ext cx="12191997" cy="646331"/>
          </a:xfrm>
          <a:prstGeom prst="rect">
            <a:avLst/>
          </a:prstGeom>
        </p:spPr>
        <p:txBody>
          <a:bodyPr wrap="square">
            <a:spAutoFit/>
          </a:bodyPr>
          <a:lstStyle/>
          <a:p>
            <a:endParaRPr lang="en-US" dirty="0">
              <a:solidFill>
                <a:prstClr val="black"/>
              </a:solidFill>
            </a:endParaRPr>
          </a:p>
          <a:p>
            <a:endParaRPr lang="en-US" dirty="0">
              <a:solidFill>
                <a:prstClr val="black"/>
              </a:solidFill>
            </a:endParaRPr>
          </a:p>
        </p:txBody>
      </p:sp>
      <p:sp>
        <p:nvSpPr>
          <p:cNvPr id="12" name="Rectangle 11"/>
          <p:cNvSpPr/>
          <p:nvPr/>
        </p:nvSpPr>
        <p:spPr>
          <a:xfrm>
            <a:off x="0" y="724930"/>
            <a:ext cx="12191999" cy="523220"/>
          </a:xfrm>
          <a:prstGeom prst="rect">
            <a:avLst/>
          </a:prstGeom>
          <a:solidFill>
            <a:schemeClr val="tx1"/>
          </a:solidFill>
          <a:ln w="12700">
            <a:solidFill>
              <a:srgbClr val="FFC000"/>
            </a:solidFill>
          </a:ln>
        </p:spPr>
        <p:txBody>
          <a:bodyPr wrap="square">
            <a:spAutoFit/>
          </a:bodyPr>
          <a:lstStyle/>
          <a:p>
            <a:pPr algn="ctr"/>
            <a:r>
              <a:rPr lang="en-US" sz="2800" dirty="0">
                <a:solidFill>
                  <a:srgbClr val="FFC000"/>
                </a:solidFill>
                <a:latin typeface="Calisto MT" pitchFamily="18" charset="0"/>
              </a:rPr>
              <a:t>SPONSOR IN NEWS 2024</a:t>
            </a:r>
          </a:p>
        </p:txBody>
      </p:sp>
      <p:graphicFrame>
        <p:nvGraphicFramePr>
          <p:cNvPr id="4" name="Table 3"/>
          <p:cNvGraphicFramePr>
            <a:graphicFrameLocks noGrp="1"/>
          </p:cNvGraphicFramePr>
          <p:nvPr>
            <p:extLst>
              <p:ext uri="{D42A27DB-BD31-4B8C-83A1-F6EECF244321}">
                <p14:modId xmlns:p14="http://schemas.microsoft.com/office/powerpoint/2010/main" val="1176199226"/>
              </p:ext>
            </p:extLst>
          </p:nvPr>
        </p:nvGraphicFramePr>
        <p:xfrm>
          <a:off x="0" y="1248150"/>
          <a:ext cx="12191996" cy="4023360"/>
        </p:xfrm>
        <a:graphic>
          <a:graphicData uri="http://schemas.openxmlformats.org/drawingml/2006/table">
            <a:tbl>
              <a:tblPr firstRow="1" bandRow="1">
                <a:tableStyleId>{E8B1032C-EA38-4F05-BA0D-38AFFFC7BED3}</a:tableStyleId>
              </a:tblPr>
              <a:tblGrid>
                <a:gridCol w="12191996"/>
              </a:tblGrid>
              <a:tr h="370840">
                <a:tc>
                  <a:txBody>
                    <a:bodyPr/>
                    <a:lstStyle/>
                    <a:p>
                      <a:pPr marL="342900" indent="-342900">
                        <a:buFont typeface="Wingdings" pitchFamily="2" charset="2"/>
                        <a:buChar char="ü"/>
                      </a:pPr>
                      <a:r>
                        <a:rPr lang="en-US" sz="2400" b="0" dirty="0" smtClean="0">
                          <a:solidFill>
                            <a:srgbClr val="FF0000"/>
                          </a:solidFill>
                          <a:latin typeface="Calisto MT" pitchFamily="18" charset="0"/>
                        </a:rPr>
                        <a:t>Aramco company would sponsor major FIFA tournaments until 2027.</a:t>
                      </a:r>
                    </a:p>
                    <a:p>
                      <a:pPr marL="342900" indent="-342900">
                        <a:buFont typeface="Wingdings" pitchFamily="2" charset="2"/>
                        <a:buChar char="ü"/>
                      </a:pPr>
                      <a:r>
                        <a:rPr lang="hi-IN" sz="2400" b="0" dirty="0" smtClean="0">
                          <a:latin typeface="Calisto MT" pitchFamily="18" charset="0"/>
                        </a:rPr>
                        <a:t>अरामको कंपनी 2027 तक प्रमुख फीफा टूर्नामेंटों को प्रायोजित करेगी। </a:t>
                      </a:r>
                      <a:endParaRPr lang="en-US" sz="24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IndusInd</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Bank, a leading financial institution in India, has announced a significant multi-year sponsorship deal with the International Cricket Council (ICC).</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भारत के अग्रणी वित्तीय संस्थान इंडसइंड बैंक ने अंतर्राष्ट्रीय क्रिकेट परिषद (आईसीसी) के साथ एक महत्वपूर्ण बहु-वर्षीय प्रायोजन सौदे की घोषणा की है।</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456834">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err="1" smtClean="0">
                          <a:ln>
                            <a:noFill/>
                          </a:ln>
                          <a:solidFill>
                            <a:srgbClr val="FF0000"/>
                          </a:solidFill>
                          <a:effectLst/>
                          <a:uLnTx/>
                          <a:uFillTx/>
                          <a:latin typeface="Calisto MT" pitchFamily="18" charset="0"/>
                          <a:ea typeface="+mn-ea"/>
                          <a:cs typeface="+mn-cs"/>
                        </a:rPr>
                        <a:t>Nandini’s</a:t>
                      </a: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 Sponsorship of Ireland and Scotland Cricket Teams Sparks Debate.</a:t>
                      </a:r>
                    </a:p>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hi-IN" sz="2400" b="0" i="0" u="none" strike="noStrike" kern="1200" cap="none" spc="0" normalizeH="0" baseline="0" noProof="0" dirty="0" smtClean="0">
                          <a:ln>
                            <a:noFill/>
                          </a:ln>
                          <a:solidFill>
                            <a:prstClr val="black"/>
                          </a:solidFill>
                          <a:effectLst/>
                          <a:uLnTx/>
                          <a:uFillTx/>
                          <a:latin typeface="Calisto MT" pitchFamily="18" charset="0"/>
                          <a:ea typeface="+mn-ea"/>
                          <a:cs typeface="+mn-cs"/>
                        </a:rPr>
                        <a:t>नंदिनी की आयरलैंड और स्कॉटलैंड क्रिकेट टीमों के प्रायोजन पर बहस छिड़ गई</a:t>
                      </a:r>
                      <a:endParaRPr kumimoji="0" lang="en-US" sz="24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Wingdings" pitchFamily="2" charset="2"/>
                        <a:buChar char="ü"/>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Tata Group Secures IPL Title Sponsorship for Next 5 Years spanning 2024 to 2028.</a:t>
                      </a:r>
                      <a:endParaRPr kumimoji="0" lang="en-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indent="-342900">
                        <a:buFont typeface="Wingdings" pitchFamily="2" charset="2"/>
                        <a:buChar char="ü"/>
                      </a:pPr>
                      <a:r>
                        <a:rPr lang="hi-IN" sz="2400" b="0" dirty="0" smtClean="0">
                          <a:latin typeface="Calisto MT" pitchFamily="18" charset="0"/>
                        </a:rPr>
                        <a:t>टाटा समूह ने 2024 से 2028 तक अगले 5 वर्षों के लिए आईपीएल टाइटल प्रायोजन सुरक्षित किया।</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3477929036"/>
      </p:ext>
    </p:extLst>
  </p:cSld>
  <p:clrMapOvr>
    <a:masterClrMapping/>
  </p:clrMapOvr>
  <p:transition spd="slow" advTm="30333">
    <p:wip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2001" cy="2677656"/>
          </a:xfrm>
          <a:prstGeom prst="rect">
            <a:avLst/>
          </a:prstGeom>
          <a:ln w="57150">
            <a:solidFill>
              <a:srgbClr val="000000"/>
            </a:solidFill>
          </a:ln>
        </p:spPr>
        <p:txBody>
          <a:bodyPr wrap="square">
            <a:spAutoFit/>
          </a:bodyPr>
          <a:lstStyle/>
          <a:p>
            <a:r>
              <a:rPr lang="en-US" sz="2800" dirty="0">
                <a:solidFill>
                  <a:srgbClr val="C10000"/>
                </a:solidFill>
                <a:latin typeface="Calisto MT" pitchFamily="18" charset="0"/>
              </a:rPr>
              <a:t>Q.8. The JIMEX 2024 bilateral military exercise, is conducted between India and</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en-US" sz="2800" dirty="0">
                <a:solidFill>
                  <a:srgbClr val="C10000"/>
                </a:solidFill>
                <a:latin typeface="Calisto MT" pitchFamily="18" charset="0"/>
              </a:rPr>
              <a:t>JIMEX 2024 </a:t>
            </a:r>
            <a:r>
              <a:rPr lang="hi-IN" sz="2800" dirty="0">
                <a:solidFill>
                  <a:srgbClr val="C10000"/>
                </a:solidFill>
                <a:latin typeface="Calisto MT" pitchFamily="18" charset="0"/>
              </a:rPr>
              <a:t>द्विपक्षीय सैन्य अभ्यास, भारत और के बीच आयोजित किया जाता है:</a:t>
            </a:r>
            <a:endParaRPr lang="en-US" sz="2800" dirty="0">
              <a:solidFill>
                <a:srgbClr val="C10000"/>
              </a:solidFill>
              <a:latin typeface="Calisto MT" pitchFamily="18" charset="0"/>
            </a:endParaRPr>
          </a:p>
          <a:p>
            <a:r>
              <a:rPr lang="en-IN" sz="2800" dirty="0">
                <a:solidFill>
                  <a:srgbClr val="816000"/>
                </a:solidFill>
                <a:latin typeface="Calisto MT" pitchFamily="18" charset="0"/>
              </a:rPr>
              <a:t>A) Japan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Singapore</a:t>
            </a:r>
          </a:p>
          <a:p>
            <a:r>
              <a:rPr lang="en-IN" sz="2800" dirty="0">
                <a:solidFill>
                  <a:srgbClr val="816000"/>
                </a:solidFill>
                <a:latin typeface="Calisto MT" pitchFamily="18" charset="0"/>
              </a:rPr>
              <a:t>C) Thailand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Malaysia</a:t>
            </a:r>
          </a:p>
          <a:p>
            <a:r>
              <a:rPr lang="en-US" sz="2800" dirty="0" smtClean="0">
                <a:solidFill>
                  <a:srgbClr val="816000"/>
                </a:solidFill>
                <a:latin typeface="Calisto MT" pitchFamily="18" charset="0"/>
              </a:rPr>
              <a:t>E) China</a:t>
            </a:r>
            <a:endParaRPr lang="en-IN" sz="2800" dirty="0">
              <a:latin typeface="Calisto MT" pitchFamily="18" charset="0"/>
            </a:endParaRPr>
          </a:p>
        </p:txBody>
      </p:sp>
    </p:spTree>
    <p:extLst>
      <p:ext uri="{BB962C8B-B14F-4D97-AF65-F5344CB8AC3E}">
        <p14:creationId xmlns:p14="http://schemas.microsoft.com/office/powerpoint/2010/main" val="2757913223"/>
      </p:ext>
    </p:extLst>
  </p:cSld>
  <p:clrMapOvr>
    <a:masterClrMapping/>
  </p:clrMapOvr>
  <p:transition spd="slow" advTm="30333">
    <p:wip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85621"/>
            <a:ext cx="12192000" cy="523220"/>
          </a:xfrm>
          <a:prstGeom prst="rect">
            <a:avLst/>
          </a:prstGeom>
          <a:solidFill>
            <a:srgbClr val="FFC000"/>
          </a:solidFill>
          <a:ln>
            <a:solidFill>
              <a:srgbClr val="000000"/>
            </a:solidFill>
          </a:ln>
        </p:spPr>
        <p:txBody>
          <a:bodyPr wrap="square">
            <a:spAutoFit/>
          </a:bodyPr>
          <a:lstStyle/>
          <a:p>
            <a:r>
              <a:rPr lang="en-IN" sz="2800" dirty="0">
                <a:latin typeface="Calisto MT" pitchFamily="18" charset="0"/>
              </a:rPr>
              <a:t>Answer : A </a:t>
            </a:r>
            <a:r>
              <a:rPr lang="en-IN" sz="500" dirty="0">
                <a:latin typeface="CalisMTBol"/>
              </a:rPr>
              <a:t>.</a:t>
            </a:r>
            <a:endParaRPr lang="en-IN" dirty="0"/>
          </a:p>
        </p:txBody>
      </p:sp>
    </p:spTree>
    <p:extLst>
      <p:ext uri="{BB962C8B-B14F-4D97-AF65-F5344CB8AC3E}">
        <p14:creationId xmlns:p14="http://schemas.microsoft.com/office/powerpoint/2010/main" val="1181284554"/>
      </p:ext>
    </p:extLst>
  </p:cSld>
  <p:clrMapOvr>
    <a:masterClrMapping/>
  </p:clrMapOvr>
  <p:transition spd="slow" advTm="30333">
    <p:wip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3" name="Rectangle 2"/>
          <p:cNvSpPr/>
          <p:nvPr/>
        </p:nvSpPr>
        <p:spPr>
          <a:xfrm>
            <a:off x="0" y="1064241"/>
            <a:ext cx="12192000" cy="3970318"/>
          </a:xfrm>
          <a:prstGeom prst="rect">
            <a:avLst/>
          </a:prstGeom>
          <a:ln w="57150">
            <a:solidFill>
              <a:srgbClr val="000000"/>
            </a:solidFill>
          </a:ln>
        </p:spPr>
        <p:txBody>
          <a:bodyPr wrap="square">
            <a:spAutoFit/>
          </a:bodyPr>
          <a:lstStyle/>
          <a:p>
            <a:r>
              <a:rPr lang="en-US" sz="2800" dirty="0" smtClean="0">
                <a:solidFill>
                  <a:srgbClr val="C10000"/>
                </a:solidFill>
                <a:latin typeface="Calisto MT" pitchFamily="18" charset="0"/>
              </a:rPr>
              <a:t>Q.9. </a:t>
            </a:r>
            <a:r>
              <a:rPr lang="en-US" sz="2800" dirty="0">
                <a:solidFill>
                  <a:srgbClr val="C10000"/>
                </a:solidFill>
                <a:latin typeface="Calisto MT" pitchFamily="18" charset="0"/>
              </a:rPr>
              <a:t>From which country did India recently reclaim the position as the fourth-biggest global </a:t>
            </a:r>
            <a:r>
              <a:rPr lang="en-US" sz="2800" dirty="0" smtClean="0">
                <a:solidFill>
                  <a:srgbClr val="C10000"/>
                </a:solidFill>
                <a:latin typeface="Calisto MT" pitchFamily="18" charset="0"/>
              </a:rPr>
              <a:t>equity market</a:t>
            </a:r>
            <a:r>
              <a:rPr lang="en-US" sz="2800" dirty="0">
                <a:solidFill>
                  <a:srgbClr val="C10000"/>
                </a:solidFill>
                <a:latin typeface="Calisto MT" pitchFamily="18" charset="0"/>
              </a:rPr>
              <a:t>, with its market capitalization reaching $5.2 trillion for BSE-listed companies</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भारत ने हाल ही में किस देश से चौथे सबसे बड़े वैश्विक इक्विटी बाजार के रूप में स्थान हासिल किया है, जिसका बाजार पूंजीकरण बीएसई-सूचीबद्ध कंपनियों के लिए 5.2 ट्रिलियन डॉलर तक पहुंच गया है?</a:t>
            </a:r>
            <a:endParaRPr lang="en-US" sz="2800" dirty="0">
              <a:solidFill>
                <a:srgbClr val="C10000"/>
              </a:solidFill>
              <a:latin typeface="Calisto MT" pitchFamily="18" charset="0"/>
            </a:endParaRPr>
          </a:p>
          <a:p>
            <a:r>
              <a:rPr lang="en-US" sz="2800" dirty="0">
                <a:solidFill>
                  <a:srgbClr val="816000"/>
                </a:solidFill>
                <a:latin typeface="Calisto MT" pitchFamily="18" charset="0"/>
              </a:rPr>
              <a:t>A) Singapore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South Korea</a:t>
            </a:r>
          </a:p>
          <a:p>
            <a:r>
              <a:rPr lang="en-IN" sz="2800" dirty="0">
                <a:solidFill>
                  <a:srgbClr val="816000"/>
                </a:solidFill>
                <a:latin typeface="Calisto MT" pitchFamily="18" charset="0"/>
              </a:rPr>
              <a:t>C) Hong Kong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Taiwan</a:t>
            </a:r>
          </a:p>
          <a:p>
            <a:r>
              <a:rPr lang="en-US" sz="2800" dirty="0" smtClean="0">
                <a:solidFill>
                  <a:srgbClr val="816000"/>
                </a:solidFill>
                <a:latin typeface="Calisto MT" pitchFamily="18" charset="0"/>
              </a:rPr>
              <a:t>E) South Africa</a:t>
            </a:r>
            <a:endParaRPr lang="en-IN" sz="2800" dirty="0">
              <a:latin typeface="Calisto MT" pitchFamily="18" charset="0"/>
            </a:endParaRPr>
          </a:p>
        </p:txBody>
      </p:sp>
    </p:spTree>
    <p:extLst>
      <p:ext uri="{BB962C8B-B14F-4D97-AF65-F5344CB8AC3E}">
        <p14:creationId xmlns:p14="http://schemas.microsoft.com/office/powerpoint/2010/main" val="567412773"/>
      </p:ext>
    </p:extLst>
  </p:cSld>
  <p:clrMapOvr>
    <a:masterClrMapping/>
  </p:clrMapOvr>
  <p:transition spd="slow" advTm="30333">
    <p:wip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461665"/>
          </a:xfrm>
          <a:prstGeom prst="rect">
            <a:avLst/>
          </a:prstGeom>
          <a:solidFill>
            <a:srgbClr val="FFC000"/>
          </a:solidFill>
          <a:ln w="28575">
            <a:solidFill>
              <a:schemeClr val="tx1"/>
            </a:solidFill>
          </a:ln>
        </p:spPr>
        <p:txBody>
          <a:bodyPr wrap="square" rtlCol="0">
            <a:spAutoFit/>
          </a:bodyPr>
          <a:lstStyle/>
          <a:p>
            <a:pPr algn="ctr"/>
            <a:r>
              <a:rPr lang="en-IN" sz="2400" b="1" spc="370" dirty="0">
                <a:effectLst/>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1999" cy="461665"/>
          </a:xfrm>
          <a:prstGeom prst="rect">
            <a:avLst/>
          </a:prstGeom>
          <a:solidFill>
            <a:srgbClr val="FFC000"/>
          </a:solidFill>
          <a:ln>
            <a:solidFill>
              <a:srgbClr val="000000"/>
            </a:solidFill>
          </a:ln>
        </p:spPr>
        <p:txBody>
          <a:bodyPr wrap="square">
            <a:spAutoFit/>
          </a:bodyPr>
          <a:lstStyle/>
          <a:p>
            <a:r>
              <a:rPr lang="en-IN" sz="2400" dirty="0">
                <a:latin typeface="Calisto MT" pitchFamily="18" charset="0"/>
              </a:rPr>
              <a:t>Answer : C</a:t>
            </a:r>
          </a:p>
        </p:txBody>
      </p:sp>
      <p:graphicFrame>
        <p:nvGraphicFramePr>
          <p:cNvPr id="12" name="Table 11"/>
          <p:cNvGraphicFramePr>
            <a:graphicFrameLocks noGrp="1"/>
          </p:cNvGraphicFramePr>
          <p:nvPr>
            <p:extLst>
              <p:ext uri="{D42A27DB-BD31-4B8C-83A1-F6EECF244321}">
                <p14:modId xmlns:p14="http://schemas.microsoft.com/office/powerpoint/2010/main" val="1792622684"/>
              </p:ext>
            </p:extLst>
          </p:nvPr>
        </p:nvGraphicFramePr>
        <p:xfrm>
          <a:off x="4" y="1525906"/>
          <a:ext cx="12191997" cy="4663440"/>
        </p:xfrm>
        <a:graphic>
          <a:graphicData uri="http://schemas.openxmlformats.org/drawingml/2006/table">
            <a:tbl>
              <a:tblPr firstRow="1" bandRow="1">
                <a:tableStyleId>{E8B1032C-EA38-4F05-BA0D-38AFFFC7BED3}</a:tableStyleId>
              </a:tblPr>
              <a:tblGrid>
                <a:gridCol w="12191997"/>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In a new feat, India has reclaimed the fourth-biggest global equity market tag from Hong Kong. </a:t>
                      </a:r>
                      <a:endParaRPr lang="hi-IN" sz="2400" b="0" dirty="0" smtClean="0">
                        <a:solidFill>
                          <a:srgbClr val="FF0000"/>
                        </a:solidFill>
                        <a:latin typeface="Calisto MT" pitchFamily="18" charset="0"/>
                      </a:endParaRPr>
                    </a:p>
                    <a:p>
                      <a:pPr marL="342900" indent="-342900">
                        <a:buFont typeface="Arial" pitchFamily="34" charset="0"/>
                        <a:buChar char="•"/>
                      </a:pPr>
                      <a:r>
                        <a:rPr lang="hi-IN" sz="2400" b="0" dirty="0" smtClean="0">
                          <a:latin typeface="Calisto MT" pitchFamily="18" charset="0"/>
                        </a:rPr>
                        <a:t>एक नई उपलब्धि में, भारत ने हांगकांग से चौथा सबसे बड़ा वैश्विक इक्विटी बाजार का टैग पुनः प्राप्त कर लिया है।</a:t>
                      </a:r>
                      <a:endParaRPr lang="en-IN" sz="24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The country’s market </a:t>
                      </a:r>
                      <a:r>
                        <a:rPr lang="en-US" sz="2400" b="0" dirty="0" err="1" smtClean="0">
                          <a:solidFill>
                            <a:srgbClr val="FF0000"/>
                          </a:solidFill>
                          <a:latin typeface="Calisto MT" pitchFamily="18" charset="0"/>
                        </a:rPr>
                        <a:t>capitalisation</a:t>
                      </a:r>
                      <a:r>
                        <a:rPr lang="en-US" sz="2400" b="0" dirty="0" smtClean="0">
                          <a:solidFill>
                            <a:srgbClr val="FF0000"/>
                          </a:solidFill>
                          <a:latin typeface="Calisto MT" pitchFamily="18" charset="0"/>
                        </a:rPr>
                        <a:t> soared 10 per cent to reach $5.2 trillion (BSE-listed companies). </a:t>
                      </a:r>
                    </a:p>
                    <a:p>
                      <a:pPr marL="342900" indent="-342900">
                        <a:buFont typeface="Arial" pitchFamily="34" charset="0"/>
                        <a:buChar char="•"/>
                      </a:pPr>
                      <a:r>
                        <a:rPr lang="hi-IN" sz="2400" b="0" dirty="0" smtClean="0">
                          <a:latin typeface="Calisto MT" pitchFamily="18" charset="0"/>
                        </a:rPr>
                        <a:t>देश का बाजार पूंजीकरण 10 प्रतिशत बढ़कर 5.2 ट्रिलियन डॉलर (बीएसई-सूचीबद्ध कंपनियों) तक पहुंच गया।</a:t>
                      </a:r>
                      <a:endParaRPr lang="en-IN" sz="2400" b="0" dirty="0">
                        <a:latin typeface="Calisto MT" pitchFamily="18" charset="0"/>
                      </a:endParaRPr>
                    </a:p>
                  </a:txBody>
                  <a:tcPr/>
                </a:tc>
              </a:tr>
              <a:tr h="370840">
                <a:tc>
                  <a:txBody>
                    <a:bodyPr/>
                    <a:lstStyle/>
                    <a:p>
                      <a:pPr marL="342900" indent="-342900">
                        <a:buFont typeface="Arial" pitchFamily="34" charset="0"/>
                        <a:buChar char="•"/>
                      </a:pPr>
                      <a:r>
                        <a:rPr lang="en-US" sz="2400" b="0" dirty="0" smtClean="0">
                          <a:solidFill>
                            <a:srgbClr val="FF0000"/>
                          </a:solidFill>
                          <a:latin typeface="Calisto MT" pitchFamily="18" charset="0"/>
                        </a:rPr>
                        <a:t>The US($56.4 trillion) retained it’s position as the largest global equity market. It was followed by China and Japan.</a:t>
                      </a:r>
                    </a:p>
                    <a:p>
                      <a:pPr marL="342900" indent="-342900">
                        <a:buFont typeface="Arial" pitchFamily="34" charset="0"/>
                        <a:buChar char="•"/>
                      </a:pPr>
                      <a:r>
                        <a:rPr lang="hi-IN" sz="2400" b="0" dirty="0" smtClean="0">
                          <a:latin typeface="Calisto MT" pitchFamily="18" charset="0"/>
                        </a:rPr>
                        <a:t>अमेरिका ($56.4 ट्रिलियन) ने सबसे बड़े वैश्विक इक्विटी बाजार के रूप में अपना स्थान बरकरार रखा। इसके बाद चीन और जापान का स्थान था।</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782921511"/>
      </p:ext>
    </p:extLst>
  </p:cSld>
  <p:clrMapOvr>
    <a:masterClrMapping/>
  </p:clrMapOvr>
  <p:transition spd="slow" advTm="30333">
    <p:wip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3" y="1064241"/>
            <a:ext cx="12191998" cy="3539430"/>
          </a:xfrm>
          <a:prstGeom prst="rect">
            <a:avLst/>
          </a:prstGeom>
          <a:ln w="57150">
            <a:solidFill>
              <a:srgbClr val="000000"/>
            </a:solidFill>
          </a:ln>
        </p:spPr>
        <p:txBody>
          <a:bodyPr wrap="square">
            <a:spAutoFit/>
          </a:bodyPr>
          <a:lstStyle/>
          <a:p>
            <a:r>
              <a:rPr lang="en-US" sz="2800" dirty="0" smtClean="0">
                <a:solidFill>
                  <a:srgbClr val="C10000"/>
                </a:solidFill>
                <a:latin typeface="Calisto MT" pitchFamily="18" charset="0"/>
              </a:rPr>
              <a:t>Q.10. </a:t>
            </a:r>
            <a:r>
              <a:rPr lang="en-US" sz="2800" dirty="0">
                <a:solidFill>
                  <a:srgbClr val="C10000"/>
                </a:solidFill>
                <a:latin typeface="Calisto MT" pitchFamily="18" charset="0"/>
              </a:rPr>
              <a:t>According to the report titled “Global Nitrous Oxide Budget 2024”, which country ranks as </a:t>
            </a:r>
            <a:r>
              <a:rPr lang="en-US" sz="2800" dirty="0" smtClean="0">
                <a:solidFill>
                  <a:srgbClr val="C10000"/>
                </a:solidFill>
                <a:latin typeface="Calisto MT" pitchFamily="18" charset="0"/>
              </a:rPr>
              <a:t>the world’s </a:t>
            </a:r>
            <a:r>
              <a:rPr lang="en-US" sz="2800" dirty="0">
                <a:solidFill>
                  <a:srgbClr val="C10000"/>
                </a:solidFill>
                <a:latin typeface="Calisto MT" pitchFamily="18" charset="0"/>
              </a:rPr>
              <a:t>second largest source of nitrous oxide emissions</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"ग्लोबल नाइट्रस ऑक्साइड बजट 2024" शीर्षक वाली रिपोर्ट के अनुसार, कौन सा देश नाइट्रस ऑक्साइड उत्सर्जन का दुनिया का दूसरा सबसे बड़ा स्रोत है?</a:t>
            </a:r>
            <a:endParaRPr lang="en-US" sz="2800" dirty="0">
              <a:solidFill>
                <a:srgbClr val="C10000"/>
              </a:solidFill>
              <a:latin typeface="Calisto MT" pitchFamily="18" charset="0"/>
            </a:endParaRPr>
          </a:p>
          <a:p>
            <a:r>
              <a:rPr lang="en-US" sz="2800" dirty="0">
                <a:solidFill>
                  <a:srgbClr val="816000"/>
                </a:solidFill>
                <a:latin typeface="Calisto MT" pitchFamily="18" charset="0"/>
              </a:rPr>
              <a:t>A) United States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India</a:t>
            </a:r>
          </a:p>
          <a:p>
            <a:r>
              <a:rPr lang="en-IN" sz="2800" dirty="0">
                <a:solidFill>
                  <a:srgbClr val="816000"/>
                </a:solidFill>
                <a:latin typeface="Calisto MT" pitchFamily="18" charset="0"/>
              </a:rPr>
              <a:t>C) Brazil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smtClean="0">
                <a:solidFill>
                  <a:srgbClr val="816000"/>
                </a:solidFill>
                <a:latin typeface="Calisto MT" pitchFamily="18" charset="0"/>
              </a:rPr>
              <a:t>Russia</a:t>
            </a:r>
          </a:p>
          <a:p>
            <a:r>
              <a:rPr lang="en-US" sz="2800" dirty="0" smtClean="0">
                <a:solidFill>
                  <a:srgbClr val="816000"/>
                </a:solidFill>
                <a:latin typeface="Calisto MT" pitchFamily="18" charset="0"/>
              </a:rPr>
              <a:t>E) China</a:t>
            </a:r>
            <a:endParaRPr lang="en-IN" sz="2800" dirty="0">
              <a:latin typeface="Calisto MT" pitchFamily="18" charset="0"/>
            </a:endParaRPr>
          </a:p>
        </p:txBody>
      </p:sp>
    </p:spTree>
    <p:extLst>
      <p:ext uri="{BB962C8B-B14F-4D97-AF65-F5344CB8AC3E}">
        <p14:creationId xmlns:p14="http://schemas.microsoft.com/office/powerpoint/2010/main" val="1270366494"/>
      </p:ext>
    </p:extLst>
  </p:cSld>
  <p:clrMapOvr>
    <a:masterClrMapping/>
  </p:clrMapOvr>
  <p:transition spd="slow" advTm="30333">
    <p:wip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72558"/>
            <a:ext cx="12192000" cy="461665"/>
          </a:xfrm>
          <a:prstGeom prst="rect">
            <a:avLst/>
          </a:prstGeom>
          <a:solidFill>
            <a:srgbClr val="FFC000"/>
          </a:solidFill>
          <a:ln>
            <a:solidFill>
              <a:srgbClr val="000000"/>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2219856564"/>
              </p:ext>
            </p:extLst>
          </p:nvPr>
        </p:nvGraphicFramePr>
        <p:xfrm>
          <a:off x="0" y="1595434"/>
          <a:ext cx="12192000" cy="5029200"/>
        </p:xfrm>
        <a:graphic>
          <a:graphicData uri="http://schemas.openxmlformats.org/drawingml/2006/table">
            <a:tbl>
              <a:tblPr firstRow="1" bandRow="1">
                <a:tableStyleId>{E8B1032C-EA38-4F05-BA0D-38AFFFC7BED3}</a:tableStyleId>
              </a:tblPr>
              <a:tblGrid>
                <a:gridCol w="12192000"/>
              </a:tblGrid>
              <a:tr h="370840">
                <a:tc>
                  <a:txBody>
                    <a:bodyPr/>
                    <a:lstStyle/>
                    <a:p>
                      <a:pPr marL="342900" indent="-342900">
                        <a:buFont typeface="Arial" pitchFamily="34" charset="0"/>
                        <a:buChar char="•"/>
                      </a:pPr>
                      <a:r>
                        <a:rPr lang="en-US" sz="2400" b="0" dirty="0" smtClean="0">
                          <a:solidFill>
                            <a:srgbClr val="FF0000"/>
                          </a:solidFill>
                          <a:latin typeface="Calisto MT" pitchFamily="18" charset="0"/>
                        </a:rPr>
                        <a:t>India is the world’s second largest source of nitrous oxide (N2O), a greenhouse gas that heats up the atmosphere far more than carbon dioxide.</a:t>
                      </a:r>
                    </a:p>
                    <a:p>
                      <a:pPr marL="342900" indent="-342900">
                        <a:buFont typeface="Arial" pitchFamily="34" charset="0"/>
                        <a:buChar char="•"/>
                      </a:pPr>
                      <a:r>
                        <a:rPr lang="hi-IN" sz="2000" b="0" dirty="0" smtClean="0">
                          <a:latin typeface="Calisto MT" pitchFamily="18" charset="0"/>
                        </a:rPr>
                        <a:t>भारत दुनिया में नाइट्रस ऑक्साइड (एन2ओ) का दूसरा सबसे बड़ा स्रोत है, एक ग्रीनहाउस गैस जो वातावरण को कार्बन डाइऑक्साइड से कहीं अधिक गर्म करती है।</a:t>
                      </a:r>
                      <a:endParaRPr lang="en-US" sz="20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Nearly 11% of such global man-made emissions in 2020 were from India, topped only by China at 16%. </a:t>
                      </a:r>
                      <a:endParaRPr kumimoji="0" lang="hi-IN" sz="2400" b="0" i="0" u="none" strike="noStrike" kern="1200" cap="none" spc="0" normalizeH="0" baseline="0" noProof="0" dirty="0" smtClean="0">
                        <a:ln>
                          <a:noFill/>
                        </a:ln>
                        <a:solidFill>
                          <a:srgbClr val="FF0000"/>
                        </a:solidFill>
                        <a:effectLst/>
                        <a:uLnTx/>
                        <a:uFillTx/>
                        <a:latin typeface="Calisto MT" pitchFamily="18" charset="0"/>
                        <a:ea typeface="+mn-ea"/>
                        <a:cs typeface="+mn-cs"/>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hi-IN" sz="2000" b="0" i="0" u="none" strike="noStrike" kern="1200" cap="none" spc="0" normalizeH="0" baseline="0" noProof="0" dirty="0" smtClean="0">
                          <a:ln>
                            <a:noFill/>
                          </a:ln>
                          <a:solidFill>
                            <a:prstClr val="black"/>
                          </a:solidFill>
                          <a:effectLst/>
                          <a:uLnTx/>
                          <a:uFillTx/>
                          <a:latin typeface="Calisto MT" pitchFamily="18" charset="0"/>
                          <a:ea typeface="+mn-ea"/>
                          <a:cs typeface="+mn-cs"/>
                        </a:rPr>
                        <a:t>2020 में ऐसे वैश्विक मानव निर्मित उत्सर्जन का लगभग 11% भारत से था, 16% के साथ चीन शीर्ष पर था।</a:t>
                      </a:r>
                      <a:endParaRPr kumimoji="0" lang="en-US" sz="20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rgbClr val="FF0000"/>
                          </a:solidFill>
                          <a:effectLst/>
                          <a:uLnTx/>
                          <a:uFillTx/>
                          <a:latin typeface="Calisto MT" pitchFamily="18" charset="0"/>
                          <a:ea typeface="+mn-ea"/>
                          <a:cs typeface="+mn-cs"/>
                        </a:rPr>
                        <a:t>The top five emitters by volume of anthropogenic nitrous oxide emissions in 2020 were China (16.7%), India (10.9%), USA (5.7%), Brazil (5.3%), and Russia (4.6%).The per capita emissions (Kg N2O/person) for the top five emitters are 1.3 (China), 0.8 (India), 1.7 (USA), 2.5 (Brazil), and 3.3 (Russia).</a:t>
                      </a:r>
                      <a:endParaRPr kumimoji="0" lang="hi-IN" sz="2400" b="0" i="0" u="none" strike="noStrike" kern="1200" cap="none" spc="0" normalizeH="0" baseline="0" noProof="0" dirty="0" smtClean="0">
                        <a:ln>
                          <a:noFill/>
                        </a:ln>
                        <a:solidFill>
                          <a:srgbClr val="FF0000"/>
                        </a:solidFill>
                        <a:effectLst/>
                        <a:uLnTx/>
                        <a:uFillTx/>
                        <a:latin typeface="Calisto MT" pitchFamily="18" charset="0"/>
                        <a:ea typeface="+mn-ea"/>
                      </a:endParaRPr>
                    </a:p>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hi-IN" sz="2000" b="0" i="0" u="none" strike="noStrike" kern="1200" cap="none" spc="0" normalizeH="0" baseline="0" noProof="0" dirty="0" smtClean="0">
                          <a:ln>
                            <a:noFill/>
                          </a:ln>
                          <a:solidFill>
                            <a:prstClr val="black"/>
                          </a:solidFill>
                          <a:effectLst/>
                          <a:uLnTx/>
                          <a:uFillTx/>
                          <a:latin typeface="Calisto MT" pitchFamily="18" charset="0"/>
                          <a:ea typeface="+mn-ea"/>
                        </a:rPr>
                        <a:t>2020 में मानवजनित नाइट्रस ऑक्साइड उत्सर्जन की मात्रा के हिसाब से शीर्ष पांच उत्सर्जक चीन (16.7%), भारत (10.9%), अमेरिका (5.7%), ब्राजील (5.3%), और रूस (4.6%) थे। प्रति व्यक्ति उत्सर्जन ( शीर्ष पांच उत्सर्जकों के लिए किलोग्राम एन2ओ/व्यक्ति) 1.3 (चीन), 0.8 (भारत), 1.7 (यूएसए), 2.5 (ब्राजील), और 3.3 (रूस) हैं</a:t>
                      </a:r>
                      <a:r>
                        <a:rPr kumimoji="0" lang="hi-IN" sz="2000" b="0" i="0" u="none" strike="noStrike" kern="1200" cap="none" spc="0" normalizeH="0" baseline="0" noProof="0" dirty="0" smtClean="0">
                          <a:ln>
                            <a:noFill/>
                          </a:ln>
                          <a:solidFill>
                            <a:prstClr val="black"/>
                          </a:solidFill>
                          <a:effectLst/>
                          <a:uLnTx/>
                          <a:uFillTx/>
                          <a:latin typeface="Calisto MT" pitchFamily="18" charset="0"/>
                          <a:ea typeface="+mn-ea"/>
                        </a:rPr>
                        <a:t>।</a:t>
                      </a:r>
                      <a:endParaRPr kumimoji="0" lang="en-US" sz="2000" b="0" i="0" u="none" strike="noStrike" kern="1200" cap="none" spc="0" normalizeH="0" baseline="0" noProof="0" dirty="0" smtClean="0">
                        <a:ln>
                          <a:noFill/>
                        </a:ln>
                        <a:solidFill>
                          <a:prstClr val="black"/>
                        </a:solidFill>
                        <a:effectLst/>
                        <a:uLnTx/>
                        <a:uFillTx/>
                        <a:latin typeface="Calisto MT" pitchFamily="18" charset="0"/>
                        <a:ea typeface="+mn-ea"/>
                        <a:cs typeface="+mn-cs"/>
                      </a:endParaRPr>
                    </a:p>
                  </a:txBody>
                  <a:tcPr/>
                </a:tc>
              </a:tr>
            </a:tbl>
          </a:graphicData>
        </a:graphic>
      </p:graphicFrame>
    </p:spTree>
    <p:extLst>
      <p:ext uri="{BB962C8B-B14F-4D97-AF65-F5344CB8AC3E}">
        <p14:creationId xmlns:p14="http://schemas.microsoft.com/office/powerpoint/2010/main" val="6155283"/>
      </p:ext>
    </p:extLst>
  </p:cSld>
  <p:clrMapOvr>
    <a:masterClrMapping/>
  </p:clrMapOvr>
  <p:transition spd="slow" advTm="30333">
    <p:wip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77916"/>
            <a:ext cx="12192000" cy="3108543"/>
          </a:xfrm>
          <a:prstGeom prst="rect">
            <a:avLst/>
          </a:prstGeom>
          <a:ln w="57150">
            <a:solidFill>
              <a:srgbClr val="000000"/>
            </a:solidFill>
          </a:ln>
        </p:spPr>
        <p:txBody>
          <a:bodyPr wrap="square">
            <a:spAutoFit/>
          </a:bodyPr>
          <a:lstStyle/>
          <a:p>
            <a:r>
              <a:rPr lang="en-US" sz="2800" dirty="0" smtClean="0">
                <a:solidFill>
                  <a:srgbClr val="C10000"/>
                </a:solidFill>
                <a:latin typeface="Calisto MT" pitchFamily="18" charset="0"/>
              </a:rPr>
              <a:t>Q.11. </a:t>
            </a:r>
            <a:r>
              <a:rPr lang="en-US" sz="2800" dirty="0">
                <a:solidFill>
                  <a:srgbClr val="C10000"/>
                </a:solidFill>
                <a:latin typeface="Calisto MT" pitchFamily="18" charset="0"/>
              </a:rPr>
              <a:t>Which international partners have joined China in developing scientific instruments for </a:t>
            </a:r>
            <a:r>
              <a:rPr lang="en-US" sz="2800" dirty="0" smtClean="0">
                <a:solidFill>
                  <a:srgbClr val="C10000"/>
                </a:solidFill>
                <a:latin typeface="Calisto MT" pitchFamily="18" charset="0"/>
              </a:rPr>
              <a:t>the Chang’e-7 </a:t>
            </a:r>
            <a:r>
              <a:rPr lang="en-US" sz="2800" dirty="0">
                <a:solidFill>
                  <a:srgbClr val="C10000"/>
                </a:solidFill>
                <a:latin typeface="Calisto MT" pitchFamily="18" charset="0"/>
              </a:rPr>
              <a:t>mission aimed at the moon’s South Pole</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चंद्रमा के दक्षिणी ध्रुव पर लक्षित चांग'ई-7 मिशन के लिए वैज्ञानिक उपकरण विकसित करने में कौन से अंतर्राष्ट्रीय भागीदार चीन के साथ शामिल हुए हैं?</a:t>
            </a:r>
            <a:endParaRPr lang="en-US" sz="2800" dirty="0">
              <a:solidFill>
                <a:srgbClr val="C10000"/>
              </a:solidFill>
              <a:latin typeface="Calisto MT" pitchFamily="18" charset="0"/>
            </a:endParaRPr>
          </a:p>
          <a:p>
            <a:r>
              <a:rPr lang="en-US" sz="2800" dirty="0">
                <a:solidFill>
                  <a:srgbClr val="816000"/>
                </a:solidFill>
                <a:latin typeface="Calisto MT" pitchFamily="18" charset="0"/>
              </a:rPr>
              <a:t>A) UAE and Saudi Arabia </a:t>
            </a:r>
            <a:r>
              <a:rPr lang="en-US" sz="2800" dirty="0" smtClean="0">
                <a:solidFill>
                  <a:srgbClr val="816000"/>
                </a:solidFill>
                <a:latin typeface="Calisto MT" pitchFamily="18" charset="0"/>
              </a:rPr>
              <a:t>		B</a:t>
            </a:r>
            <a:r>
              <a:rPr lang="en-US" sz="2800" dirty="0">
                <a:solidFill>
                  <a:srgbClr val="816000"/>
                </a:solidFill>
                <a:latin typeface="Calisto MT" pitchFamily="18" charset="0"/>
              </a:rPr>
              <a:t>) Egypt and Bahrain</a:t>
            </a:r>
          </a:p>
          <a:p>
            <a:r>
              <a:rPr lang="en-IN" sz="2800" dirty="0">
                <a:solidFill>
                  <a:srgbClr val="816000"/>
                </a:solidFill>
                <a:latin typeface="Calisto MT" pitchFamily="18" charset="0"/>
              </a:rPr>
              <a:t>C) Qatar and Oman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Jordan and </a:t>
            </a:r>
            <a:r>
              <a:rPr lang="en-IN" sz="2800" dirty="0" smtClean="0">
                <a:solidFill>
                  <a:srgbClr val="816000"/>
                </a:solidFill>
                <a:latin typeface="Calisto MT" pitchFamily="18" charset="0"/>
              </a:rPr>
              <a:t>Kuwait</a:t>
            </a:r>
          </a:p>
          <a:p>
            <a:pPr lvl="0"/>
            <a:r>
              <a:rPr lang="en-IN" sz="2800" dirty="0">
                <a:solidFill>
                  <a:srgbClr val="816000"/>
                </a:solidFill>
                <a:latin typeface="Calisto MT" pitchFamily="18" charset="0"/>
              </a:rPr>
              <a:t>E</a:t>
            </a:r>
            <a:r>
              <a:rPr lang="en-IN" sz="2800" dirty="0" smtClean="0">
                <a:solidFill>
                  <a:srgbClr val="816000"/>
                </a:solidFill>
                <a:latin typeface="Calisto MT" pitchFamily="18" charset="0"/>
              </a:rPr>
              <a:t>) </a:t>
            </a:r>
            <a:r>
              <a:rPr lang="en-IN" sz="2800" dirty="0">
                <a:solidFill>
                  <a:srgbClr val="816000"/>
                </a:solidFill>
                <a:latin typeface="Calisto MT" pitchFamily="18" charset="0"/>
              </a:rPr>
              <a:t>Jordan and </a:t>
            </a:r>
            <a:r>
              <a:rPr lang="en-IN" sz="2800" dirty="0" smtClean="0">
                <a:solidFill>
                  <a:srgbClr val="816000"/>
                </a:solidFill>
                <a:latin typeface="Calisto MT" pitchFamily="18" charset="0"/>
              </a:rPr>
              <a:t>Kuwait</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1388254756"/>
      </p:ext>
    </p:extLst>
  </p:cSld>
  <p:clrMapOvr>
    <a:masterClrMapping/>
  </p:clrMapOvr>
  <p:transition spd="slow" advTm="30333">
    <p:wip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461665"/>
          </a:xfrm>
          <a:prstGeom prst="rect">
            <a:avLst/>
          </a:prstGeom>
          <a:solidFill>
            <a:srgbClr val="FFC000"/>
          </a:solidFill>
          <a:ln w="28575">
            <a:solidFill>
              <a:schemeClr val="tx1"/>
            </a:solidFill>
          </a:ln>
        </p:spPr>
        <p:txBody>
          <a:bodyPr wrap="square" rtlCol="0">
            <a:spAutoFit/>
          </a:bodyPr>
          <a:lstStyle/>
          <a:p>
            <a:pPr algn="ctr"/>
            <a:r>
              <a:rPr lang="en-IN" sz="2400" b="1" spc="370" dirty="0">
                <a:effectLst/>
                <a:latin typeface="Calisto MT" pitchFamily="18" charset="0"/>
                <a:ea typeface="Calibri" panose="020F0502020204030204" pitchFamily="34" charset="0"/>
                <a:cs typeface="Mangal" panose="02040503050203030202" pitchFamily="18" charset="0"/>
              </a:rPr>
              <a:t>Follow us: </a:t>
            </a:r>
            <a:r>
              <a:rPr lang="en-IN" sz="24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400" b="1" spc="370" dirty="0">
                <a:effectLst/>
                <a:latin typeface="Calisto MT" pitchFamily="18" charset="0"/>
                <a:ea typeface="Calibri" panose="020F0502020204030204" pitchFamily="34" charset="0"/>
                <a:cs typeface="Mangal" panose="02040503050203030202" pitchFamily="18" charset="0"/>
              </a:rPr>
              <a:t>, </a:t>
            </a:r>
            <a:r>
              <a:rPr lang="en-IN" sz="24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4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85621"/>
            <a:ext cx="12192000" cy="461665"/>
          </a:xfrm>
          <a:prstGeom prst="rect">
            <a:avLst/>
          </a:prstGeom>
          <a:solidFill>
            <a:srgbClr val="FFC000"/>
          </a:solidFill>
          <a:ln>
            <a:solidFill>
              <a:srgbClr val="000000"/>
            </a:solidFill>
          </a:ln>
        </p:spPr>
        <p:txBody>
          <a:bodyPr wrap="square">
            <a:spAutoFit/>
          </a:bodyPr>
          <a:lstStyle/>
          <a:p>
            <a:r>
              <a:rPr lang="en-IN" sz="2400" dirty="0">
                <a:latin typeface="Calisto MT" pitchFamily="18" charset="0"/>
              </a:rPr>
              <a:t>Answer : B</a:t>
            </a:r>
          </a:p>
        </p:txBody>
      </p:sp>
      <p:graphicFrame>
        <p:nvGraphicFramePr>
          <p:cNvPr id="12" name="Table 11"/>
          <p:cNvGraphicFramePr>
            <a:graphicFrameLocks noGrp="1"/>
          </p:cNvGraphicFramePr>
          <p:nvPr>
            <p:extLst>
              <p:ext uri="{D42A27DB-BD31-4B8C-83A1-F6EECF244321}">
                <p14:modId xmlns:p14="http://schemas.microsoft.com/office/powerpoint/2010/main" val="87947908"/>
              </p:ext>
            </p:extLst>
          </p:nvPr>
        </p:nvGraphicFramePr>
        <p:xfrm>
          <a:off x="2" y="1595434"/>
          <a:ext cx="12191999" cy="469392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Arial" pitchFamily="34" charset="0"/>
                        <a:buChar char="•"/>
                      </a:pPr>
                      <a:r>
                        <a:rPr lang="en-US" sz="2800" b="0" i="0" dirty="0" smtClean="0">
                          <a:solidFill>
                            <a:srgbClr val="FF0000"/>
                          </a:solidFill>
                          <a:latin typeface="Calisto MT" pitchFamily="18" charset="0"/>
                        </a:rPr>
                        <a:t>Egypt and Bahrain have joined China as international partners to develop and deliver scientific instruments for the Chang’e-7 mission, the Chinese lunar mission aimed at searching for water ice at the moon’s South Pole in 2026. </a:t>
                      </a:r>
                      <a:endParaRPr lang="hi-IN" sz="2800" b="0" i="0" dirty="0" smtClean="0">
                        <a:solidFill>
                          <a:srgbClr val="FF0000"/>
                        </a:solidFill>
                        <a:latin typeface="Calisto MT" pitchFamily="18" charset="0"/>
                      </a:endParaRPr>
                    </a:p>
                    <a:p>
                      <a:pPr marL="342900" indent="-342900">
                        <a:buFont typeface="Arial" pitchFamily="34" charset="0"/>
                        <a:buChar char="•"/>
                      </a:pPr>
                      <a:r>
                        <a:rPr lang="hi-IN" sz="2000" b="0" i="0" dirty="0" smtClean="0">
                          <a:latin typeface="Calisto MT" pitchFamily="18" charset="0"/>
                        </a:rPr>
                        <a:t>चांग'ई-7 मिशन के लिए वैज्ञानिक उपकरण विकसित करने और वितरित करने के लिए मिस्र और बहरीन अंतरराष्ट्रीय साझेदार के रूप में चीन के साथ शामिल हो गए हैं, चीनी चंद्र मिशन का उद्देश्य 2026 में चंद्रमा के दक्षिणी ध्रुव पर पानी की बर्फ की खोज करना है।</a:t>
                      </a:r>
                      <a:endParaRPr lang="en-IN" sz="2000" b="0" i="0" dirty="0">
                        <a:latin typeface="Calisto MT" pitchFamily="18" charset="0"/>
                      </a:endParaRPr>
                    </a:p>
                  </a:txBody>
                  <a:tcPr/>
                </a:tc>
              </a:tr>
              <a:tr h="370840">
                <a:tc>
                  <a:txBody>
                    <a:bodyPr/>
                    <a:lstStyle/>
                    <a:p>
                      <a:pPr marL="342900" indent="-342900">
                        <a:buFont typeface="Arial" pitchFamily="34" charset="0"/>
                        <a:buChar char="•"/>
                      </a:pPr>
                      <a:r>
                        <a:rPr lang="en-US" sz="2800" b="0" i="0" dirty="0" smtClean="0">
                          <a:solidFill>
                            <a:srgbClr val="FF0000"/>
                          </a:solidFill>
                          <a:latin typeface="Calisto MT" pitchFamily="18" charset="0"/>
                        </a:rPr>
                        <a:t>The </a:t>
                      </a:r>
                      <a:r>
                        <a:rPr lang="en-US" sz="2800" b="0" i="0" dirty="0" err="1" smtClean="0">
                          <a:solidFill>
                            <a:srgbClr val="FF0000"/>
                          </a:solidFill>
                          <a:latin typeface="Calisto MT" pitchFamily="18" charset="0"/>
                        </a:rPr>
                        <a:t>hyperspectral</a:t>
                      </a:r>
                      <a:r>
                        <a:rPr lang="en-US" sz="2800" b="0" i="0" dirty="0" smtClean="0">
                          <a:solidFill>
                            <a:srgbClr val="FF0000"/>
                          </a:solidFill>
                          <a:latin typeface="Calisto MT" pitchFamily="18" charset="0"/>
                        </a:rPr>
                        <a:t> camera, developed collaboratively by Egypt and Bahrain with assistance from Chinese engineers, is one of six international payloads chosen by the CNSA for the Chang’e-7 lunar Mission</a:t>
                      </a:r>
                      <a:r>
                        <a:rPr lang="en-US" sz="2400" b="0" i="0" dirty="0" smtClean="0">
                          <a:solidFill>
                            <a:srgbClr val="FF0000"/>
                          </a:solidFill>
                          <a:latin typeface="Calisto MT" pitchFamily="18" charset="0"/>
                        </a:rPr>
                        <a:t>. </a:t>
                      </a:r>
                      <a:endParaRPr lang="hi-IN" sz="2400" b="0" i="0" dirty="0" smtClean="0">
                        <a:solidFill>
                          <a:srgbClr val="FF0000"/>
                        </a:solidFill>
                        <a:latin typeface="Calisto MT" pitchFamily="18" charset="0"/>
                      </a:endParaRPr>
                    </a:p>
                    <a:p>
                      <a:pPr marL="342900" indent="-342900">
                        <a:buFont typeface="Arial" pitchFamily="34" charset="0"/>
                        <a:buChar char="•"/>
                      </a:pPr>
                      <a:r>
                        <a:rPr lang="hi-IN" sz="2000" b="0" i="0" dirty="0" smtClean="0">
                          <a:latin typeface="Calisto MT" pitchFamily="18" charset="0"/>
                        </a:rPr>
                        <a:t>चीनी इंजीनियरों की सहायता से मिस्र और बहरीन द्वारा सहयोगात्मक रूप से विकसित हाइपरस्पेक्ट्रल कैमरा, चांग-7 चंद्र मिशन के लिए सीएनएसए द्वारा चुने गए छह अंतरराष्ट्रीय पेलोड में से एक है।</a:t>
                      </a:r>
                      <a:endParaRPr lang="en-IN" sz="2000" b="0" i="0" dirty="0">
                        <a:latin typeface="Calisto MT" pitchFamily="18" charset="0"/>
                      </a:endParaRPr>
                    </a:p>
                  </a:txBody>
                  <a:tcPr/>
                </a:tc>
              </a:tr>
            </a:tbl>
          </a:graphicData>
        </a:graphic>
      </p:graphicFrame>
    </p:spTree>
    <p:extLst>
      <p:ext uri="{BB962C8B-B14F-4D97-AF65-F5344CB8AC3E}">
        <p14:creationId xmlns:p14="http://schemas.microsoft.com/office/powerpoint/2010/main" val="1579287393"/>
      </p:ext>
    </p:extLst>
  </p:cSld>
  <p:clrMapOvr>
    <a:masterClrMapping/>
  </p:clrMapOvr>
  <p:transition spd="slow" advTm="30333">
    <p:wip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0" y="1098850"/>
            <a:ext cx="12192000" cy="3970318"/>
          </a:xfrm>
          <a:prstGeom prst="rect">
            <a:avLst/>
          </a:prstGeom>
          <a:ln w="57150">
            <a:solidFill>
              <a:srgbClr val="000000"/>
            </a:solidFill>
          </a:ln>
        </p:spPr>
        <p:txBody>
          <a:bodyPr wrap="square">
            <a:spAutoFit/>
          </a:bodyPr>
          <a:lstStyle/>
          <a:p>
            <a:r>
              <a:rPr lang="en-US" sz="2800" dirty="0" smtClean="0">
                <a:solidFill>
                  <a:srgbClr val="C10000"/>
                </a:solidFill>
                <a:latin typeface="Calisto MT" pitchFamily="18" charset="0"/>
              </a:rPr>
              <a:t>Q.12. </a:t>
            </a:r>
            <a:r>
              <a:rPr lang="en-US" sz="2800" dirty="0">
                <a:solidFill>
                  <a:srgbClr val="C10000"/>
                </a:solidFill>
                <a:latin typeface="Calisto MT" pitchFamily="18" charset="0"/>
              </a:rPr>
              <a:t>Wipro has recently launched which Artificial Intelligence (AI) platform aimed at </a:t>
            </a:r>
            <a:r>
              <a:rPr lang="en-US" sz="2800" dirty="0" smtClean="0">
                <a:solidFill>
                  <a:srgbClr val="C10000"/>
                </a:solidFill>
                <a:latin typeface="Calisto MT" pitchFamily="18" charset="0"/>
              </a:rPr>
              <a:t>leveraging Generative </a:t>
            </a:r>
            <a:r>
              <a:rPr lang="en-US" sz="2800" dirty="0">
                <a:solidFill>
                  <a:srgbClr val="C10000"/>
                </a:solidFill>
                <a:latin typeface="Calisto MT" pitchFamily="18" charset="0"/>
              </a:rPr>
              <a:t>AI, machine learning, and deep learning technologies</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विप्रो ने हाल ही में कौन सा आर्टिफिशियल इंटेलिजेंस (एआई) प्लेटफॉर्म लॉन्च किया है जिसका उद्देश्य जेनरेटिव एआई, मशीन लर्निंग और डीप लर्निंग प्रौद्योगिकियों का लाभ उठाना है?</a:t>
            </a:r>
            <a:endParaRPr lang="en-US" sz="2800" dirty="0">
              <a:solidFill>
                <a:srgbClr val="C10000"/>
              </a:solidFill>
              <a:latin typeface="Calisto MT" pitchFamily="18" charset="0"/>
            </a:endParaRPr>
          </a:p>
          <a:p>
            <a:r>
              <a:rPr lang="en-IN" sz="2800" dirty="0">
                <a:solidFill>
                  <a:srgbClr val="816000"/>
                </a:solidFill>
                <a:latin typeface="Calisto MT" pitchFamily="18" charset="0"/>
              </a:rPr>
              <a:t>A) Lab45 </a:t>
            </a:r>
            <a:r>
              <a:rPr lang="en-IN" sz="2800" dirty="0" smtClean="0">
                <a:solidFill>
                  <a:srgbClr val="816000"/>
                </a:solidFill>
                <a:latin typeface="Calisto MT" pitchFamily="18" charset="0"/>
              </a:rPr>
              <a:t>			B</a:t>
            </a:r>
            <a:r>
              <a:rPr lang="en-IN" sz="2800" dirty="0">
                <a:solidFill>
                  <a:srgbClr val="816000"/>
                </a:solidFill>
                <a:latin typeface="Calisto MT" pitchFamily="18" charset="0"/>
              </a:rPr>
              <a:t>) AI45</a:t>
            </a:r>
          </a:p>
          <a:p>
            <a:r>
              <a:rPr lang="en-IN" sz="2800" dirty="0">
                <a:solidFill>
                  <a:srgbClr val="816000"/>
                </a:solidFill>
                <a:latin typeface="Calisto MT" pitchFamily="18" charset="0"/>
              </a:rPr>
              <a:t>C) </a:t>
            </a:r>
            <a:r>
              <a:rPr lang="en-IN" sz="2800" dirty="0" err="1">
                <a:solidFill>
                  <a:srgbClr val="816000"/>
                </a:solidFill>
                <a:latin typeface="Calisto MT" pitchFamily="18" charset="0"/>
              </a:rPr>
              <a:t>TechGen</a:t>
            </a:r>
            <a:r>
              <a:rPr lang="en-IN" sz="2800" dirty="0">
                <a:solidFill>
                  <a:srgbClr val="816000"/>
                </a:solidFill>
                <a:latin typeface="Calisto MT" pitchFamily="18" charset="0"/>
              </a:rPr>
              <a:t> </a:t>
            </a:r>
            <a:r>
              <a:rPr lang="en-IN" sz="2800" dirty="0" smtClean="0">
                <a:solidFill>
                  <a:srgbClr val="816000"/>
                </a:solidFill>
                <a:latin typeface="Calisto MT" pitchFamily="18" charset="0"/>
              </a:rPr>
              <a:t>		D</a:t>
            </a:r>
            <a:r>
              <a:rPr lang="en-IN" sz="2800" dirty="0">
                <a:solidFill>
                  <a:srgbClr val="816000"/>
                </a:solidFill>
                <a:latin typeface="Calisto MT" pitchFamily="18" charset="0"/>
              </a:rPr>
              <a:t>) </a:t>
            </a:r>
            <a:r>
              <a:rPr lang="en-IN" sz="2800" dirty="0" err="1" smtClean="0">
                <a:solidFill>
                  <a:srgbClr val="816000"/>
                </a:solidFill>
                <a:latin typeface="Calisto MT" pitchFamily="18" charset="0"/>
              </a:rPr>
              <a:t>DeepML</a:t>
            </a:r>
            <a:endParaRPr lang="en-IN" sz="2800" dirty="0" smtClean="0">
              <a:solidFill>
                <a:srgbClr val="816000"/>
              </a:solidFill>
              <a:latin typeface="Calisto MT" pitchFamily="18" charset="0"/>
            </a:endParaRPr>
          </a:p>
          <a:p>
            <a:pPr lvl="0"/>
            <a:r>
              <a:rPr lang="en-IN" sz="2800" dirty="0" smtClean="0">
                <a:solidFill>
                  <a:srgbClr val="816000"/>
                </a:solidFill>
                <a:latin typeface="Calisto MT" pitchFamily="18" charset="0"/>
              </a:rPr>
              <a:t>E) AI33</a:t>
            </a:r>
            <a:endParaRPr lang="en-IN" sz="2800" dirty="0">
              <a:solidFill>
                <a:srgbClr val="816000"/>
              </a:solidFill>
              <a:latin typeface="Calisto MT" pitchFamily="18" charset="0"/>
            </a:endParaRPr>
          </a:p>
        </p:txBody>
      </p:sp>
    </p:spTree>
    <p:extLst>
      <p:ext uri="{BB962C8B-B14F-4D97-AF65-F5344CB8AC3E}">
        <p14:creationId xmlns:p14="http://schemas.microsoft.com/office/powerpoint/2010/main" val="886380200"/>
      </p:ext>
    </p:extLst>
  </p:cSld>
  <p:clrMapOvr>
    <a:masterClrMapping/>
  </p:clrMapOvr>
  <p:transition spd="slow" advTm="30333">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147026545"/>
              </p:ext>
            </p:extLst>
          </p:nvPr>
        </p:nvGraphicFramePr>
        <p:xfrm>
          <a:off x="0" y="1579475"/>
          <a:ext cx="12192000" cy="4693920"/>
        </p:xfrm>
        <a:graphic>
          <a:graphicData uri="http://schemas.openxmlformats.org/drawingml/2006/table">
            <a:tbl>
              <a:tblPr firstRow="1" bandRow="1">
                <a:tableStyleId>{E8B1032C-EA38-4F05-BA0D-38AFFFC7BED3}</a:tableStyleId>
              </a:tblPr>
              <a:tblGrid>
                <a:gridCol w="12192000"/>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Wildlife filmmaker </a:t>
                      </a:r>
                      <a:r>
                        <a:rPr lang="en-US" sz="2800" b="0" dirty="0" err="1" smtClean="0">
                          <a:solidFill>
                            <a:srgbClr val="FF0000"/>
                          </a:solidFill>
                          <a:latin typeface="Calisto MT" pitchFamily="18" charset="0"/>
                        </a:rPr>
                        <a:t>Subbiah</a:t>
                      </a:r>
                      <a:r>
                        <a:rPr lang="en-US" sz="2800" b="0" dirty="0" smtClean="0">
                          <a:solidFill>
                            <a:srgbClr val="FF0000"/>
                          </a:solidFill>
                          <a:latin typeface="Calisto MT" pitchFamily="18" charset="0"/>
                        </a:rPr>
                        <a:t> </a:t>
                      </a:r>
                      <a:r>
                        <a:rPr lang="en-US" sz="2800" b="0" dirty="0" err="1" smtClean="0">
                          <a:solidFill>
                            <a:srgbClr val="FF0000"/>
                          </a:solidFill>
                          <a:latin typeface="Calisto MT" pitchFamily="18" charset="0"/>
                        </a:rPr>
                        <a:t>Nallamuthu</a:t>
                      </a:r>
                      <a:r>
                        <a:rPr lang="en-US" sz="2800" b="0" dirty="0" smtClean="0">
                          <a:solidFill>
                            <a:srgbClr val="FF0000"/>
                          </a:solidFill>
                          <a:latin typeface="Calisto MT" pitchFamily="18" charset="0"/>
                        </a:rPr>
                        <a:t> received the prestigious V </a:t>
                      </a:r>
                      <a:r>
                        <a:rPr lang="en-US" sz="2800" b="0" dirty="0" err="1" smtClean="0">
                          <a:solidFill>
                            <a:srgbClr val="FF0000"/>
                          </a:solidFill>
                          <a:latin typeface="Calisto MT" pitchFamily="18" charset="0"/>
                        </a:rPr>
                        <a:t>Shantaram</a:t>
                      </a:r>
                      <a:r>
                        <a:rPr lang="en-US" sz="2800" b="0" dirty="0" smtClean="0">
                          <a:solidFill>
                            <a:srgbClr val="FF0000"/>
                          </a:solidFill>
                          <a:latin typeface="Calisto MT" pitchFamily="18" charset="0"/>
                        </a:rPr>
                        <a:t> Lifetime Achievement Award at the 18th Mumbai International Film Festival. </a:t>
                      </a:r>
                      <a:endParaRPr lang="hi-IN" sz="2800" b="0" dirty="0" smtClean="0">
                        <a:solidFill>
                          <a:srgbClr val="FF0000"/>
                        </a:solidFill>
                        <a:latin typeface="Calisto MT" pitchFamily="18" charset="0"/>
                      </a:endParaRPr>
                    </a:p>
                    <a:p>
                      <a:pPr marL="342900" indent="-342900">
                        <a:buFont typeface="Arial" pitchFamily="34" charset="0"/>
                        <a:buChar char="•"/>
                      </a:pPr>
                      <a:r>
                        <a:rPr lang="hi-IN" sz="2000" b="0" dirty="0" smtClean="0">
                          <a:latin typeface="Calisto MT" pitchFamily="18" charset="0"/>
                        </a:rPr>
                        <a:t>वन्यजीव फिल्म निर्माता सुब्बैया नल्लामुथु को 18वें मुंबई अंतर्राष्ट्रीय फिल्म महोत्सव में प्रतिष्ठित वी शांताराम लाइफटाइम अचीवमेंट पुरस्कार मिला।</a:t>
                      </a:r>
                      <a:endParaRPr lang="en-IN" sz="2000" b="0" dirty="0">
                        <a:latin typeface="Calisto MT" pitchFamily="18" charset="0"/>
                      </a:endParaRPr>
                    </a:p>
                  </a:txBody>
                  <a:tcPr/>
                </a:tc>
              </a:tr>
              <a:tr h="370840">
                <a:tc>
                  <a:txBody>
                    <a:bodyPr/>
                    <a:lstStyle/>
                    <a:p>
                      <a:pPr marL="342900" indent="-342900">
                        <a:buFont typeface="Arial" pitchFamily="34" charset="0"/>
                        <a:buChar char="•"/>
                      </a:pPr>
                      <a:r>
                        <a:rPr lang="en-US" sz="2800" b="0" dirty="0" smtClean="0">
                          <a:solidFill>
                            <a:srgbClr val="FF0000"/>
                          </a:solidFill>
                          <a:latin typeface="Calisto MT" pitchFamily="18" charset="0"/>
                        </a:rPr>
                        <a:t>He has won several national and international awards including the five National Film Awards. He is a regular jury member of the Jackson Hole Wildlife Film Festival and has also served as the jury chairman of the Indian Panorama at IFFI 2021.</a:t>
                      </a:r>
                    </a:p>
                    <a:p>
                      <a:pPr marL="342900" indent="-342900">
                        <a:buFont typeface="Arial" pitchFamily="34" charset="0"/>
                        <a:buChar char="•"/>
                      </a:pPr>
                      <a:r>
                        <a:rPr lang="hi-IN" sz="2000" b="0" dirty="0" smtClean="0">
                          <a:latin typeface="Calisto MT" pitchFamily="18" charset="0"/>
                        </a:rPr>
                        <a:t>उन्होंने पांच राष्ट्रीय फिल्म पुरस्कारों सहित कई राष्ट्रीय और अंतर्राष्ट्रीय पुरस्कार जीते हैं। वह जैक्सन होल वाइल्डलाइफ फिल्म फेस्टिवल के नियमित जूरी सदस्य हैं और उन्होंने </a:t>
                      </a:r>
                      <a:r>
                        <a:rPr lang="en-IN" sz="2000" b="0" dirty="0" smtClean="0">
                          <a:latin typeface="Calisto MT" pitchFamily="18" charset="0"/>
                        </a:rPr>
                        <a:t>IFFI 2021 </a:t>
                      </a:r>
                      <a:r>
                        <a:rPr lang="hi-IN" sz="2000" b="0" dirty="0" smtClean="0">
                          <a:latin typeface="Calisto MT" pitchFamily="18" charset="0"/>
                        </a:rPr>
                        <a:t>में भारतीय पैनोरमा के जूरी अध्यक्ष के रूप में भी काम किया है।</a:t>
                      </a:r>
                      <a:endParaRPr lang="en-IN" sz="2000" b="0" dirty="0">
                        <a:latin typeface="Calisto MT" pitchFamily="18" charset="0"/>
                      </a:endParaRPr>
                    </a:p>
                  </a:txBody>
                  <a:tcPr/>
                </a:tc>
              </a:tr>
            </a:tbl>
          </a:graphicData>
        </a:graphic>
      </p:graphicFrame>
      <p:sp>
        <p:nvSpPr>
          <p:cNvPr id="2" name="Rectangle 1"/>
          <p:cNvSpPr/>
          <p:nvPr/>
        </p:nvSpPr>
        <p:spPr>
          <a:xfrm>
            <a:off x="13693" y="1085621"/>
            <a:ext cx="12178308"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B </a:t>
            </a:r>
            <a:r>
              <a:rPr lang="en-IN" sz="500" dirty="0">
                <a:latin typeface="CalisMTBol"/>
              </a:rPr>
              <a:t>.</a:t>
            </a:r>
            <a:endParaRPr lang="en-IN" dirty="0"/>
          </a:p>
        </p:txBody>
      </p:sp>
    </p:spTree>
    <p:extLst>
      <p:ext uri="{BB962C8B-B14F-4D97-AF65-F5344CB8AC3E}">
        <p14:creationId xmlns:p14="http://schemas.microsoft.com/office/powerpoint/2010/main" val="1311887797"/>
      </p:ext>
    </p:extLst>
  </p:cSld>
  <p:clrMapOvr>
    <a:masterClrMapping/>
  </p:clrMapOvr>
  <p:transition spd="slow" advTm="30333">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5">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64241"/>
            <a:ext cx="12191999" cy="461665"/>
          </a:xfrm>
          <a:prstGeom prst="rect">
            <a:avLst/>
          </a:prstGeom>
          <a:solidFill>
            <a:srgbClr val="FFC000"/>
          </a:solidFill>
          <a:ln>
            <a:solidFill>
              <a:srgbClr val="000000"/>
            </a:solidFill>
          </a:ln>
        </p:spPr>
        <p:txBody>
          <a:bodyPr wrap="square">
            <a:spAutoFit/>
          </a:bodyPr>
          <a:lstStyle/>
          <a:p>
            <a:r>
              <a:rPr lang="en-IN" sz="2400" dirty="0">
                <a:latin typeface="Calisto MT" pitchFamily="18" charset="0"/>
              </a:rPr>
              <a:t>Answer : A</a:t>
            </a:r>
          </a:p>
        </p:txBody>
      </p:sp>
      <p:graphicFrame>
        <p:nvGraphicFramePr>
          <p:cNvPr id="3" name="Table 2"/>
          <p:cNvGraphicFramePr>
            <a:graphicFrameLocks noGrp="1"/>
          </p:cNvGraphicFramePr>
          <p:nvPr>
            <p:extLst>
              <p:ext uri="{D42A27DB-BD31-4B8C-83A1-F6EECF244321}">
                <p14:modId xmlns:p14="http://schemas.microsoft.com/office/powerpoint/2010/main" val="138915782"/>
              </p:ext>
            </p:extLst>
          </p:nvPr>
        </p:nvGraphicFramePr>
        <p:xfrm>
          <a:off x="0" y="1525906"/>
          <a:ext cx="12191999" cy="5364480"/>
        </p:xfrm>
        <a:graphic>
          <a:graphicData uri="http://schemas.openxmlformats.org/drawingml/2006/table">
            <a:tbl>
              <a:tblPr firstRow="1" bandRow="1">
                <a:tableStyleId>{5940675A-B579-460E-94D1-54222C63F5DA}</a:tableStyleId>
              </a:tblPr>
              <a:tblGrid>
                <a:gridCol w="12191999"/>
              </a:tblGrid>
              <a:tr h="370840">
                <a:tc>
                  <a:txBody>
                    <a:bodyPr/>
                    <a:lstStyle/>
                    <a:p>
                      <a:pPr marL="342900" indent="-342900">
                        <a:buFont typeface="Arial" pitchFamily="34" charset="0"/>
                        <a:buChar char="•"/>
                      </a:pPr>
                      <a:r>
                        <a:rPr lang="en-US" sz="2800" dirty="0" smtClean="0">
                          <a:solidFill>
                            <a:srgbClr val="FF0000"/>
                          </a:solidFill>
                          <a:latin typeface="Calisto MT" pitchFamily="18" charset="0"/>
                        </a:rPr>
                        <a:t>Information technology company Wipro announced the launch of the Lab45 Artificial Intelligence (AI) platform, which leverages Generative AI (Gen AI), machine learning (ML), and deep learning technologies to enable companies to enhance efficiencies, transform business functions, and enable industry-specific solutions.</a:t>
                      </a:r>
                    </a:p>
                    <a:p>
                      <a:pPr marL="342900" indent="-342900">
                        <a:buFont typeface="Arial" pitchFamily="34" charset="0"/>
                        <a:buChar char="•"/>
                      </a:pPr>
                      <a:r>
                        <a:rPr lang="hi-IN" sz="2400" dirty="0" smtClean="0">
                          <a:latin typeface="Calisto MT" pitchFamily="18" charset="0"/>
                        </a:rPr>
                        <a:t>सूचना प्रौद्योगिकी कंपनी विप्रो ने लैब45 आर्टिफिशियल इंटेलिजेंस (एआई) प्लेटफॉर्म के लॉन्च की घोषणा की, जो कंपनियों को दक्षता बढ़ाने, व्यावसायिक कार्यों को बदलने और उद्योग को सक्षम करने के लिए जेनरेटिव एआई (जेन एआई), मशीन लर्निंग (एमएल) और डीप लर्निंग प्रौद्योगिकियों का लाभ उठाता है। -विशिष्ट समाधान.</a:t>
                      </a:r>
                      <a:endParaRPr lang="en-IN" sz="2400" dirty="0">
                        <a:latin typeface="Calisto MT" pitchFamily="18" charset="0"/>
                      </a:endParaRPr>
                    </a:p>
                  </a:txBody>
                  <a:tcPr/>
                </a:tc>
              </a:tr>
              <a:tr h="370840">
                <a:tc>
                  <a:txBody>
                    <a:bodyPr/>
                    <a:lstStyle/>
                    <a:p>
                      <a:pPr marL="342900" indent="-342900">
                        <a:buFont typeface="Arial" pitchFamily="34" charset="0"/>
                        <a:buChar char="•"/>
                      </a:pPr>
                      <a:r>
                        <a:rPr lang="en-US" sz="2800" dirty="0" smtClean="0">
                          <a:solidFill>
                            <a:srgbClr val="FF0000"/>
                          </a:solidFill>
                          <a:latin typeface="Calisto MT" pitchFamily="18" charset="0"/>
                        </a:rPr>
                        <a:t>Lab45 is Wipro’s Innovation Lab and the Lab45 AI platform is available to all Wipro employees and clients. </a:t>
                      </a:r>
                    </a:p>
                    <a:p>
                      <a:pPr marL="342900" indent="-342900">
                        <a:buFont typeface="Arial" pitchFamily="34" charset="0"/>
                        <a:buChar char="•"/>
                      </a:pPr>
                      <a:r>
                        <a:rPr lang="en-IN" sz="2400" dirty="0" smtClean="0">
                          <a:latin typeface="Calisto MT" pitchFamily="18" charset="0"/>
                        </a:rPr>
                        <a:t>Lab45 </a:t>
                      </a:r>
                      <a:r>
                        <a:rPr lang="hi-IN" sz="2400" dirty="0" smtClean="0">
                          <a:latin typeface="Calisto MT" pitchFamily="18" charset="0"/>
                        </a:rPr>
                        <a:t>विप्रो की इनोवेशन लैब है और </a:t>
                      </a:r>
                      <a:r>
                        <a:rPr lang="en-IN" sz="2400" dirty="0" smtClean="0">
                          <a:latin typeface="Calisto MT" pitchFamily="18" charset="0"/>
                        </a:rPr>
                        <a:t>Lab45 AI </a:t>
                      </a:r>
                      <a:r>
                        <a:rPr lang="hi-IN" sz="2400" dirty="0" smtClean="0">
                          <a:latin typeface="Calisto MT" pitchFamily="18" charset="0"/>
                        </a:rPr>
                        <a:t>प्लेटफॉर्म सभी विप्रो कर्मचारियों और ग्राहकों के लिए उपलब्ध है</a:t>
                      </a:r>
                    </a:p>
                  </a:txBody>
                  <a:tcPr/>
                </a:tc>
              </a:tr>
            </a:tbl>
          </a:graphicData>
        </a:graphic>
      </p:graphicFrame>
    </p:spTree>
    <p:extLst>
      <p:ext uri="{BB962C8B-B14F-4D97-AF65-F5344CB8AC3E}">
        <p14:creationId xmlns:p14="http://schemas.microsoft.com/office/powerpoint/2010/main" val="4132746263"/>
      </p:ext>
    </p:extLst>
  </p:cSld>
  <p:clrMapOvr>
    <a:masterClrMapping/>
  </p:clrMapOvr>
  <p:transition spd="slow" advTm="30333">
    <p:wip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950946"/>
            <a:ext cx="12192001" cy="2677656"/>
          </a:xfrm>
          <a:prstGeom prst="rect">
            <a:avLst/>
          </a:prstGeom>
          <a:ln w="57150">
            <a:solidFill>
              <a:srgbClr val="000000"/>
            </a:solidFill>
          </a:ln>
        </p:spPr>
        <p:txBody>
          <a:bodyPr wrap="square">
            <a:spAutoFit/>
          </a:bodyPr>
          <a:lstStyle/>
          <a:p>
            <a:r>
              <a:rPr lang="en-US" sz="2800" dirty="0" smtClean="0">
                <a:solidFill>
                  <a:srgbClr val="C10000"/>
                </a:solidFill>
                <a:latin typeface="Calisto MT" pitchFamily="18" charset="0"/>
              </a:rPr>
              <a:t>Q. </a:t>
            </a:r>
            <a:r>
              <a:rPr lang="en-US" sz="2800" dirty="0">
                <a:solidFill>
                  <a:srgbClr val="C10000"/>
                </a:solidFill>
                <a:latin typeface="Calisto MT" pitchFamily="18" charset="0"/>
              </a:rPr>
              <a:t>Which committee recommended the introduction of Liquidity adjustment facility in India?</a:t>
            </a:r>
          </a:p>
          <a:p>
            <a:r>
              <a:rPr lang="en-IN" sz="2800" dirty="0">
                <a:solidFill>
                  <a:srgbClr val="816000"/>
                </a:solidFill>
                <a:latin typeface="Calisto MT" pitchFamily="18" charset="0"/>
              </a:rPr>
              <a:t>A) R. Gandhi Committee</a:t>
            </a:r>
          </a:p>
          <a:p>
            <a:r>
              <a:rPr lang="en-IN" sz="2800" dirty="0">
                <a:solidFill>
                  <a:srgbClr val="816000"/>
                </a:solidFill>
                <a:latin typeface="Calisto MT" pitchFamily="18" charset="0"/>
              </a:rPr>
              <a:t>B) </a:t>
            </a:r>
            <a:r>
              <a:rPr lang="en-IN" sz="2800" dirty="0" err="1">
                <a:solidFill>
                  <a:srgbClr val="816000"/>
                </a:solidFill>
                <a:latin typeface="Calisto MT" pitchFamily="18" charset="0"/>
              </a:rPr>
              <a:t>Rangarajan</a:t>
            </a:r>
            <a:r>
              <a:rPr lang="en-IN" sz="2800" dirty="0">
                <a:solidFill>
                  <a:srgbClr val="816000"/>
                </a:solidFill>
                <a:latin typeface="Calisto MT" pitchFamily="18" charset="0"/>
              </a:rPr>
              <a:t> Committee</a:t>
            </a:r>
          </a:p>
          <a:p>
            <a:r>
              <a:rPr lang="en-IN" sz="2800" dirty="0">
                <a:solidFill>
                  <a:srgbClr val="816000"/>
                </a:solidFill>
                <a:latin typeface="Calisto MT" pitchFamily="18" charset="0"/>
              </a:rPr>
              <a:t>C) </a:t>
            </a:r>
            <a:r>
              <a:rPr lang="en-IN" sz="2800" dirty="0" err="1">
                <a:solidFill>
                  <a:srgbClr val="816000"/>
                </a:solidFill>
                <a:latin typeface="Calisto MT" pitchFamily="18" charset="0"/>
              </a:rPr>
              <a:t>Narasimham</a:t>
            </a:r>
            <a:r>
              <a:rPr lang="en-IN" sz="2800" dirty="0">
                <a:solidFill>
                  <a:srgbClr val="816000"/>
                </a:solidFill>
                <a:latin typeface="Calisto MT" pitchFamily="18" charset="0"/>
              </a:rPr>
              <a:t> Committee</a:t>
            </a:r>
          </a:p>
          <a:p>
            <a:r>
              <a:rPr lang="en-IN" sz="2800" dirty="0">
                <a:solidFill>
                  <a:srgbClr val="816000"/>
                </a:solidFill>
                <a:latin typeface="Calisto MT" pitchFamily="18" charset="0"/>
              </a:rPr>
              <a:t>D) SS </a:t>
            </a:r>
            <a:r>
              <a:rPr lang="en-IN" sz="2800" dirty="0" err="1">
                <a:solidFill>
                  <a:srgbClr val="816000"/>
                </a:solidFill>
                <a:latin typeface="Calisto MT" pitchFamily="18" charset="0"/>
              </a:rPr>
              <a:t>Tarapore</a:t>
            </a:r>
            <a:r>
              <a:rPr lang="en-IN" sz="2800" dirty="0">
                <a:solidFill>
                  <a:srgbClr val="816000"/>
                </a:solidFill>
                <a:latin typeface="Calisto MT" pitchFamily="18" charset="0"/>
              </a:rPr>
              <a:t> Committee</a:t>
            </a:r>
            <a:endParaRPr lang="en-IN" sz="2800" dirty="0">
              <a:latin typeface="Calisto MT" pitchFamily="18" charset="0"/>
            </a:endParaRPr>
          </a:p>
        </p:txBody>
      </p:sp>
      <p:sp>
        <p:nvSpPr>
          <p:cNvPr id="3" name="Rectangle 2"/>
          <p:cNvSpPr/>
          <p:nvPr/>
        </p:nvSpPr>
        <p:spPr>
          <a:xfrm>
            <a:off x="0" y="1020623"/>
            <a:ext cx="12192000" cy="523220"/>
          </a:xfrm>
          <a:prstGeom prst="rect">
            <a:avLst/>
          </a:prstGeom>
          <a:solidFill>
            <a:srgbClr val="FFC000"/>
          </a:solidFill>
          <a:ln>
            <a:solidFill>
              <a:srgbClr val="000000"/>
            </a:solidFill>
          </a:ln>
        </p:spPr>
        <p:txBody>
          <a:bodyPr wrap="square">
            <a:spAutoFit/>
          </a:bodyPr>
          <a:lstStyle/>
          <a:p>
            <a:pPr algn="ctr"/>
            <a:r>
              <a:rPr lang="en-US" sz="2800" dirty="0" smtClean="0">
                <a:solidFill>
                  <a:srgbClr val="C10000"/>
                </a:solidFill>
                <a:latin typeface="Calisto MT" pitchFamily="18" charset="0"/>
              </a:rPr>
              <a:t>QUESTION FOR YOU</a:t>
            </a:r>
            <a:endParaRPr lang="en-IN" sz="2800" dirty="0">
              <a:latin typeface="Calisto MT" pitchFamily="18" charset="0"/>
            </a:endParaRPr>
          </a:p>
        </p:txBody>
      </p:sp>
    </p:spTree>
    <p:extLst>
      <p:ext uri="{BB962C8B-B14F-4D97-AF65-F5344CB8AC3E}">
        <p14:creationId xmlns:p14="http://schemas.microsoft.com/office/powerpoint/2010/main" val="1506328741"/>
      </p:ext>
    </p:extLst>
  </p:cSld>
  <p:clrMapOvr>
    <a:masterClrMapping/>
  </p:clrMapOvr>
  <p:transition spd="slow" advTm="30333">
    <p:wip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chemeClr val="accent1">
              <a:lumMod val="40000"/>
              <a:lumOff val="60000"/>
            </a:schemeClr>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12" name="Rectangle 11"/>
          <p:cNvSpPr/>
          <p:nvPr/>
        </p:nvSpPr>
        <p:spPr>
          <a:xfrm>
            <a:off x="1" y="1614441"/>
            <a:ext cx="12191999" cy="2554545"/>
          </a:xfrm>
          <a:prstGeom prst="rect">
            <a:avLst/>
          </a:prstGeom>
          <a:ln w="57150">
            <a:solidFill>
              <a:schemeClr val="tx1"/>
            </a:solidFill>
          </a:ln>
        </p:spPr>
        <p:txBody>
          <a:bodyPr wrap="square">
            <a:spAutoFit/>
          </a:bodyPr>
          <a:lstStyle/>
          <a:p>
            <a:r>
              <a:rPr lang="en-US" sz="2000" b="1" dirty="0" smtClean="0">
                <a:latin typeface="Calisto MT" pitchFamily="18" charset="0"/>
              </a:rPr>
              <a:t>YouTube </a:t>
            </a:r>
            <a:r>
              <a:rPr lang="en-US" sz="2000" b="1" dirty="0">
                <a:latin typeface="Calisto MT" pitchFamily="18" charset="0"/>
              </a:rPr>
              <a:t>Official Channel:-</a:t>
            </a:r>
          </a:p>
          <a:p>
            <a:r>
              <a:rPr lang="en-US" sz="2000" b="1" dirty="0">
                <a:latin typeface="Calisto MT" pitchFamily="18" charset="0"/>
                <a:hlinkClick r:id="rId18"/>
              </a:rPr>
              <a:t>https://youtube.com/@AparchitExamWarriors?si=pLlc1S6brRqQP068</a:t>
            </a:r>
            <a:endParaRPr lang="en-US" sz="2000" b="1" dirty="0">
              <a:latin typeface="Calisto MT" pitchFamily="18" charset="0"/>
            </a:endParaRPr>
          </a:p>
          <a:p>
            <a:endParaRPr lang="en-US" sz="2000" dirty="0">
              <a:latin typeface="Calisto MT" pitchFamily="18" charset="0"/>
            </a:endParaRPr>
          </a:p>
          <a:p>
            <a:r>
              <a:rPr lang="en-US" sz="2000" b="1" dirty="0">
                <a:latin typeface="Calisto MT" pitchFamily="18" charset="0"/>
              </a:rPr>
              <a:t>Official Telegram Channel:-</a:t>
            </a:r>
          </a:p>
          <a:p>
            <a:r>
              <a:rPr lang="en-US" sz="2000" dirty="0">
                <a:latin typeface="Calisto MT" pitchFamily="18" charset="0"/>
                <a:hlinkClick r:id="rId19"/>
              </a:rPr>
              <a:t>https://t.me/Aparchit_Super_CA_Pdfs</a:t>
            </a:r>
            <a:endParaRPr lang="en-US" sz="2000" dirty="0">
              <a:latin typeface="Calisto MT" pitchFamily="18" charset="0"/>
            </a:endParaRPr>
          </a:p>
          <a:p>
            <a:endParaRPr lang="en-US" sz="2000" dirty="0">
              <a:latin typeface="Calisto MT" pitchFamily="18" charset="0"/>
            </a:endParaRPr>
          </a:p>
          <a:p>
            <a:r>
              <a:rPr lang="en-US" sz="2000" b="1" dirty="0">
                <a:latin typeface="Calisto MT" pitchFamily="18" charset="0"/>
              </a:rPr>
              <a:t>Daily, Weekly, Monthly Current Affairs </a:t>
            </a:r>
            <a:r>
              <a:rPr lang="en-US" sz="2000" b="1" dirty="0" err="1">
                <a:latin typeface="Calisto MT" pitchFamily="18" charset="0"/>
              </a:rPr>
              <a:t>offical</a:t>
            </a:r>
            <a:r>
              <a:rPr lang="en-US" sz="2000" b="1" dirty="0">
                <a:latin typeface="Calisto MT" pitchFamily="18" charset="0"/>
              </a:rPr>
              <a:t> Website &amp; All Mock Test </a:t>
            </a:r>
            <a:r>
              <a:rPr lang="en-US" sz="2000" b="1" dirty="0" err="1">
                <a:latin typeface="Calisto MT" pitchFamily="18" charset="0"/>
              </a:rPr>
              <a:t>Pdf</a:t>
            </a:r>
            <a:r>
              <a:rPr lang="en-US" sz="2000" b="1" dirty="0">
                <a:latin typeface="Calisto MT" pitchFamily="18" charset="0"/>
              </a:rPr>
              <a:t> :-</a:t>
            </a:r>
          </a:p>
          <a:p>
            <a:r>
              <a:rPr lang="en-US" sz="2000" dirty="0">
                <a:latin typeface="Calisto MT" pitchFamily="18" charset="0"/>
                <a:hlinkClick r:id="rId20"/>
              </a:rPr>
              <a:t>https://</a:t>
            </a:r>
            <a:r>
              <a:rPr lang="en-US" sz="2000" dirty="0" smtClean="0">
                <a:latin typeface="Calisto MT" pitchFamily="18" charset="0"/>
                <a:hlinkClick r:id="rId20"/>
              </a:rPr>
              <a:t>aparchitexamwarriors.com/currentaffairs/daily-current-affairs-pdf</a:t>
            </a:r>
            <a:endParaRPr lang="en-US" sz="2000" dirty="0">
              <a:latin typeface="Calisto MT" pitchFamily="18" charset="0"/>
            </a:endParaRPr>
          </a:p>
        </p:txBody>
      </p:sp>
      <p:sp>
        <p:nvSpPr>
          <p:cNvPr id="2" name="Rectangle 1"/>
          <p:cNvSpPr/>
          <p:nvPr/>
        </p:nvSpPr>
        <p:spPr>
          <a:xfrm>
            <a:off x="2" y="1091221"/>
            <a:ext cx="12191999" cy="523220"/>
          </a:xfrm>
          <a:prstGeom prst="rect">
            <a:avLst/>
          </a:prstGeom>
          <a:solidFill>
            <a:srgbClr val="FFC000"/>
          </a:solidFill>
          <a:ln w="38100">
            <a:solidFill>
              <a:schemeClr val="tx1"/>
            </a:solidFill>
          </a:ln>
        </p:spPr>
        <p:txBody>
          <a:bodyPr wrap="square">
            <a:spAutoFit/>
          </a:bodyPr>
          <a:lstStyle/>
          <a:p>
            <a:pPr lvl="0" algn="ctr"/>
            <a:r>
              <a:rPr lang="en-US" sz="2800" b="1" dirty="0">
                <a:solidFill>
                  <a:prstClr val="black"/>
                </a:solidFill>
                <a:latin typeface="Calisto MT" pitchFamily="18" charset="0"/>
              </a:rPr>
              <a:t>Follow  us</a:t>
            </a:r>
          </a:p>
        </p:txBody>
      </p:sp>
    </p:spTree>
    <p:extLst>
      <p:ext uri="{BB962C8B-B14F-4D97-AF65-F5344CB8AC3E}">
        <p14:creationId xmlns:p14="http://schemas.microsoft.com/office/powerpoint/2010/main" val="306185280"/>
      </p:ext>
    </p:extLst>
  </p:cSld>
  <p:clrMapOvr>
    <a:masterClrMapping/>
  </p:clrMapOvr>
  <p:transition spd="slow" advTm="30333">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2" y="1093658"/>
            <a:ext cx="12191998" cy="3970318"/>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Q.2. Which central theme was highlighted at the ‘Global Wind Day 2024’ event organized by </a:t>
            </a:r>
            <a:r>
              <a:rPr lang="en-US" sz="2800" dirty="0" smtClean="0">
                <a:solidFill>
                  <a:srgbClr val="C10000"/>
                </a:solidFill>
                <a:latin typeface="Calisto MT" pitchFamily="18" charset="0"/>
              </a:rPr>
              <a:t>the Ministry </a:t>
            </a:r>
            <a:r>
              <a:rPr lang="en-US" sz="2800" dirty="0">
                <a:solidFill>
                  <a:srgbClr val="C10000"/>
                </a:solidFill>
                <a:latin typeface="Calisto MT" pitchFamily="18" charset="0"/>
              </a:rPr>
              <a:t>of New and Renewable Energy (MNRE</a:t>
            </a:r>
            <a:r>
              <a:rPr lang="en-US" sz="2800" dirty="0" smtClean="0">
                <a:solidFill>
                  <a:srgbClr val="C10000"/>
                </a:solidFill>
                <a:latin typeface="Calisto MT" pitchFamily="18" charset="0"/>
              </a:rPr>
              <a:t>)?</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नवीन और नवीकरणीय ऊर्जा मंत्रालय (</a:t>
            </a:r>
            <a:r>
              <a:rPr lang="en-US" sz="2800" dirty="0">
                <a:solidFill>
                  <a:srgbClr val="C10000"/>
                </a:solidFill>
                <a:latin typeface="Calisto MT" pitchFamily="18" charset="0"/>
              </a:rPr>
              <a:t>MNRE) </a:t>
            </a:r>
            <a:r>
              <a:rPr lang="hi-IN" sz="2800" dirty="0">
                <a:solidFill>
                  <a:srgbClr val="C10000"/>
                </a:solidFill>
                <a:latin typeface="Calisto MT" pitchFamily="18" charset="0"/>
              </a:rPr>
              <a:t>द्वारा आयोजित 'वैश्विक पवन दिवस 2024' कार्यक्रम में किस केंद्रीय विषय पर प्रकाश डाला गया?</a:t>
            </a:r>
            <a:endParaRPr lang="en-US" sz="2800" dirty="0">
              <a:solidFill>
                <a:srgbClr val="C10000"/>
              </a:solidFill>
              <a:latin typeface="Calisto MT" pitchFamily="18" charset="0"/>
            </a:endParaRPr>
          </a:p>
          <a:p>
            <a:r>
              <a:rPr lang="en-IN" sz="2800" dirty="0">
                <a:solidFill>
                  <a:srgbClr val="816000"/>
                </a:solidFill>
                <a:latin typeface="Calisto MT" pitchFamily="18" charset="0"/>
              </a:rPr>
              <a:t>A) Renewable India: Future Prospects</a:t>
            </a:r>
          </a:p>
          <a:p>
            <a:r>
              <a:rPr lang="en-IN" sz="2800" dirty="0">
                <a:solidFill>
                  <a:srgbClr val="816000"/>
                </a:solidFill>
                <a:latin typeface="Calisto MT" pitchFamily="18" charset="0"/>
              </a:rPr>
              <a:t>B) Green Energy Revolution</a:t>
            </a:r>
          </a:p>
          <a:p>
            <a:r>
              <a:rPr lang="en-US" sz="2800" dirty="0">
                <a:solidFill>
                  <a:srgbClr val="816000"/>
                </a:solidFill>
                <a:latin typeface="Calisto MT" pitchFamily="18" charset="0"/>
              </a:rPr>
              <a:t>C) </a:t>
            </a:r>
            <a:r>
              <a:rPr lang="en-US" sz="2800" dirty="0" err="1">
                <a:solidFill>
                  <a:srgbClr val="816000"/>
                </a:solidFill>
                <a:latin typeface="Calisto MT" pitchFamily="18" charset="0"/>
              </a:rPr>
              <a:t>Pawan-Urja</a:t>
            </a:r>
            <a:r>
              <a:rPr lang="en-US" sz="2800" dirty="0">
                <a:solidFill>
                  <a:srgbClr val="816000"/>
                </a:solidFill>
                <a:latin typeface="Calisto MT" pitchFamily="18" charset="0"/>
              </a:rPr>
              <a:t>: Powering the Future of India</a:t>
            </a:r>
          </a:p>
          <a:p>
            <a:r>
              <a:rPr lang="en-US" sz="2800" dirty="0">
                <a:solidFill>
                  <a:srgbClr val="816000"/>
                </a:solidFill>
                <a:latin typeface="Calisto MT" pitchFamily="18" charset="0"/>
              </a:rPr>
              <a:t>D) Sustainable Energy for </a:t>
            </a:r>
            <a:r>
              <a:rPr lang="en-US" sz="2800" dirty="0" smtClean="0">
                <a:solidFill>
                  <a:srgbClr val="816000"/>
                </a:solidFill>
                <a:latin typeface="Calisto MT" pitchFamily="18" charset="0"/>
              </a:rPr>
              <a:t>All</a:t>
            </a:r>
          </a:p>
          <a:p>
            <a:pPr lvl="0"/>
            <a:r>
              <a:rPr lang="en-US" sz="2800" dirty="0" smtClean="0">
                <a:solidFill>
                  <a:srgbClr val="816000"/>
                </a:solidFill>
                <a:latin typeface="Calisto MT" pitchFamily="18" charset="0"/>
              </a:rPr>
              <a:t>E) </a:t>
            </a:r>
            <a:r>
              <a:rPr lang="en-US" sz="2800" dirty="0">
                <a:solidFill>
                  <a:srgbClr val="816000"/>
                </a:solidFill>
                <a:latin typeface="Calisto MT" pitchFamily="18" charset="0"/>
              </a:rPr>
              <a:t>Sustainable Energy </a:t>
            </a:r>
            <a:r>
              <a:rPr lang="en-US" sz="2800" dirty="0" smtClean="0">
                <a:solidFill>
                  <a:srgbClr val="816000"/>
                </a:solidFill>
                <a:latin typeface="Calisto MT" pitchFamily="18" charset="0"/>
              </a:rPr>
              <a:t>For </a:t>
            </a:r>
            <a:r>
              <a:rPr lang="en-US" sz="2800" dirty="0" err="1" smtClean="0">
                <a:solidFill>
                  <a:srgbClr val="816000"/>
                </a:solidFill>
                <a:latin typeface="Calisto MT" pitchFamily="18" charset="0"/>
              </a:rPr>
              <a:t>Pawan</a:t>
            </a:r>
            <a:r>
              <a:rPr lang="en-US" sz="2800" dirty="0" smtClean="0">
                <a:solidFill>
                  <a:srgbClr val="816000"/>
                </a:solidFill>
                <a:latin typeface="Calisto MT" pitchFamily="18" charset="0"/>
              </a:rPr>
              <a:t> </a:t>
            </a:r>
            <a:r>
              <a:rPr lang="en-US" sz="2800" dirty="0" err="1" smtClean="0">
                <a:solidFill>
                  <a:srgbClr val="816000"/>
                </a:solidFill>
                <a:latin typeface="Calisto MT" pitchFamily="18" charset="0"/>
              </a:rPr>
              <a:t>Urja</a:t>
            </a:r>
            <a:endParaRPr lang="en-IN" sz="2800" dirty="0">
              <a:solidFill>
                <a:prstClr val="black"/>
              </a:solidFill>
              <a:latin typeface="Calisto MT" pitchFamily="18" charset="0"/>
            </a:endParaRPr>
          </a:p>
        </p:txBody>
      </p:sp>
    </p:spTree>
    <p:extLst>
      <p:ext uri="{BB962C8B-B14F-4D97-AF65-F5344CB8AC3E}">
        <p14:creationId xmlns:p14="http://schemas.microsoft.com/office/powerpoint/2010/main" val="4287552426"/>
      </p:ext>
    </p:extLst>
  </p:cSld>
  <p:clrMapOvr>
    <a:masterClrMapping/>
  </p:clrMapOvr>
  <p:transition spd="slow" advTm="30333">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1999"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C</a:t>
            </a:r>
          </a:p>
        </p:txBody>
      </p:sp>
      <p:graphicFrame>
        <p:nvGraphicFramePr>
          <p:cNvPr id="12" name="Table 11"/>
          <p:cNvGraphicFramePr>
            <a:graphicFrameLocks noGrp="1"/>
          </p:cNvGraphicFramePr>
          <p:nvPr>
            <p:extLst>
              <p:ext uri="{D42A27DB-BD31-4B8C-83A1-F6EECF244321}">
                <p14:modId xmlns:p14="http://schemas.microsoft.com/office/powerpoint/2010/main" val="77973203"/>
              </p:ext>
            </p:extLst>
          </p:nvPr>
        </p:nvGraphicFramePr>
        <p:xfrm>
          <a:off x="0" y="1647714"/>
          <a:ext cx="12192000" cy="4450080"/>
        </p:xfrm>
        <a:graphic>
          <a:graphicData uri="http://schemas.openxmlformats.org/drawingml/2006/table">
            <a:tbl>
              <a:tblPr firstRow="1" bandRow="1">
                <a:tableStyleId>{E8B1032C-EA38-4F05-BA0D-38AFFFC7BED3}</a:tableStyleId>
              </a:tblPr>
              <a:tblGrid>
                <a:gridCol w="12192000"/>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The Ministry of New and Renewable Energy (MNRE) </a:t>
                      </a:r>
                      <a:r>
                        <a:rPr lang="en-US" sz="2800" b="0" dirty="0" err="1" smtClean="0">
                          <a:solidFill>
                            <a:srgbClr val="FF0000"/>
                          </a:solidFill>
                          <a:latin typeface="Calisto MT" pitchFamily="18" charset="0"/>
                        </a:rPr>
                        <a:t>organised</a:t>
                      </a:r>
                      <a:r>
                        <a:rPr lang="en-US" sz="2800" b="0" dirty="0" smtClean="0">
                          <a:solidFill>
                            <a:srgbClr val="FF0000"/>
                          </a:solidFill>
                          <a:latin typeface="Calisto MT" pitchFamily="18" charset="0"/>
                        </a:rPr>
                        <a:t> ‘Global Wind Day’ on the 15th of June 2024, aimed at celebrating the glorious success of Indian Wind Sector so far and also discussing the potential way forward for accelerating wind energy adoption in India.</a:t>
                      </a:r>
                    </a:p>
                    <a:p>
                      <a:pPr marL="342900" indent="-342900">
                        <a:buFont typeface="Arial" pitchFamily="34" charset="0"/>
                        <a:buChar char="•"/>
                      </a:pPr>
                      <a:r>
                        <a:rPr lang="hi-IN" sz="2800" b="0" dirty="0" smtClean="0">
                          <a:latin typeface="Calisto MT" pitchFamily="18" charset="0"/>
                        </a:rPr>
                        <a:t>नवीन और नवीकरणीय ऊर्जा मंत्रालय (एमएनआरई) ने 15 जून 2024 को 'वैश्विक पवन दिवस' का आयोजन किया, जिसका उद्देश्य भारतीय पवन क्षेत्र की अब तक की शानदार सफलता का जश्न मनाना और भारत में पवन ऊर्जा अपनाने में तेजी लाने के संभावित तरीकों पर चर्चा करना है।</a:t>
                      </a:r>
                      <a:endParaRPr lang="en-IN" sz="2800" b="0" dirty="0">
                        <a:latin typeface="Calisto MT" pitchFamily="18" charset="0"/>
                      </a:endParaRPr>
                    </a:p>
                  </a:txBody>
                  <a:tcPr/>
                </a:tc>
              </a:tr>
              <a:tr h="370840">
                <a:tc>
                  <a:txBody>
                    <a:bodyPr/>
                    <a:lstStyle/>
                    <a:p>
                      <a:pPr marL="342900" indent="-342900">
                        <a:buFont typeface="Arial" pitchFamily="34" charset="0"/>
                        <a:buChar char="•"/>
                      </a:pPr>
                      <a:r>
                        <a:rPr lang="en-US" sz="2800" b="0" dirty="0" smtClean="0">
                          <a:solidFill>
                            <a:srgbClr val="FF0000"/>
                          </a:solidFill>
                          <a:latin typeface="Calisto MT" pitchFamily="18" charset="0"/>
                        </a:rPr>
                        <a:t>With a central theme of “</a:t>
                      </a:r>
                      <a:r>
                        <a:rPr lang="en-US" sz="2800" b="0" dirty="0" err="1" smtClean="0">
                          <a:solidFill>
                            <a:srgbClr val="FF0000"/>
                          </a:solidFill>
                          <a:latin typeface="Calisto MT" pitchFamily="18" charset="0"/>
                        </a:rPr>
                        <a:t>Pawan</a:t>
                      </a:r>
                      <a:r>
                        <a:rPr lang="en-US" sz="2800" b="0" dirty="0" smtClean="0">
                          <a:solidFill>
                            <a:srgbClr val="FF0000"/>
                          </a:solidFill>
                          <a:latin typeface="Calisto MT" pitchFamily="18" charset="0"/>
                        </a:rPr>
                        <a:t>–</a:t>
                      </a:r>
                      <a:r>
                        <a:rPr lang="en-US" sz="2800" b="0" dirty="0" err="1" smtClean="0">
                          <a:solidFill>
                            <a:srgbClr val="FF0000"/>
                          </a:solidFill>
                          <a:latin typeface="Calisto MT" pitchFamily="18" charset="0"/>
                        </a:rPr>
                        <a:t>Urja</a:t>
                      </a:r>
                      <a:r>
                        <a:rPr lang="en-US" sz="2800" b="0" dirty="0" smtClean="0">
                          <a:solidFill>
                            <a:srgbClr val="FF0000"/>
                          </a:solidFill>
                          <a:latin typeface="Calisto MT" pitchFamily="18" charset="0"/>
                        </a:rPr>
                        <a:t>: Powering the Future of India”.</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"पवन-ऊर्जा: भारत के भविष्य को सशक्त बनाना" के केंद्रीय विषय के साथ।</a:t>
                      </a:r>
                      <a:endParaRPr lang="en-IN" sz="2800" b="0" dirty="0">
                        <a:latin typeface="Calisto MT" pitchFamily="18" charset="0"/>
                      </a:endParaRPr>
                    </a:p>
                  </a:txBody>
                  <a:tcPr/>
                </a:tc>
              </a:tr>
            </a:tbl>
          </a:graphicData>
        </a:graphic>
      </p:graphicFrame>
    </p:spTree>
    <p:extLst>
      <p:ext uri="{BB962C8B-B14F-4D97-AF65-F5344CB8AC3E}">
        <p14:creationId xmlns:p14="http://schemas.microsoft.com/office/powerpoint/2010/main" val="174534099"/>
      </p:ext>
    </p:extLst>
  </p:cSld>
  <p:clrMapOvr>
    <a:masterClrMapping/>
  </p:clrMapOvr>
  <p:transition spd="slow" advTm="30333">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064241"/>
            <a:ext cx="12191999" cy="3108543"/>
          </a:xfrm>
          <a:prstGeom prst="rect">
            <a:avLst/>
          </a:prstGeom>
          <a:ln w="57150">
            <a:solidFill>
              <a:schemeClr val="tx1"/>
            </a:solidFill>
          </a:ln>
        </p:spPr>
        <p:txBody>
          <a:bodyPr wrap="square">
            <a:spAutoFit/>
          </a:bodyPr>
          <a:lstStyle/>
          <a:p>
            <a:r>
              <a:rPr lang="en-US" sz="2800" dirty="0">
                <a:solidFill>
                  <a:srgbClr val="C10000"/>
                </a:solidFill>
                <a:latin typeface="Calisto MT" pitchFamily="18" charset="0"/>
              </a:rPr>
              <a:t>Q.3. What is the upper limit set by the Finance Ministry for arbitration </a:t>
            </a:r>
            <a:r>
              <a:rPr lang="en-US" sz="2800" dirty="0" smtClean="0">
                <a:solidFill>
                  <a:srgbClr val="C10000"/>
                </a:solidFill>
                <a:latin typeface="Calisto MT" pitchFamily="18" charset="0"/>
              </a:rPr>
              <a:t>cases involving </a:t>
            </a:r>
            <a:r>
              <a:rPr lang="en-US" sz="2800" dirty="0">
                <a:solidFill>
                  <a:srgbClr val="C10000"/>
                </a:solidFill>
                <a:latin typeface="Calisto MT" pitchFamily="18" charset="0"/>
              </a:rPr>
              <a:t>government </a:t>
            </a:r>
            <a:r>
              <a:rPr lang="en-US" sz="2800" dirty="0" smtClean="0">
                <a:solidFill>
                  <a:srgbClr val="C10000"/>
                </a:solidFill>
                <a:latin typeface="Calisto MT" pitchFamily="18" charset="0"/>
              </a:rPr>
              <a:t>or </a:t>
            </a:r>
            <a:r>
              <a:rPr lang="en-IN" sz="2800" dirty="0" smtClean="0">
                <a:solidFill>
                  <a:srgbClr val="C10000"/>
                </a:solidFill>
                <a:latin typeface="Calisto MT" pitchFamily="18" charset="0"/>
              </a:rPr>
              <a:t>public </a:t>
            </a:r>
            <a:r>
              <a:rPr lang="en-IN" sz="2800" dirty="0">
                <a:solidFill>
                  <a:srgbClr val="C10000"/>
                </a:solidFill>
                <a:latin typeface="Calisto MT" pitchFamily="18" charset="0"/>
              </a:rPr>
              <a:t>sector enterprises (PSEs</a:t>
            </a:r>
            <a:r>
              <a:rPr lang="en-IN" sz="2800" dirty="0" smtClean="0">
                <a:solidFill>
                  <a:srgbClr val="C10000"/>
                </a:solidFill>
                <a:latin typeface="Calisto MT" pitchFamily="18" charset="0"/>
              </a:rPr>
              <a:t>)?</a:t>
            </a: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सरकार या सार्वजनिक क्षेत्र के उद्यमों (पीएसई) से जुड़े मध्यस्थता मामलों के लिए वित्त मंत्रालय द्वारा निर्धारित ऊपरी सीमा क्या है?</a:t>
            </a:r>
            <a:endParaRPr lang="en-IN" sz="2800" dirty="0">
              <a:solidFill>
                <a:srgbClr val="C10000"/>
              </a:solidFill>
              <a:latin typeface="Calisto MT" pitchFamily="18" charset="0"/>
            </a:endParaRPr>
          </a:p>
          <a:p>
            <a:r>
              <a:rPr lang="it-IT" sz="2800" dirty="0">
                <a:solidFill>
                  <a:srgbClr val="816000"/>
                </a:solidFill>
                <a:latin typeface="Calisto MT" pitchFamily="18" charset="0"/>
              </a:rPr>
              <a:t>A) </a:t>
            </a:r>
            <a:r>
              <a:rPr lang="it-IT" sz="2800" b="1" dirty="0">
                <a:solidFill>
                  <a:srgbClr val="816000"/>
                </a:solidFill>
                <a:latin typeface="Calisto MT" pitchFamily="18" charset="0"/>
              </a:rPr>
              <a:t>₹</a:t>
            </a:r>
            <a:r>
              <a:rPr lang="it-IT" sz="2800" dirty="0">
                <a:solidFill>
                  <a:srgbClr val="816000"/>
                </a:solidFill>
                <a:latin typeface="Calisto MT" pitchFamily="18" charset="0"/>
              </a:rPr>
              <a:t>5 crore </a:t>
            </a:r>
            <a:r>
              <a:rPr lang="it-IT" sz="2800" dirty="0" smtClean="0">
                <a:solidFill>
                  <a:srgbClr val="816000"/>
                </a:solidFill>
                <a:latin typeface="Calisto MT" pitchFamily="18" charset="0"/>
              </a:rPr>
              <a:t>			B</a:t>
            </a:r>
            <a:r>
              <a:rPr lang="it-IT" sz="2800" dirty="0">
                <a:solidFill>
                  <a:srgbClr val="816000"/>
                </a:solidFill>
                <a:latin typeface="Calisto MT" pitchFamily="18" charset="0"/>
              </a:rPr>
              <a:t>) </a:t>
            </a:r>
            <a:r>
              <a:rPr lang="it-IT" sz="2800" b="1" dirty="0">
                <a:solidFill>
                  <a:srgbClr val="816000"/>
                </a:solidFill>
                <a:latin typeface="Calisto MT" pitchFamily="18" charset="0"/>
              </a:rPr>
              <a:t>₹</a:t>
            </a:r>
            <a:r>
              <a:rPr lang="it-IT" sz="2800" dirty="0">
                <a:solidFill>
                  <a:srgbClr val="816000"/>
                </a:solidFill>
                <a:latin typeface="Calisto MT" pitchFamily="18" charset="0"/>
              </a:rPr>
              <a:t>10 crore</a:t>
            </a:r>
          </a:p>
          <a:p>
            <a:r>
              <a:rPr lang="it-IT" sz="2800" dirty="0">
                <a:solidFill>
                  <a:srgbClr val="816000"/>
                </a:solidFill>
                <a:latin typeface="Calisto MT" pitchFamily="18" charset="0"/>
              </a:rPr>
              <a:t>C) </a:t>
            </a:r>
            <a:r>
              <a:rPr lang="it-IT" sz="2800" b="1" dirty="0">
                <a:solidFill>
                  <a:srgbClr val="816000"/>
                </a:solidFill>
                <a:latin typeface="Calisto MT" pitchFamily="18" charset="0"/>
              </a:rPr>
              <a:t>₹</a:t>
            </a:r>
            <a:r>
              <a:rPr lang="it-IT" sz="2800" dirty="0">
                <a:solidFill>
                  <a:srgbClr val="816000"/>
                </a:solidFill>
                <a:latin typeface="Calisto MT" pitchFamily="18" charset="0"/>
              </a:rPr>
              <a:t>15 crore </a:t>
            </a:r>
            <a:r>
              <a:rPr lang="it-IT" sz="2800" dirty="0" smtClean="0">
                <a:solidFill>
                  <a:srgbClr val="816000"/>
                </a:solidFill>
                <a:latin typeface="Calisto MT" pitchFamily="18" charset="0"/>
              </a:rPr>
              <a:t>		D</a:t>
            </a:r>
            <a:r>
              <a:rPr lang="it-IT" sz="2800" dirty="0">
                <a:solidFill>
                  <a:srgbClr val="816000"/>
                </a:solidFill>
                <a:latin typeface="Calisto MT" pitchFamily="18" charset="0"/>
              </a:rPr>
              <a:t>) </a:t>
            </a:r>
            <a:r>
              <a:rPr lang="it-IT" sz="2800" b="1" dirty="0">
                <a:solidFill>
                  <a:srgbClr val="816000"/>
                </a:solidFill>
                <a:latin typeface="Calisto MT" pitchFamily="18" charset="0"/>
              </a:rPr>
              <a:t>₹</a:t>
            </a:r>
            <a:r>
              <a:rPr lang="it-IT" sz="2800" dirty="0">
                <a:solidFill>
                  <a:srgbClr val="816000"/>
                </a:solidFill>
                <a:latin typeface="Calisto MT" pitchFamily="18" charset="0"/>
              </a:rPr>
              <a:t>20 </a:t>
            </a:r>
            <a:r>
              <a:rPr lang="it-IT" sz="2800" dirty="0" smtClean="0">
                <a:solidFill>
                  <a:srgbClr val="816000"/>
                </a:solidFill>
                <a:latin typeface="Calisto MT" pitchFamily="18" charset="0"/>
              </a:rPr>
              <a:t>crore</a:t>
            </a:r>
          </a:p>
          <a:p>
            <a:pPr lvl="0"/>
            <a:r>
              <a:rPr lang="it-IT" sz="2800" dirty="0" smtClean="0">
                <a:solidFill>
                  <a:srgbClr val="816000"/>
                </a:solidFill>
                <a:latin typeface="Calisto MT" pitchFamily="18" charset="0"/>
              </a:rPr>
              <a:t>E) </a:t>
            </a:r>
            <a:r>
              <a:rPr lang="it-IT" sz="2800" b="1" dirty="0" smtClean="0">
                <a:solidFill>
                  <a:srgbClr val="816000"/>
                </a:solidFill>
                <a:latin typeface="Calisto MT" pitchFamily="18" charset="0"/>
              </a:rPr>
              <a:t>₹</a:t>
            </a:r>
            <a:r>
              <a:rPr lang="it-IT" sz="2800" dirty="0" smtClean="0">
                <a:solidFill>
                  <a:srgbClr val="816000"/>
                </a:solidFill>
                <a:latin typeface="Calisto MT" pitchFamily="18" charset="0"/>
              </a:rPr>
              <a:t>70 crore</a:t>
            </a:r>
            <a:endParaRPr lang="it-IT" sz="2800" dirty="0">
              <a:solidFill>
                <a:srgbClr val="816000"/>
              </a:solidFill>
              <a:latin typeface="Calisto MT" pitchFamily="18" charset="0"/>
            </a:endParaRPr>
          </a:p>
        </p:txBody>
      </p:sp>
    </p:spTree>
    <p:extLst>
      <p:ext uri="{BB962C8B-B14F-4D97-AF65-F5344CB8AC3E}">
        <p14:creationId xmlns:p14="http://schemas.microsoft.com/office/powerpoint/2010/main" val="1739133551"/>
      </p:ext>
    </p:extLst>
  </p:cSld>
  <p:clrMapOvr>
    <a:masterClrMapping/>
  </p:clrMapOvr>
  <p:transition spd="slow" advTm="30333">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graphicFrame>
        <p:nvGraphicFramePr>
          <p:cNvPr id="9" name="Table 8"/>
          <p:cNvGraphicFramePr>
            <a:graphicFrameLocks noGrp="1"/>
          </p:cNvGraphicFramePr>
          <p:nvPr>
            <p:extLst>
              <p:ext uri="{D42A27DB-BD31-4B8C-83A1-F6EECF244321}">
                <p14:modId xmlns:p14="http://schemas.microsoft.com/office/powerpoint/2010/main" val="3050970711"/>
              </p:ext>
            </p:extLst>
          </p:nvPr>
        </p:nvGraphicFramePr>
        <p:xfrm>
          <a:off x="0" y="1587461"/>
          <a:ext cx="12191996" cy="4450080"/>
        </p:xfrm>
        <a:graphic>
          <a:graphicData uri="http://schemas.openxmlformats.org/drawingml/2006/table">
            <a:tbl>
              <a:tblPr firstRow="1" bandRow="1">
                <a:tableStyleId>{E8B1032C-EA38-4F05-BA0D-38AFFFC7BED3}</a:tableStyleId>
              </a:tblPr>
              <a:tblGrid>
                <a:gridCol w="12191996"/>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In order to streamline arbitration process to resolve commercial dispute having government or PSE is one party, Finance Ministry has set an upper limit of ₹10 </a:t>
                      </a:r>
                      <a:r>
                        <a:rPr lang="en-US" sz="2800" b="0" dirty="0" err="1" smtClean="0">
                          <a:solidFill>
                            <a:srgbClr val="FF0000"/>
                          </a:solidFill>
                          <a:latin typeface="Calisto MT" pitchFamily="18" charset="0"/>
                        </a:rPr>
                        <a:t>crore</a:t>
                      </a:r>
                      <a:r>
                        <a:rPr lang="en-US" sz="2800" b="0" dirty="0" smtClean="0">
                          <a:solidFill>
                            <a:srgbClr val="FF0000"/>
                          </a:solidFill>
                          <a:latin typeface="Calisto MT" pitchFamily="18" charset="0"/>
                        </a:rPr>
                        <a:t> for cases to be brought in.</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सरकार या पीएसई के एक पक्ष होने पर वाणिज्यिक विवाद को सुलझाने के लिए मध्यस्थता प्रक्रिया को सुव्यवस्थित करने के लिए, वित्त मंत्रालय ने मामलों को लाने के लिए </a:t>
                      </a:r>
                      <a:r>
                        <a:rPr lang="en-IN" sz="2800" b="0" dirty="0" smtClean="0">
                          <a:latin typeface="Calisto MT" pitchFamily="18" charset="0"/>
                        </a:rPr>
                        <a:t>₹10 </a:t>
                      </a:r>
                      <a:r>
                        <a:rPr lang="hi-IN" sz="2800" b="0" dirty="0" smtClean="0">
                          <a:latin typeface="Calisto MT" pitchFamily="18" charset="0"/>
                        </a:rPr>
                        <a:t>करोड़ की ऊपरी सीमा निर्धारित की है।</a:t>
                      </a:r>
                      <a:endParaRPr lang="en-IN" sz="2800" b="0" dirty="0">
                        <a:latin typeface="Calisto MT" pitchFamily="18" charset="0"/>
                      </a:endParaRPr>
                    </a:p>
                  </a:txBody>
                  <a:tcPr/>
                </a:tc>
              </a:tr>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This move aims to mitigate the perceived challenges of lengthy proceedings and potential misconduct among arbitrators.</a:t>
                      </a:r>
                    </a:p>
                    <a:p>
                      <a:pPr marL="342900" indent="-342900">
                        <a:buFont typeface="Arial" pitchFamily="34" charset="0"/>
                        <a:buChar char="•"/>
                      </a:pPr>
                      <a:r>
                        <a:rPr lang="hi-IN" sz="2800" b="0" dirty="0" smtClean="0">
                          <a:latin typeface="Calisto MT" pitchFamily="18" charset="0"/>
                        </a:rPr>
                        <a:t>इस कदम का उद्देश्य मध्यस्थों के बीच लंबी कार्यवाही और संभावित कदाचार की कथित चुनौतियों को कम करना है।</a:t>
                      </a:r>
                      <a:endParaRPr lang="en-IN" sz="2800" b="0" dirty="0">
                        <a:latin typeface="Calisto MT" pitchFamily="18" charset="0"/>
                      </a:endParaRPr>
                    </a:p>
                  </a:txBody>
                  <a:tcPr/>
                </a:tc>
              </a:tr>
            </a:tbl>
          </a:graphicData>
        </a:graphic>
      </p:graphicFrame>
      <p:sp>
        <p:nvSpPr>
          <p:cNvPr id="12" name="Rectangle 11"/>
          <p:cNvSpPr/>
          <p:nvPr/>
        </p:nvSpPr>
        <p:spPr>
          <a:xfrm>
            <a:off x="1" y="1064241"/>
            <a:ext cx="12191999"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a:t>
            </a:r>
            <a:r>
              <a:rPr lang="en-IN" sz="2800" dirty="0" smtClean="0">
                <a:latin typeface="Calisto MT" pitchFamily="18" charset="0"/>
              </a:rPr>
              <a:t>B</a:t>
            </a:r>
            <a:endParaRPr lang="en-IN" sz="2800" dirty="0">
              <a:latin typeface="Calisto MT" pitchFamily="18" charset="0"/>
            </a:endParaRPr>
          </a:p>
        </p:txBody>
      </p:sp>
    </p:spTree>
    <p:extLst>
      <p:ext uri="{BB962C8B-B14F-4D97-AF65-F5344CB8AC3E}">
        <p14:creationId xmlns:p14="http://schemas.microsoft.com/office/powerpoint/2010/main" val="575023185"/>
      </p:ext>
    </p:extLst>
  </p:cSld>
  <p:clrMapOvr>
    <a:masterClrMapping/>
  </p:clrMapOvr>
  <p:transition spd="slow" advTm="30333">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2" name="Rectangle 1"/>
          <p:cNvSpPr/>
          <p:nvPr/>
        </p:nvSpPr>
        <p:spPr>
          <a:xfrm>
            <a:off x="1" y="1117105"/>
            <a:ext cx="12191999" cy="3108543"/>
          </a:xfrm>
          <a:prstGeom prst="rect">
            <a:avLst/>
          </a:prstGeom>
          <a:ln w="57150">
            <a:solidFill>
              <a:srgbClr val="000000"/>
            </a:solidFill>
          </a:ln>
        </p:spPr>
        <p:txBody>
          <a:bodyPr wrap="square">
            <a:spAutoFit/>
          </a:bodyPr>
          <a:lstStyle/>
          <a:p>
            <a:r>
              <a:rPr lang="en-US" sz="2800" dirty="0">
                <a:solidFill>
                  <a:srgbClr val="C10000"/>
                </a:solidFill>
                <a:latin typeface="Calisto MT" pitchFamily="18" charset="0"/>
              </a:rPr>
              <a:t>Q.4. Who is the author of the book titled “A Fly on the RBI Wall: An Insider’s View of the </a:t>
            </a:r>
            <a:r>
              <a:rPr lang="en-US" sz="2800" dirty="0" smtClean="0">
                <a:solidFill>
                  <a:srgbClr val="C10000"/>
                </a:solidFill>
                <a:latin typeface="Calisto MT" pitchFamily="18" charset="0"/>
              </a:rPr>
              <a:t>Central </a:t>
            </a:r>
            <a:r>
              <a:rPr lang="en-IN" sz="2800" dirty="0" smtClean="0">
                <a:solidFill>
                  <a:srgbClr val="C10000"/>
                </a:solidFill>
                <a:latin typeface="Calisto MT" pitchFamily="18" charset="0"/>
              </a:rPr>
              <a:t>Bank”?</a:t>
            </a:r>
            <a:endParaRPr lang="hi-IN" sz="2800" dirty="0">
              <a:solidFill>
                <a:srgbClr val="C10000"/>
              </a:solidFill>
              <a:latin typeface="Calisto MT" pitchFamily="18" charset="0"/>
            </a:endParaRPr>
          </a:p>
          <a:p>
            <a:r>
              <a:rPr lang="hi-IN" sz="2800" dirty="0" smtClean="0">
                <a:solidFill>
                  <a:srgbClr val="C10000"/>
                </a:solidFill>
                <a:latin typeface="Calisto MT" pitchFamily="18" charset="0"/>
              </a:rPr>
              <a:t>प्र. </a:t>
            </a:r>
            <a:r>
              <a:rPr lang="hi-IN" sz="2800" dirty="0">
                <a:solidFill>
                  <a:srgbClr val="C10000"/>
                </a:solidFill>
                <a:latin typeface="Calisto MT" pitchFamily="18" charset="0"/>
              </a:rPr>
              <a:t>"ए फ्लाई ऑन द आरबीआई वॉल: एन इनसाइडर्स व्यू ऑफ द सेंट्रल बैंक" नामक पुस्तक के लेखक कौन हैं?</a:t>
            </a:r>
            <a:endParaRPr lang="en-IN" sz="2800" dirty="0">
              <a:solidFill>
                <a:srgbClr val="C10000"/>
              </a:solidFill>
              <a:latin typeface="Calisto MT" pitchFamily="18" charset="0"/>
            </a:endParaRPr>
          </a:p>
          <a:p>
            <a:r>
              <a:rPr lang="pl-PL" sz="2800" dirty="0">
                <a:solidFill>
                  <a:srgbClr val="816000"/>
                </a:solidFill>
                <a:latin typeface="Calisto MT" pitchFamily="18" charset="0"/>
              </a:rPr>
              <a:t>A) Raghuram Rajan </a:t>
            </a:r>
            <a:r>
              <a:rPr lang="en-US" sz="2800" dirty="0" smtClean="0">
                <a:solidFill>
                  <a:srgbClr val="816000"/>
                </a:solidFill>
                <a:latin typeface="Calisto MT" pitchFamily="18" charset="0"/>
              </a:rPr>
              <a:t>			</a:t>
            </a:r>
            <a:r>
              <a:rPr lang="pl-PL" sz="2800" dirty="0" smtClean="0">
                <a:solidFill>
                  <a:srgbClr val="816000"/>
                </a:solidFill>
                <a:latin typeface="Calisto MT" pitchFamily="18" charset="0"/>
              </a:rPr>
              <a:t>B</a:t>
            </a:r>
            <a:r>
              <a:rPr lang="pl-PL" sz="2800" dirty="0">
                <a:solidFill>
                  <a:srgbClr val="816000"/>
                </a:solidFill>
                <a:latin typeface="Calisto MT" pitchFamily="18" charset="0"/>
              </a:rPr>
              <a:t>) Urjit Patel</a:t>
            </a:r>
          </a:p>
          <a:p>
            <a:r>
              <a:rPr lang="fi-FI" sz="2800" dirty="0">
                <a:solidFill>
                  <a:srgbClr val="816000"/>
                </a:solidFill>
                <a:latin typeface="Calisto MT" pitchFamily="18" charset="0"/>
              </a:rPr>
              <a:t>C) Alpana Killawala </a:t>
            </a:r>
            <a:r>
              <a:rPr lang="fi-FI" sz="2800" dirty="0" smtClean="0">
                <a:solidFill>
                  <a:srgbClr val="816000"/>
                </a:solidFill>
                <a:latin typeface="Calisto MT" pitchFamily="18" charset="0"/>
              </a:rPr>
              <a:t>			D</a:t>
            </a:r>
            <a:r>
              <a:rPr lang="fi-FI" sz="2800" dirty="0">
                <a:solidFill>
                  <a:srgbClr val="816000"/>
                </a:solidFill>
                <a:latin typeface="Calisto MT" pitchFamily="18" charset="0"/>
              </a:rPr>
              <a:t>) Shaktikanta </a:t>
            </a:r>
            <a:r>
              <a:rPr lang="fi-FI" sz="2800" dirty="0" smtClean="0">
                <a:solidFill>
                  <a:srgbClr val="816000"/>
                </a:solidFill>
                <a:latin typeface="Calisto MT" pitchFamily="18" charset="0"/>
              </a:rPr>
              <a:t>Das</a:t>
            </a:r>
          </a:p>
          <a:p>
            <a:pPr lvl="0"/>
            <a:r>
              <a:rPr lang="fi-FI" sz="2800" dirty="0" smtClean="0">
                <a:solidFill>
                  <a:srgbClr val="816000"/>
                </a:solidFill>
                <a:latin typeface="Calisto MT" pitchFamily="18" charset="0"/>
              </a:rPr>
              <a:t>E) Pankaj Das</a:t>
            </a:r>
            <a:endParaRPr lang="fi-FI" sz="2800" dirty="0">
              <a:solidFill>
                <a:srgbClr val="816000"/>
              </a:solidFill>
              <a:latin typeface="Calisto MT" pitchFamily="18" charset="0"/>
            </a:endParaRPr>
          </a:p>
        </p:txBody>
      </p:sp>
    </p:spTree>
    <p:extLst>
      <p:ext uri="{BB962C8B-B14F-4D97-AF65-F5344CB8AC3E}">
        <p14:creationId xmlns:p14="http://schemas.microsoft.com/office/powerpoint/2010/main" val="23605473"/>
      </p:ext>
    </p:extLst>
  </p:cSld>
  <p:clrMapOvr>
    <a:masterClrMapping/>
  </p:clrMapOvr>
  <p:transition spd="slow" advTm="30333">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7" name="TextBox 6">
            <a:extLst>
              <a:ext uri="{FF2B5EF4-FFF2-40B4-BE49-F238E27FC236}">
                <a16:creationId xmlns="" xmlns:a16="http://schemas.microsoft.com/office/drawing/2014/main" id="{B0E447CE-3294-AC76-885D-1D6F56BEB02F}"/>
              </a:ext>
            </a:extLst>
          </p:cNvPr>
          <p:cNvSpPr txBox="1"/>
          <p:nvPr/>
        </p:nvSpPr>
        <p:spPr>
          <a:xfrm>
            <a:off x="0" y="6354761"/>
            <a:ext cx="12192000" cy="523220"/>
          </a:xfrm>
          <a:prstGeom prst="rect">
            <a:avLst/>
          </a:prstGeom>
          <a:solidFill>
            <a:srgbClr val="FFC000"/>
          </a:solidFill>
          <a:ln w="28575">
            <a:solidFill>
              <a:schemeClr val="tx1"/>
            </a:solidFill>
          </a:ln>
        </p:spPr>
        <p:txBody>
          <a:bodyPr wrap="square" rtlCol="0">
            <a:spAutoFit/>
          </a:bodyPr>
          <a:lstStyle/>
          <a:p>
            <a:pPr algn="ctr"/>
            <a:r>
              <a:rPr lang="en-IN" sz="2800" b="1" spc="370" dirty="0">
                <a:effectLst/>
                <a:latin typeface="Calisto MT" pitchFamily="18" charset="0"/>
                <a:ea typeface="Calibri" panose="020F0502020204030204" pitchFamily="34" charset="0"/>
                <a:cs typeface="Mangal" panose="02040503050203030202" pitchFamily="18" charset="0"/>
              </a:rPr>
              <a:t>Follow us: </a:t>
            </a:r>
            <a:r>
              <a:rPr lang="en-IN" sz="2800" b="1" u="sng" spc="370" dirty="0">
                <a:solidFill>
                  <a:srgbClr val="833C0B"/>
                </a:solidFill>
                <a:effectLst/>
                <a:latin typeface="Calisto MT" pitchFamily="18" charset="0"/>
                <a:ea typeface="Calibri" panose="020F0502020204030204" pitchFamily="34" charset="0"/>
                <a:cs typeface="Mangal" panose="02040503050203030202" pitchFamily="18" charset="0"/>
                <a:hlinkClick r:id="rId3"/>
              </a:rPr>
              <a:t>Official Site</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0070C0"/>
                </a:solidFill>
                <a:effectLst/>
                <a:latin typeface="Calisto MT" pitchFamily="18" charset="0"/>
                <a:ea typeface="Calibri" panose="020F0502020204030204" pitchFamily="34" charset="0"/>
                <a:cs typeface="Mangal" panose="02040503050203030202" pitchFamily="18" charset="0"/>
                <a:hlinkClick r:id="rId4">
                  <a:extLst>
                    <a:ext uri="{A12FA001-AC4F-418D-AE19-62706E023703}">
                      <ahyp:hlinkClr xmlns="" xmlns:ahyp="http://schemas.microsoft.com/office/drawing/2018/hyperlinkcolor" val="tx"/>
                    </a:ext>
                  </a:extLst>
                </a:hlinkClick>
              </a:rPr>
              <a:t>Telegram</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chemeClr val="accent5">
                    <a:lumMod val="75000"/>
                  </a:schemeClr>
                </a:solidFill>
                <a:effectLst/>
                <a:latin typeface="Calisto MT" pitchFamily="18" charset="0"/>
                <a:ea typeface="Calibri" panose="020F0502020204030204" pitchFamily="34" charset="0"/>
                <a:cs typeface="Mangal" panose="02040503050203030202" pitchFamily="18" charset="0"/>
                <a:hlinkClick r:id="rId5">
                  <a:extLst>
                    <a:ext uri="{A12FA001-AC4F-418D-AE19-62706E023703}">
                      <ahyp:hlinkClr xmlns="" xmlns:ahyp="http://schemas.microsoft.com/office/drawing/2018/hyperlinkcolor" val="tx"/>
                    </a:ext>
                  </a:extLst>
                </a:hlinkClick>
              </a:rPr>
              <a:t>Facebook</a:t>
            </a:r>
            <a:r>
              <a:rPr lang="en-IN" sz="2800" b="1" spc="370" dirty="0">
                <a:effectLst/>
                <a:latin typeface="Calisto MT" pitchFamily="18" charset="0"/>
                <a:ea typeface="Calibri" panose="020F0502020204030204" pitchFamily="34" charset="0"/>
                <a:cs typeface="Mangal" panose="02040503050203030202" pitchFamily="18" charset="0"/>
              </a:rPr>
              <a:t>, </a:t>
            </a:r>
            <a:r>
              <a:rPr lang="en-IN" sz="2800" b="1" u="sng" spc="370" dirty="0">
                <a:solidFill>
                  <a:srgbClr val="C00000"/>
                </a:solidFill>
                <a:effectLst/>
                <a:latin typeface="Calisto MT" pitchFamily="18" charset="0"/>
                <a:ea typeface="Calibri" panose="020F0502020204030204" pitchFamily="34" charset="0"/>
                <a:cs typeface="Mangal" panose="02040503050203030202" pitchFamily="18" charset="0"/>
                <a:hlinkClick r:id="rId6">
                  <a:extLst>
                    <a:ext uri="{A12FA001-AC4F-418D-AE19-62706E023703}">
                      <ahyp:hlinkClr xmlns="" xmlns:ahyp="http://schemas.microsoft.com/office/drawing/2018/hyperlinkcolor" val="tx"/>
                    </a:ext>
                  </a:extLst>
                </a:hlinkClick>
              </a:rPr>
              <a:t>Instagram</a:t>
            </a:r>
            <a:endParaRPr lang="en-IN" sz="2800" spc="370" dirty="0">
              <a:latin typeface="Calisto MT" pitchFamily="18" charset="0"/>
            </a:endParaRPr>
          </a:p>
        </p:txBody>
      </p:sp>
      <p:grpSp>
        <p:nvGrpSpPr>
          <p:cNvPr id="5" name="Group 4">
            <a:extLst>
              <a:ext uri="{FF2B5EF4-FFF2-40B4-BE49-F238E27FC236}">
                <a16:creationId xmlns="" xmlns:a16="http://schemas.microsoft.com/office/drawing/2014/main" id="{38428CEE-7EA3-3E04-01F8-C235CBB58AF4}"/>
              </a:ext>
            </a:extLst>
          </p:cNvPr>
          <p:cNvGrpSpPr/>
          <p:nvPr/>
        </p:nvGrpSpPr>
        <p:grpSpPr>
          <a:xfrm>
            <a:off x="2" y="-49736"/>
            <a:ext cx="12191999" cy="1113977"/>
            <a:chOff x="0" y="-49736"/>
            <a:chExt cx="12191999" cy="1113977"/>
          </a:xfrm>
        </p:grpSpPr>
        <p:sp>
          <p:nvSpPr>
            <p:cNvPr id="8" name="TextBox 7">
              <a:extLst>
                <a:ext uri="{FF2B5EF4-FFF2-40B4-BE49-F238E27FC236}">
                  <a16:creationId xmlns="" xmlns:a16="http://schemas.microsoft.com/office/drawing/2014/main" id="{1F815FD6-2B08-8414-8E09-A0F799D488C6}"/>
                </a:ext>
              </a:extLst>
            </p:cNvPr>
            <p:cNvSpPr txBox="1"/>
            <p:nvPr/>
          </p:nvSpPr>
          <p:spPr>
            <a:xfrm>
              <a:off x="0" y="-49736"/>
              <a:ext cx="12191999" cy="1077218"/>
            </a:xfrm>
            <a:prstGeom prst="rect">
              <a:avLst/>
            </a:prstGeom>
            <a:solidFill>
              <a:schemeClr val="bg1"/>
            </a:solidFill>
            <a:ln w="28575">
              <a:solidFill>
                <a:schemeClr val="tx1"/>
              </a:solidFill>
            </a:ln>
          </p:spPr>
          <p:txBody>
            <a:bodyPr wrap="square">
              <a:spAutoFit/>
            </a:bodyPr>
            <a:lstStyle/>
            <a:p>
              <a:pPr algn="ctr"/>
              <a:r>
                <a:rPr lang="en-US" sz="4400" b="1" dirty="0">
                  <a:ln>
                    <a:solidFill>
                      <a:srgbClr val="002060"/>
                    </a:solidFill>
                  </a:ln>
                  <a:solidFill>
                    <a:srgbClr val="002060"/>
                  </a:solidFill>
                  <a:latin typeface="Bahnschrift SemiBold" panose="020B0502040204020203" pitchFamily="34" charset="0"/>
                </a:rPr>
                <a:t>	   </a:t>
              </a:r>
              <a:r>
                <a:rPr lang="en-US" sz="4400" b="1" dirty="0">
                  <a:ln>
                    <a:solidFill>
                      <a:srgbClr val="002060"/>
                    </a:solidFill>
                  </a:ln>
                  <a:solidFill>
                    <a:srgbClr val="002060"/>
                  </a:solidFill>
                  <a:latin typeface="Calisto MT" pitchFamily="18" charset="0"/>
                </a:rPr>
                <a:t>APARCHIT EXAM WARRIORS</a:t>
              </a:r>
              <a:endParaRPr lang="en-US" sz="4400" b="1" spc="300" dirty="0">
                <a:ln w="28575">
                  <a:solidFill>
                    <a:schemeClr val="tx1"/>
                  </a:solidFill>
                </a:ln>
                <a:solidFill>
                  <a:srgbClr val="002060"/>
                </a:solidFill>
                <a:latin typeface="Calisto MT" pitchFamily="18" charset="0"/>
              </a:endParaRPr>
            </a:p>
            <a:p>
              <a:pPr algn="ctr"/>
              <a:r>
                <a:rPr lang="en-US" b="1" dirty="0">
                  <a:solidFill>
                    <a:srgbClr val="002060"/>
                  </a:solidFill>
                  <a:latin typeface="Bahnschrift SemiBold" panose="020B0502040204020203" pitchFamily="34" charset="0"/>
                </a:rPr>
                <a:t>	  </a:t>
              </a:r>
              <a:r>
                <a:rPr lang="en-US" sz="2000" b="1" dirty="0">
                  <a:solidFill>
                    <a:srgbClr val="002060"/>
                  </a:solidFill>
                  <a:latin typeface="Calisto MT" pitchFamily="18" charset="0"/>
                </a:rPr>
                <a:t>No.1 Platform  For All Competitive  Exam Bank | SSC | Railway | Government Exam</a:t>
              </a:r>
            </a:p>
          </p:txBody>
        </p:sp>
        <p:pic>
          <p:nvPicPr>
            <p:cNvPr id="10" name="Picture 9">
              <a:extLst>
                <a:ext uri="{FF2B5EF4-FFF2-40B4-BE49-F238E27FC236}">
                  <a16:creationId xmlns="" xmlns:a16="http://schemas.microsoft.com/office/drawing/2014/main" id="{1700D919-F3E9-6A94-8366-9664609F8842}"/>
                </a:ext>
              </a:extLst>
            </p:cNvPr>
            <p:cNvPicPr>
              <a:picLocks noChangeAspect="1"/>
            </p:cNvPicPr>
            <p:nvPr/>
          </p:nvPicPr>
          <p:blipFill>
            <a:blip r:embed="rId7" cstate="print">
              <a:extLst>
                <a:ext uri="{BEBA8EAE-BF5A-486C-A8C5-ECC9F3942E4B}">
                  <a14:imgProps xmlns:a14="http://schemas.microsoft.com/office/drawing/2010/main">
                    <a14:imgLayer r:embed="rId8">
                      <a14:imgEffect>
                        <a14:sharpenSoften amount="50000"/>
                      </a14:imgEffect>
                    </a14:imgLayer>
                  </a14:imgProps>
                </a:ext>
                <a:ext uri="{28A0092B-C50C-407E-A947-70E740481C1C}">
                  <a14:useLocalDpi xmlns:a14="http://schemas.microsoft.com/office/drawing/2010/main" val="0"/>
                </a:ext>
              </a:extLst>
            </a:blip>
            <a:stretch>
              <a:fillRect/>
            </a:stretch>
          </p:blipFill>
          <p:spPr>
            <a:xfrm>
              <a:off x="508000" y="-25992"/>
              <a:ext cx="1090294" cy="1046615"/>
            </a:xfrm>
            <a:prstGeom prst="rect">
              <a:avLst/>
            </a:prstGeom>
          </p:spPr>
        </p:pic>
        <p:cxnSp>
          <p:nvCxnSpPr>
            <p:cNvPr id="11" name="Straight Connector 10">
              <a:extLst>
                <a:ext uri="{FF2B5EF4-FFF2-40B4-BE49-F238E27FC236}">
                  <a16:creationId xmlns="" xmlns:a16="http://schemas.microsoft.com/office/drawing/2014/main" id="{1725C661-C6A3-0B6A-9155-E36E41878D95}"/>
                </a:ext>
              </a:extLst>
            </p:cNvPr>
            <p:cNvCxnSpPr/>
            <p:nvPr/>
          </p:nvCxnSpPr>
          <p:spPr>
            <a:xfrm>
              <a:off x="0" y="1064241"/>
              <a:ext cx="12191999" cy="0"/>
            </a:xfrm>
            <a:prstGeom prst="line">
              <a:avLst/>
            </a:prstGeom>
            <a:ln w="69850" cmpd="dbl">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p14="http://schemas.microsoft.com/office/powerpoint/2010/main">
        <mc:Choice Requires="p14">
          <p:contentPart p14:bwMode="auto" r:id="rId9">
            <p14:nvContentPartPr>
              <p14:cNvPr id="32" name="Ink 31"/>
              <p14:cNvContentPartPr/>
              <p14:nvPr/>
            </p14:nvContentPartPr>
            <p14:xfrm>
              <a:off x="1378523" y="3965649"/>
              <a:ext cx="17280" cy="17640"/>
            </p14:xfrm>
          </p:contentPart>
        </mc:Choice>
        <mc:Fallback xmlns="">
          <p:pic>
            <p:nvPicPr>
              <p:cNvPr id="32" name="Ink 31"/>
              <p:cNvPicPr/>
              <p:nvPr/>
            </p:nvPicPr>
            <p:blipFill>
              <a:blip r:embed="rId17"/>
              <a:stretch>
                <a:fillRect/>
              </a:stretch>
            </p:blipFill>
            <p:spPr>
              <a:xfrm>
                <a:off x="1370243" y="3957369"/>
                <a:ext cx="33840" cy="34200"/>
              </a:xfrm>
              <a:prstGeom prst="rect">
                <a:avLst/>
              </a:prstGeom>
            </p:spPr>
          </p:pic>
        </mc:Fallback>
      </mc:AlternateContent>
      <p:sp>
        <p:nvSpPr>
          <p:cNvPr id="6" name="AutoShape 4" descr="State Bank of India Reveals New Logo Design - Logo-Designer.c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9" name="Rectangle 8"/>
          <p:cNvSpPr/>
          <p:nvPr/>
        </p:nvSpPr>
        <p:spPr>
          <a:xfrm>
            <a:off x="1" y="1064241"/>
            <a:ext cx="12191999" cy="523220"/>
          </a:xfrm>
          <a:prstGeom prst="rect">
            <a:avLst/>
          </a:prstGeom>
          <a:solidFill>
            <a:srgbClr val="FFC000"/>
          </a:solidFill>
          <a:ln>
            <a:solidFill>
              <a:schemeClr val="tx1"/>
            </a:solidFill>
          </a:ln>
        </p:spPr>
        <p:txBody>
          <a:bodyPr wrap="square">
            <a:spAutoFit/>
          </a:bodyPr>
          <a:lstStyle/>
          <a:p>
            <a:r>
              <a:rPr lang="en-IN" sz="2800" dirty="0">
                <a:latin typeface="Calisto MT" pitchFamily="18" charset="0"/>
              </a:rPr>
              <a:t>Answer : C</a:t>
            </a:r>
          </a:p>
        </p:txBody>
      </p:sp>
      <p:graphicFrame>
        <p:nvGraphicFramePr>
          <p:cNvPr id="12" name="Table 11"/>
          <p:cNvGraphicFramePr>
            <a:graphicFrameLocks noGrp="1"/>
          </p:cNvGraphicFramePr>
          <p:nvPr>
            <p:extLst>
              <p:ext uri="{D42A27DB-BD31-4B8C-83A1-F6EECF244321}">
                <p14:modId xmlns:p14="http://schemas.microsoft.com/office/powerpoint/2010/main" val="2256783606"/>
              </p:ext>
            </p:extLst>
          </p:nvPr>
        </p:nvGraphicFramePr>
        <p:xfrm>
          <a:off x="2" y="1595064"/>
          <a:ext cx="12191999" cy="3474720"/>
        </p:xfrm>
        <a:graphic>
          <a:graphicData uri="http://schemas.openxmlformats.org/drawingml/2006/table">
            <a:tbl>
              <a:tblPr firstRow="1" bandRow="1">
                <a:tableStyleId>{E8B1032C-EA38-4F05-BA0D-38AFFFC7BED3}</a:tableStyleId>
              </a:tblPr>
              <a:tblGrid>
                <a:gridCol w="12191999"/>
              </a:tblGrid>
              <a:tr h="370840">
                <a:tc>
                  <a:txBody>
                    <a:bodyPr/>
                    <a:lstStyle/>
                    <a:p>
                      <a:pPr marL="342900" indent="-342900">
                        <a:buFont typeface="Arial" pitchFamily="34" charset="0"/>
                        <a:buChar char="•"/>
                      </a:pPr>
                      <a:r>
                        <a:rPr lang="en-US" sz="2800" b="0" dirty="0" smtClean="0">
                          <a:solidFill>
                            <a:srgbClr val="FF0000"/>
                          </a:solidFill>
                          <a:latin typeface="Calisto MT" pitchFamily="18" charset="0"/>
                        </a:rPr>
                        <a:t>The book titled </a:t>
                      </a:r>
                      <a:r>
                        <a:rPr lang="en-US" sz="2800" b="1" dirty="0" smtClean="0">
                          <a:solidFill>
                            <a:srgbClr val="FF0000"/>
                          </a:solidFill>
                          <a:latin typeface="Calisto MT" pitchFamily="18" charset="0"/>
                        </a:rPr>
                        <a:t>“A Fly on the RBI Wall: An Insider’s View of the Central Bank” </a:t>
                      </a:r>
                      <a:r>
                        <a:rPr lang="en-US" sz="2800" b="0" dirty="0" smtClean="0">
                          <a:solidFill>
                            <a:srgbClr val="FF0000"/>
                          </a:solidFill>
                          <a:latin typeface="Calisto MT" pitchFamily="18" charset="0"/>
                        </a:rPr>
                        <a:t>written by </a:t>
                      </a:r>
                      <a:r>
                        <a:rPr lang="en-US" sz="2800" b="1" dirty="0" err="1" smtClean="0">
                          <a:solidFill>
                            <a:srgbClr val="FF0000"/>
                          </a:solidFill>
                          <a:latin typeface="Calisto MT" pitchFamily="18" charset="0"/>
                        </a:rPr>
                        <a:t>Alpana</a:t>
                      </a:r>
                      <a:r>
                        <a:rPr lang="en-US" sz="2800" b="1" dirty="0" smtClean="0">
                          <a:solidFill>
                            <a:srgbClr val="FF0000"/>
                          </a:solidFill>
                          <a:latin typeface="Calisto MT" pitchFamily="18" charset="0"/>
                        </a:rPr>
                        <a:t> </a:t>
                      </a:r>
                      <a:r>
                        <a:rPr lang="en-US" sz="2800" b="1" dirty="0" err="1" smtClean="0">
                          <a:solidFill>
                            <a:srgbClr val="FF0000"/>
                          </a:solidFill>
                          <a:latin typeface="Calisto MT" pitchFamily="18" charset="0"/>
                        </a:rPr>
                        <a:t>Killawala</a:t>
                      </a:r>
                      <a:r>
                        <a:rPr lang="en-US" sz="2800" b="0" dirty="0" smtClean="0">
                          <a:solidFill>
                            <a:srgbClr val="FF0000"/>
                          </a:solidFill>
                          <a:latin typeface="Calisto MT" pitchFamily="18" charset="0"/>
                        </a:rPr>
                        <a:t> has been released recently. </a:t>
                      </a:r>
                      <a:endParaRPr lang="hi-IN" sz="2800" b="0" dirty="0" smtClean="0">
                        <a:solidFill>
                          <a:srgbClr val="FF0000"/>
                        </a:solidFill>
                        <a:latin typeface="Calisto MT" pitchFamily="18" charset="0"/>
                      </a:endParaRPr>
                    </a:p>
                    <a:p>
                      <a:pPr marL="342900" indent="-342900">
                        <a:buFont typeface="Arial" pitchFamily="34" charset="0"/>
                        <a:buChar char="•"/>
                      </a:pPr>
                      <a:r>
                        <a:rPr lang="hi-IN" sz="2800" b="0" dirty="0" smtClean="0">
                          <a:latin typeface="Calisto MT" pitchFamily="18" charset="0"/>
                        </a:rPr>
                        <a:t>अल्पना किल्लावाला द्वारा लिखित पुस्तक "ए फ्लाई ऑन द आरबीआई वॉल: एन इनसाइडर्स व्यू ऑफ द सेंट्रल बैंक" हाल ही में जारी की गई है। </a:t>
                      </a:r>
                      <a:endParaRPr lang="en-US" sz="2800" b="0" dirty="0" smtClean="0">
                        <a:latin typeface="Calisto MT" pitchFamily="18" charset="0"/>
                      </a:endParaRPr>
                    </a:p>
                  </a:txBody>
                  <a:tcPr/>
                </a:tc>
              </a:tr>
              <a:tr h="370840">
                <a:tc>
                  <a:txBody>
                    <a:bodyPr/>
                    <a:lstStyle/>
                    <a:p>
                      <a:pPr marL="342900" marR="0" lvl="0" indent="-34290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2800" b="0" i="0" u="none" strike="noStrike" kern="1200" cap="none" spc="0" normalizeH="0" baseline="0" noProof="0" dirty="0" smtClean="0">
                          <a:ln>
                            <a:noFill/>
                          </a:ln>
                          <a:solidFill>
                            <a:srgbClr val="FF0000"/>
                          </a:solidFill>
                          <a:effectLst/>
                          <a:uLnTx/>
                          <a:uFillTx/>
                          <a:latin typeface="Calisto MT" pitchFamily="18" charset="0"/>
                          <a:ea typeface="+mn-ea"/>
                          <a:cs typeface="+mn-cs"/>
                        </a:rPr>
                        <a:t>This book offers an insightful glimpse into her journey and the institution’s transformation over 25 years.</a:t>
                      </a:r>
                    </a:p>
                    <a:p>
                      <a:pPr marL="342900" indent="-342900">
                        <a:buFont typeface="Arial" pitchFamily="34" charset="0"/>
                        <a:buChar char="•"/>
                      </a:pPr>
                      <a:r>
                        <a:rPr lang="hi-IN" sz="2400" b="0" dirty="0" smtClean="0">
                          <a:latin typeface="Calisto MT" pitchFamily="18" charset="0"/>
                        </a:rPr>
                        <a:t>यह पुस्तक उनकी 25 वर्षों की यात्रा और संस्थान के परिवर्तन की एक अंतर्दृष्टिपूर्ण झलक प्रस्तुत करती है।</a:t>
                      </a:r>
                      <a:endParaRPr lang="en-IN" sz="2400" b="0" dirty="0">
                        <a:latin typeface="Calisto MT" pitchFamily="18" charset="0"/>
                      </a:endParaRPr>
                    </a:p>
                  </a:txBody>
                  <a:tcPr/>
                </a:tc>
              </a:tr>
            </a:tbl>
          </a:graphicData>
        </a:graphic>
      </p:graphicFrame>
    </p:spTree>
    <p:extLst>
      <p:ext uri="{BB962C8B-B14F-4D97-AF65-F5344CB8AC3E}">
        <p14:creationId xmlns:p14="http://schemas.microsoft.com/office/powerpoint/2010/main" val="1827964716"/>
      </p:ext>
    </p:extLst>
  </p:cSld>
  <p:clrMapOvr>
    <a:masterClrMapping/>
  </p:clrMapOvr>
  <p:transition spd="slow" advTm="30333">
    <p:wip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17379</TotalTime>
  <Words>3467</Words>
  <Application>Microsoft Office PowerPoint</Application>
  <PresentationFormat>Custom</PresentationFormat>
  <Paragraphs>283</Paragraphs>
  <Slides>32</Slides>
  <Notes>32</Notes>
  <HiddenSlides>0</HiddenSlides>
  <MMClips>0</MMClips>
  <ScaleCrop>false</ScaleCrop>
  <HeadingPairs>
    <vt:vector size="4" baseType="variant">
      <vt:variant>
        <vt:lpstr>Theme</vt:lpstr>
      </vt:variant>
      <vt:variant>
        <vt:i4>5</vt:i4>
      </vt:variant>
      <vt:variant>
        <vt:lpstr>Slide Titles</vt:lpstr>
      </vt:variant>
      <vt:variant>
        <vt:i4>32</vt:i4>
      </vt:variant>
    </vt:vector>
  </HeadingPairs>
  <TitlesOfParts>
    <vt:vector size="37" baseType="lpstr">
      <vt:lpstr>Office Theme</vt:lpstr>
      <vt:lpstr>1_Office Theme</vt:lpstr>
      <vt:lpstr>2_Office Theme</vt:lpstr>
      <vt:lpstr>3_Office Theme</vt:lpstr>
      <vt:lpstr>4_Office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SANWAR VYAS</dc:creator>
  <cp:lastModifiedBy>PC</cp:lastModifiedBy>
  <cp:revision>1010</cp:revision>
  <dcterms:created xsi:type="dcterms:W3CDTF">2020-12-15T12:03:27Z</dcterms:created>
  <dcterms:modified xsi:type="dcterms:W3CDTF">2024-06-19T15:44:35Z</dcterms:modified>
</cp:coreProperties>
</file>