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ink/ink1.xml" ContentType="application/inkml+xml"/>
  <Override PartName="/ppt/notesSlides/notesSlide2.xml" ContentType="application/vnd.openxmlformats-officedocument.presentationml.notesSlide+xml"/>
  <Override PartName="/ppt/ink/ink2.xml" ContentType="application/inkml+xml"/>
  <Override PartName="/ppt/notesSlides/notesSlide3.xml" ContentType="application/vnd.openxmlformats-officedocument.presentationml.notesSlide+xml"/>
  <Override PartName="/ppt/ink/ink3.xml" ContentType="application/inkml+xml"/>
  <Override PartName="/ppt/notesSlides/notesSlide4.xml" ContentType="application/vnd.openxmlformats-officedocument.presentationml.notesSlide+xml"/>
  <Override PartName="/ppt/ink/ink4.xml" ContentType="application/inkml+xml"/>
  <Override PartName="/ppt/notesSlides/notesSlide5.xml" ContentType="application/vnd.openxmlformats-officedocument.presentationml.notesSlide+xml"/>
  <Override PartName="/ppt/ink/ink5.xml" ContentType="application/inkml+xml"/>
  <Override PartName="/ppt/notesSlides/notesSlide6.xml" ContentType="application/vnd.openxmlformats-officedocument.presentationml.notesSlide+xml"/>
  <Override PartName="/ppt/ink/ink6.xml" ContentType="application/inkml+xml"/>
  <Override PartName="/ppt/notesSlides/notesSlide7.xml" ContentType="application/vnd.openxmlformats-officedocument.presentationml.notesSlide+xml"/>
  <Override PartName="/ppt/ink/ink7.xml" ContentType="application/inkml+xml"/>
  <Override PartName="/ppt/notesSlides/notesSlide8.xml" ContentType="application/vnd.openxmlformats-officedocument.presentationml.notesSlide+xml"/>
  <Override PartName="/ppt/ink/ink8.xml" ContentType="application/inkml+xml"/>
  <Override PartName="/ppt/notesSlides/notesSlide9.xml" ContentType="application/vnd.openxmlformats-officedocument.presentationml.notesSlide+xml"/>
  <Override PartName="/ppt/ink/ink9.xml" ContentType="application/inkml+xml"/>
  <Override PartName="/ppt/notesSlides/notesSlide10.xml" ContentType="application/vnd.openxmlformats-officedocument.presentationml.notesSlide+xml"/>
  <Override PartName="/ppt/ink/ink10.xml" ContentType="application/inkml+xml"/>
  <Override PartName="/ppt/notesSlides/notesSlide11.xml" ContentType="application/vnd.openxmlformats-officedocument.presentationml.notesSlide+xml"/>
  <Override PartName="/ppt/ink/ink11.xml" ContentType="application/inkml+xml"/>
  <Override PartName="/ppt/notesSlides/notesSlide12.xml" ContentType="application/vnd.openxmlformats-officedocument.presentationml.notesSlide+xml"/>
  <Override PartName="/ppt/ink/ink12.xml" ContentType="application/inkml+xml"/>
  <Override PartName="/ppt/notesSlides/notesSlide13.xml" ContentType="application/vnd.openxmlformats-officedocument.presentationml.notesSlide+xml"/>
  <Override PartName="/ppt/ink/ink13.xml" ContentType="application/inkml+xml"/>
  <Override PartName="/ppt/notesSlides/notesSlide14.xml" ContentType="application/vnd.openxmlformats-officedocument.presentationml.notesSlide+xml"/>
  <Override PartName="/ppt/ink/ink14.xml" ContentType="application/inkml+xml"/>
  <Override PartName="/ppt/notesSlides/notesSlide15.xml" ContentType="application/vnd.openxmlformats-officedocument.presentationml.notesSlide+xml"/>
  <Override PartName="/ppt/ink/ink15.xml" ContentType="application/inkml+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ink/ink16.xml" ContentType="application/inkml+xml"/>
  <Override PartName="/ppt/notesSlides/notesSlide18.xml" ContentType="application/vnd.openxmlformats-officedocument.presentationml.notesSlide+xml"/>
  <Override PartName="/ppt/ink/ink17.xml" ContentType="application/inkml+xml"/>
  <Override PartName="/ppt/notesSlides/notesSlide19.xml" ContentType="application/vnd.openxmlformats-officedocument.presentationml.notesSlide+xml"/>
  <Override PartName="/ppt/ink/ink18.xml" ContentType="application/inkml+xml"/>
  <Override PartName="/ppt/notesSlides/notesSlide20.xml" ContentType="application/vnd.openxmlformats-officedocument.presentationml.notesSlide+xml"/>
  <Override PartName="/ppt/ink/ink19.xml" ContentType="application/inkml+xml"/>
  <Override PartName="/ppt/notesSlides/notesSlide21.xml" ContentType="application/vnd.openxmlformats-officedocument.presentationml.notesSlide+xml"/>
  <Override PartName="/ppt/ink/ink20.xml" ContentType="application/inkml+xml"/>
  <Override PartName="/ppt/notesSlides/notesSlide22.xml" ContentType="application/vnd.openxmlformats-officedocument.presentationml.notesSlide+xml"/>
  <Override PartName="/ppt/ink/ink21.xml" ContentType="application/inkml+xml"/>
  <Override PartName="/ppt/notesSlides/notesSlide23.xml" ContentType="application/vnd.openxmlformats-officedocument.presentationml.notesSlide+xml"/>
  <Override PartName="/ppt/ink/ink22.xml" ContentType="application/inkml+xml"/>
  <Override PartName="/ppt/notesSlides/notesSlide24.xml" ContentType="application/vnd.openxmlformats-officedocument.presentationml.notesSlide+xml"/>
  <Override PartName="/ppt/ink/ink23.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720" r:id="rId2"/>
  </p:sldMasterIdLst>
  <p:notesMasterIdLst>
    <p:notesMasterId r:id="rId27"/>
  </p:notesMasterIdLst>
  <p:sldIdLst>
    <p:sldId id="1705" r:id="rId3"/>
    <p:sldId id="2070" r:id="rId4"/>
    <p:sldId id="2071" r:id="rId5"/>
    <p:sldId id="2072" r:id="rId6"/>
    <p:sldId id="2073" r:id="rId7"/>
    <p:sldId id="2074" r:id="rId8"/>
    <p:sldId id="2075" r:id="rId9"/>
    <p:sldId id="2076" r:id="rId10"/>
    <p:sldId id="2077" r:id="rId11"/>
    <p:sldId id="2078" r:id="rId12"/>
    <p:sldId id="2079" r:id="rId13"/>
    <p:sldId id="2080" r:id="rId14"/>
    <p:sldId id="2081" r:id="rId15"/>
    <p:sldId id="2082" r:id="rId16"/>
    <p:sldId id="2083" r:id="rId17"/>
    <p:sldId id="2106" r:id="rId18"/>
    <p:sldId id="2084" r:id="rId19"/>
    <p:sldId id="2085" r:id="rId20"/>
    <p:sldId id="2086" r:id="rId21"/>
    <p:sldId id="2087" r:id="rId22"/>
    <p:sldId id="2088" r:id="rId23"/>
    <p:sldId id="2089" r:id="rId24"/>
    <p:sldId id="1832" r:id="rId25"/>
    <p:sldId id="2011"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385" userDrawn="1">
          <p15:clr>
            <a:srgbClr val="A4A3A4"/>
          </p15:clr>
        </p15:guide>
        <p15:guide id="2" pos="3817"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ivek" initials="V" lastIdx="1" clrIdx="0">
    <p:extLst>
      <p:ext uri="{19B8F6BF-5375-455C-9EA6-DF929625EA0E}">
        <p15:presenceInfo xmlns:p15="http://schemas.microsoft.com/office/powerpoint/2012/main" xmlns="" userId="Vive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64909"/>
    <a:srgbClr val="41631B"/>
    <a:srgbClr val="5F912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71" autoAdjust="0"/>
    <p:restoredTop sz="94206" autoAdjust="0"/>
  </p:normalViewPr>
  <p:slideViewPr>
    <p:cSldViewPr snapToGrid="0">
      <p:cViewPr varScale="1">
        <p:scale>
          <a:sx n="73" d="100"/>
          <a:sy n="73" d="100"/>
        </p:scale>
        <p:origin x="-768" y="-90"/>
      </p:cViewPr>
      <p:guideLst>
        <p:guide orient="horz" pos="3385"/>
        <p:guide pos="3817"/>
      </p:guideLst>
    </p:cSldViewPr>
  </p:slideViewPr>
  <p:notesTextViewPr>
    <p:cViewPr>
      <p:scale>
        <a:sx n="66" d="100"/>
        <a:sy n="66"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viewProps" Target="viewProps.xml"/></Relationships>
</file>

<file path=ppt/ink/ink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dev"/>
        </inkml:traceFormat>
        <inkml:channelProperties>
          <inkml:channelProperty channel="X" name="resolution" value="1985.87878" units="1/cm"/>
          <inkml:channelProperty channel="Y" name="resolution" value="3181.26221" units="1/cm"/>
          <inkml:channelProperty channel="F" name="resolution" value="0" units="1/dev"/>
        </inkml:channelProperties>
      </inkml:inkSource>
      <inkml:timestamp xml:id="ts0" timeString="2024-01-15T02:34:36.595"/>
    </inkml:context>
    <inkml:brush xml:id="br0">
      <inkml:brushProperty name="width" value="0.06667" units="cm"/>
      <inkml:brushProperty name="height" value="0.06667" units="cm"/>
      <inkml:brushProperty name="color" value="#FFC000"/>
      <inkml:brushProperty name="fitToCurve" value="1"/>
    </inkml:brush>
  </inkml:definitions>
  <inkml:traceGroup>
    <inkml:annotationXML>
      <emma:emma xmlns:emma="http://www.w3.org/2003/04/emma" version="1.0">
        <emma:interpretation id="{E3EFAF9F-8883-4AEE-B986-99DB9AADEF7F}" emma:medium="tactile" emma:mode="ink">
          <msink:context xmlns:msink="http://schemas.microsoft.com/ink/2010/main" type="inkDrawing"/>
        </emma:interpretation>
      </emma:emma>
    </inkml:annotationXML>
    <inkml:trace contextRef="#ctx0" brushRef="#br0">20 5 296,'0'0'278,"0"0"-35,0 0-29,0 0-16,0 0-34,0 0-18,0 0-21,0 0-14,0 0-15,0 0-51,0 0 34,0 0-13,0 0-11,0 0-11,0 0-7,0 0-9,0 0-6,0 0-4,0 0-2,0 0-5,0 0-5,0 0 4,0 0-6,0 0 1,0 0-3,0 0 2,0 0-6,0 0-27,0 0 33,0 0 1,0 0 6,0 0-10,0 0-6,0 0-3,0 0-1,0 0-2,0 0 5,0 0 5,0 0-3,0 0 4,0 0-1,0 0 1,0 0 0,0 0-2,0 0 7,0 0 0,0 0 7,0 0-2,0 0 2,23-6 1,-23 6-28,0 0 31,0 0-6,0 0-1,0 0-4,0 0 0,0 0-4,0 0 1,0 0 2,0 0-3,0 0 22,0 0-27,-26 6 6,26-6-4,0 0-4,0 0 3,-10 19 0,10-19 1,0 0 2,0 0-3,0 0 3,0 0 0,0 24 0,0-24 2,0 0-5,0 0 8,0 0 3,0 0-2,0 0-1,0 0-1,0 0 1,0 0-3,0 0 1,19-13-2,-19 13 2,0 0-3,0 0 0,0 0 0,7-22 0,-7 22 21,0 0-71,0 0 25,0 0-15,0 0-27,0 0-47,0 0-51,0 0-46,0 0-70,-20 19-183,20-19 57</inkml:trace>
  </inkml:traceGroup>
</inkml:ink>
</file>

<file path=ppt/ink/ink10.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dev"/>
        </inkml:traceFormat>
        <inkml:channelProperties>
          <inkml:channelProperty channel="X" name="resolution" value="1985.87878" units="1/cm"/>
          <inkml:channelProperty channel="Y" name="resolution" value="3181.26221" units="1/cm"/>
          <inkml:channelProperty channel="F" name="resolution" value="0" units="1/dev"/>
        </inkml:channelProperties>
      </inkml:inkSource>
      <inkml:timestamp xml:id="ts0" timeString="2024-01-15T02:34:36.595"/>
    </inkml:context>
    <inkml:brush xml:id="br0">
      <inkml:brushProperty name="width" value="0.06667" units="cm"/>
      <inkml:brushProperty name="height" value="0.06667" units="cm"/>
      <inkml:brushProperty name="color" value="#FFC000"/>
      <inkml:brushProperty name="fitToCurve" value="1"/>
    </inkml:brush>
  </inkml:definitions>
  <inkml:trace contextRef="#ctx0" brushRef="#br0">20 5 296,'0'0'278,"0"0"-35,0 0-29,0 0-16,0 0-34,0 0-18,0 0-21,0 0-14,0 0-15,0 0-51,0 0 34,0 0-13,0 0-11,0 0-11,0 0-7,0 0-9,0 0-6,0 0-4,0 0-2,0 0-5,0 0-5,0 0 4,0 0-6,0 0 1,0 0-3,0 0 2,0 0-6,0 0-27,0 0 33,0 0 1,0 0 6,0 0-10,0 0-6,0 0-3,0 0-1,0 0-2,0 0 5,0 0 5,0 0-3,0 0 4,0 0-1,0 0 1,0 0 0,0 0-2,0 0 7,0 0 0,0 0 7,0 0-2,0 0 2,23-6 1,-23 6-28,0 0 31,0 0-6,0 0-1,0 0-4,0 0 0,0 0-4,0 0 1,0 0 2,0 0-3,0 0 22,0 0-27,-26 6 6,26-6-4,0 0-4,0 0 3,-10 19 0,10-19 1,0 0 2,0 0-3,0 0 3,0 0 0,0 24 0,0-24 2,0 0-5,0 0 8,0 0 3,0 0-2,0 0-1,0 0-1,0 0 1,0 0-3,0 0 1,19-13-2,-19 13 2,0 0-3,0 0 0,0 0 0,7-22 0,-7 22 21,0 0-71,0 0 25,0 0-15,0 0-27,0 0-47,0 0-51,0 0-46,0 0-70,-20 19-183,20-19 57</inkml:trace>
</inkml:ink>
</file>

<file path=ppt/ink/ink1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dev"/>
        </inkml:traceFormat>
        <inkml:channelProperties>
          <inkml:channelProperty channel="X" name="resolution" value="1985.87878" units="1/cm"/>
          <inkml:channelProperty channel="Y" name="resolution" value="3181.26221" units="1/cm"/>
          <inkml:channelProperty channel="F" name="resolution" value="0" units="1/dev"/>
        </inkml:channelProperties>
      </inkml:inkSource>
      <inkml:timestamp xml:id="ts0" timeString="2024-01-15T02:34:36.595"/>
    </inkml:context>
    <inkml:brush xml:id="br0">
      <inkml:brushProperty name="width" value="0.06667" units="cm"/>
      <inkml:brushProperty name="height" value="0.06667" units="cm"/>
      <inkml:brushProperty name="color" value="#FFC000"/>
      <inkml:brushProperty name="fitToCurve" value="1"/>
    </inkml:brush>
  </inkml:definitions>
  <inkml:trace contextRef="#ctx0" brushRef="#br0">20 5 296,'0'0'278,"0"0"-35,0 0-29,0 0-16,0 0-34,0 0-18,0 0-21,0 0-14,0 0-15,0 0-51,0 0 34,0 0-13,0 0-11,0 0-11,0 0-7,0 0-9,0 0-6,0 0-4,0 0-2,0 0-5,0 0-5,0 0 4,0 0-6,0 0 1,0 0-3,0 0 2,0 0-6,0 0-27,0 0 33,0 0 1,0 0 6,0 0-10,0 0-6,0 0-3,0 0-1,0 0-2,0 0 5,0 0 5,0 0-3,0 0 4,0 0-1,0 0 1,0 0 0,0 0-2,0 0 7,0 0 0,0 0 7,0 0-2,0 0 2,23-6 1,-23 6-28,0 0 31,0 0-6,0 0-1,0 0-4,0 0 0,0 0-4,0 0 1,0 0 2,0 0-3,0 0 22,0 0-27,-26 6 6,26-6-4,0 0-4,0 0 3,-10 19 0,10-19 1,0 0 2,0 0-3,0 0 3,0 0 0,0 24 0,0-24 2,0 0-5,0 0 8,0 0 3,0 0-2,0 0-1,0 0-1,0 0 1,0 0-3,0 0 1,19-13-2,-19 13 2,0 0-3,0 0 0,0 0 0,7-22 0,-7 22 21,0 0-71,0 0 25,0 0-15,0 0-27,0 0-47,0 0-51,0 0-46,0 0-70,-20 19-183,20-19 57</inkml:trace>
</inkml:ink>
</file>

<file path=ppt/ink/ink1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dev"/>
        </inkml:traceFormat>
        <inkml:channelProperties>
          <inkml:channelProperty channel="X" name="resolution" value="1985.87878" units="1/cm"/>
          <inkml:channelProperty channel="Y" name="resolution" value="3181.26221" units="1/cm"/>
          <inkml:channelProperty channel="F" name="resolution" value="0" units="1/dev"/>
        </inkml:channelProperties>
      </inkml:inkSource>
      <inkml:timestamp xml:id="ts0" timeString="2024-01-15T02:34:36.595"/>
    </inkml:context>
    <inkml:brush xml:id="br0">
      <inkml:brushProperty name="width" value="0.06667" units="cm"/>
      <inkml:brushProperty name="height" value="0.06667" units="cm"/>
      <inkml:brushProperty name="color" value="#FFC000"/>
      <inkml:brushProperty name="fitToCurve" value="1"/>
    </inkml:brush>
  </inkml:definitions>
  <inkml:trace contextRef="#ctx0" brushRef="#br0">20 5 296,'0'0'278,"0"0"-35,0 0-29,0 0-16,0 0-34,0 0-18,0 0-21,0 0-14,0 0-15,0 0-51,0 0 34,0 0-13,0 0-11,0 0-11,0 0-7,0 0-9,0 0-6,0 0-4,0 0-2,0 0-5,0 0-5,0 0 4,0 0-6,0 0 1,0 0-3,0 0 2,0 0-6,0 0-27,0 0 33,0 0 1,0 0 6,0 0-10,0 0-6,0 0-3,0 0-1,0 0-2,0 0 5,0 0 5,0 0-3,0 0 4,0 0-1,0 0 1,0 0 0,0 0-2,0 0 7,0 0 0,0 0 7,0 0-2,0 0 2,23-6 1,-23 6-28,0 0 31,0 0-6,0 0-1,0 0-4,0 0 0,0 0-4,0 0 1,0 0 2,0 0-3,0 0 22,0 0-27,-26 6 6,26-6-4,0 0-4,0 0 3,-10 19 0,10-19 1,0 0 2,0 0-3,0 0 3,0 0 0,0 24 0,0-24 2,0 0-5,0 0 8,0 0 3,0 0-2,0 0-1,0 0-1,0 0 1,0 0-3,0 0 1,19-13-2,-19 13 2,0 0-3,0 0 0,0 0 0,7-22 0,-7 22 21,0 0-71,0 0 25,0 0-15,0 0-27,0 0-47,0 0-51,0 0-46,0 0-70,-20 19-183,20-19 57</inkml:trace>
</inkml:ink>
</file>

<file path=ppt/ink/ink13.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dev"/>
        </inkml:traceFormat>
        <inkml:channelProperties>
          <inkml:channelProperty channel="X" name="resolution" value="1985.87878" units="1/cm"/>
          <inkml:channelProperty channel="Y" name="resolution" value="3181.26221" units="1/cm"/>
          <inkml:channelProperty channel="F" name="resolution" value="0" units="1/dev"/>
        </inkml:channelProperties>
      </inkml:inkSource>
      <inkml:timestamp xml:id="ts0" timeString="2024-01-15T02:34:36.595"/>
    </inkml:context>
    <inkml:brush xml:id="br0">
      <inkml:brushProperty name="width" value="0.06667" units="cm"/>
      <inkml:brushProperty name="height" value="0.06667" units="cm"/>
      <inkml:brushProperty name="color" value="#FFC000"/>
      <inkml:brushProperty name="fitToCurve" value="1"/>
    </inkml:brush>
  </inkml:definitions>
  <inkml:trace contextRef="#ctx0" brushRef="#br0">20 5 296,'0'0'278,"0"0"-35,0 0-29,0 0-16,0 0-34,0 0-18,0 0-21,0 0-14,0 0-15,0 0-51,0 0 34,0 0-13,0 0-11,0 0-11,0 0-7,0 0-9,0 0-6,0 0-4,0 0-2,0 0-5,0 0-5,0 0 4,0 0-6,0 0 1,0 0-3,0 0 2,0 0-6,0 0-27,0 0 33,0 0 1,0 0 6,0 0-10,0 0-6,0 0-3,0 0-1,0 0-2,0 0 5,0 0 5,0 0-3,0 0 4,0 0-1,0 0 1,0 0 0,0 0-2,0 0 7,0 0 0,0 0 7,0 0-2,0 0 2,23-6 1,-23 6-28,0 0 31,0 0-6,0 0-1,0 0-4,0 0 0,0 0-4,0 0 1,0 0 2,0 0-3,0 0 22,0 0-27,-26 6 6,26-6-4,0 0-4,0 0 3,-10 19 0,10-19 1,0 0 2,0 0-3,0 0 3,0 0 0,0 24 0,0-24 2,0 0-5,0 0 8,0 0 3,0 0-2,0 0-1,0 0-1,0 0 1,0 0-3,0 0 1,19-13-2,-19 13 2,0 0-3,0 0 0,0 0 0,7-22 0,-7 22 21,0 0-71,0 0 25,0 0-15,0 0-27,0 0-47,0 0-51,0 0-46,0 0-70,-20 19-183,20-19 57</inkml:trace>
</inkml:ink>
</file>

<file path=ppt/ink/ink14.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dev"/>
        </inkml:traceFormat>
        <inkml:channelProperties>
          <inkml:channelProperty channel="X" name="resolution" value="1985.87878" units="1/cm"/>
          <inkml:channelProperty channel="Y" name="resolution" value="3181.26221" units="1/cm"/>
          <inkml:channelProperty channel="F" name="resolution" value="0" units="1/dev"/>
        </inkml:channelProperties>
      </inkml:inkSource>
      <inkml:timestamp xml:id="ts0" timeString="2024-01-15T02:34:36.595"/>
    </inkml:context>
    <inkml:brush xml:id="br0">
      <inkml:brushProperty name="width" value="0.06667" units="cm"/>
      <inkml:brushProperty name="height" value="0.06667" units="cm"/>
      <inkml:brushProperty name="color" value="#FFC000"/>
      <inkml:brushProperty name="fitToCurve" value="1"/>
    </inkml:brush>
  </inkml:definitions>
  <inkml:trace contextRef="#ctx0" brushRef="#br0">20 5 296,'0'0'278,"0"0"-35,0 0-29,0 0-16,0 0-34,0 0-18,0 0-21,0 0-14,0 0-15,0 0-51,0 0 34,0 0-13,0 0-11,0 0-11,0 0-7,0 0-9,0 0-6,0 0-4,0 0-2,0 0-5,0 0-5,0 0 4,0 0-6,0 0 1,0 0-3,0 0 2,0 0-6,0 0-27,0 0 33,0 0 1,0 0 6,0 0-10,0 0-6,0 0-3,0 0-1,0 0-2,0 0 5,0 0 5,0 0-3,0 0 4,0 0-1,0 0 1,0 0 0,0 0-2,0 0 7,0 0 0,0 0 7,0 0-2,0 0 2,23-6 1,-23 6-28,0 0 31,0 0-6,0 0-1,0 0-4,0 0 0,0 0-4,0 0 1,0 0 2,0 0-3,0 0 22,0 0-27,-26 6 6,26-6-4,0 0-4,0 0 3,-10 19 0,10-19 1,0 0 2,0 0-3,0 0 3,0 0 0,0 24 0,0-24 2,0 0-5,0 0 8,0 0 3,0 0-2,0 0-1,0 0-1,0 0 1,0 0-3,0 0 1,19-13-2,-19 13 2,0 0-3,0 0 0,0 0 0,7-22 0,-7 22 21,0 0-71,0 0 25,0 0-15,0 0-27,0 0-47,0 0-51,0 0-46,0 0-70,-20 19-183,20-19 57</inkml:trace>
</inkml:ink>
</file>

<file path=ppt/ink/ink15.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dev"/>
        </inkml:traceFormat>
        <inkml:channelProperties>
          <inkml:channelProperty channel="X" name="resolution" value="1985.87878" units="1/cm"/>
          <inkml:channelProperty channel="Y" name="resolution" value="3181.26221" units="1/cm"/>
          <inkml:channelProperty channel="F" name="resolution" value="0" units="1/dev"/>
        </inkml:channelProperties>
      </inkml:inkSource>
      <inkml:timestamp xml:id="ts0" timeString="2024-01-15T02:34:36.595"/>
    </inkml:context>
    <inkml:brush xml:id="br0">
      <inkml:brushProperty name="width" value="0.06667" units="cm"/>
      <inkml:brushProperty name="height" value="0.06667" units="cm"/>
      <inkml:brushProperty name="color" value="#FFC000"/>
      <inkml:brushProperty name="fitToCurve" value="1"/>
    </inkml:brush>
  </inkml:definitions>
  <inkml:trace contextRef="#ctx0" brushRef="#br0">20 5 296,'0'0'278,"0"0"-35,0 0-29,0 0-16,0 0-34,0 0-18,0 0-21,0 0-14,0 0-15,0 0-51,0 0 34,0 0-13,0 0-11,0 0-11,0 0-7,0 0-9,0 0-6,0 0-4,0 0-2,0 0-5,0 0-5,0 0 4,0 0-6,0 0 1,0 0-3,0 0 2,0 0-6,0 0-27,0 0 33,0 0 1,0 0 6,0 0-10,0 0-6,0 0-3,0 0-1,0 0-2,0 0 5,0 0 5,0 0-3,0 0 4,0 0-1,0 0 1,0 0 0,0 0-2,0 0 7,0 0 0,0 0 7,0 0-2,0 0 2,23-6 1,-23 6-28,0 0 31,0 0-6,0 0-1,0 0-4,0 0 0,0 0-4,0 0 1,0 0 2,0 0-3,0 0 22,0 0-27,-26 6 6,26-6-4,0 0-4,0 0 3,-10 19 0,10-19 1,0 0 2,0 0-3,0 0 3,0 0 0,0 24 0,0-24 2,0 0-5,0 0 8,0 0 3,0 0-2,0 0-1,0 0-1,0 0 1,0 0-3,0 0 1,19-13-2,-19 13 2,0 0-3,0 0 0,0 0 0,7-22 0,-7 22 21,0 0-71,0 0 25,0 0-15,0 0-27,0 0-47,0 0-51,0 0-46,0 0-70,-20 19-183,20-19 57</inkml:trace>
</inkml:ink>
</file>

<file path=ppt/ink/ink16.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dev"/>
        </inkml:traceFormat>
        <inkml:channelProperties>
          <inkml:channelProperty channel="X" name="resolution" value="1985.87878" units="1/cm"/>
          <inkml:channelProperty channel="Y" name="resolution" value="3181.26221" units="1/cm"/>
          <inkml:channelProperty channel="F" name="resolution" value="0" units="1/dev"/>
        </inkml:channelProperties>
      </inkml:inkSource>
      <inkml:timestamp xml:id="ts0" timeString="2024-01-15T02:34:36.595"/>
    </inkml:context>
    <inkml:brush xml:id="br0">
      <inkml:brushProperty name="width" value="0.06667" units="cm"/>
      <inkml:brushProperty name="height" value="0.06667" units="cm"/>
      <inkml:brushProperty name="color" value="#FFC000"/>
      <inkml:brushProperty name="fitToCurve" value="1"/>
    </inkml:brush>
  </inkml:definitions>
  <inkml:trace contextRef="#ctx0" brushRef="#br0">20 5 296,'0'0'278,"0"0"-35,0 0-29,0 0-16,0 0-34,0 0-18,0 0-21,0 0-14,0 0-15,0 0-51,0 0 34,0 0-13,0 0-11,0 0-11,0 0-7,0 0-9,0 0-6,0 0-4,0 0-2,0 0-5,0 0-5,0 0 4,0 0-6,0 0 1,0 0-3,0 0 2,0 0-6,0 0-27,0 0 33,0 0 1,0 0 6,0 0-10,0 0-6,0 0-3,0 0-1,0 0-2,0 0 5,0 0 5,0 0-3,0 0 4,0 0-1,0 0 1,0 0 0,0 0-2,0 0 7,0 0 0,0 0 7,0 0-2,0 0 2,23-6 1,-23 6-28,0 0 31,0 0-6,0 0-1,0 0-4,0 0 0,0 0-4,0 0 1,0 0 2,0 0-3,0 0 22,0 0-27,-26 6 6,26-6-4,0 0-4,0 0 3,-10 19 0,10-19 1,0 0 2,0 0-3,0 0 3,0 0 0,0 24 0,0-24 2,0 0-5,0 0 8,0 0 3,0 0-2,0 0-1,0 0-1,0 0 1,0 0-3,0 0 1,19-13-2,-19 13 2,0 0-3,0 0 0,0 0 0,7-22 0,-7 22 21,0 0-71,0 0 25,0 0-15,0 0-27,0 0-47,0 0-51,0 0-46,0 0-70,-20 19-183,20-19 57</inkml:trace>
</inkml:ink>
</file>

<file path=ppt/ink/ink17.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dev"/>
        </inkml:traceFormat>
        <inkml:channelProperties>
          <inkml:channelProperty channel="X" name="resolution" value="1985.87878" units="1/cm"/>
          <inkml:channelProperty channel="Y" name="resolution" value="3181.26221" units="1/cm"/>
          <inkml:channelProperty channel="F" name="resolution" value="0" units="1/dev"/>
        </inkml:channelProperties>
      </inkml:inkSource>
      <inkml:timestamp xml:id="ts0" timeString="2024-01-15T02:34:36.595"/>
    </inkml:context>
    <inkml:brush xml:id="br0">
      <inkml:brushProperty name="width" value="0.06667" units="cm"/>
      <inkml:brushProperty name="height" value="0.06667" units="cm"/>
      <inkml:brushProperty name="color" value="#FFC000"/>
      <inkml:brushProperty name="fitToCurve" value="1"/>
    </inkml:brush>
  </inkml:definitions>
  <inkml:trace contextRef="#ctx0" brushRef="#br0">20 5 296,'0'0'278,"0"0"-35,0 0-29,0 0-16,0 0-34,0 0-18,0 0-21,0 0-14,0 0-15,0 0-51,0 0 34,0 0-13,0 0-11,0 0-11,0 0-7,0 0-9,0 0-6,0 0-4,0 0-2,0 0-5,0 0-5,0 0 4,0 0-6,0 0 1,0 0-3,0 0 2,0 0-6,0 0-27,0 0 33,0 0 1,0 0 6,0 0-10,0 0-6,0 0-3,0 0-1,0 0-2,0 0 5,0 0 5,0 0-3,0 0 4,0 0-1,0 0 1,0 0 0,0 0-2,0 0 7,0 0 0,0 0 7,0 0-2,0 0 2,23-6 1,-23 6-28,0 0 31,0 0-6,0 0-1,0 0-4,0 0 0,0 0-4,0 0 1,0 0 2,0 0-3,0 0 22,0 0-27,-26 6 6,26-6-4,0 0-4,0 0 3,-10 19 0,10-19 1,0 0 2,0 0-3,0 0 3,0 0 0,0 24 0,0-24 2,0 0-5,0 0 8,0 0 3,0 0-2,0 0-1,0 0-1,0 0 1,0 0-3,0 0 1,19-13-2,-19 13 2,0 0-3,0 0 0,0 0 0,7-22 0,-7 22 21,0 0-71,0 0 25,0 0-15,0 0-27,0 0-47,0 0-51,0 0-46,0 0-70,-20 19-183,20-19 57</inkml:trace>
</inkml:ink>
</file>

<file path=ppt/ink/ink18.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dev"/>
        </inkml:traceFormat>
        <inkml:channelProperties>
          <inkml:channelProperty channel="X" name="resolution" value="1985.87878" units="1/cm"/>
          <inkml:channelProperty channel="Y" name="resolution" value="3181.26221" units="1/cm"/>
          <inkml:channelProperty channel="F" name="resolution" value="0" units="1/dev"/>
        </inkml:channelProperties>
      </inkml:inkSource>
      <inkml:timestamp xml:id="ts0" timeString="2024-01-15T02:34:36.595"/>
    </inkml:context>
    <inkml:brush xml:id="br0">
      <inkml:brushProperty name="width" value="0.06667" units="cm"/>
      <inkml:brushProperty name="height" value="0.06667" units="cm"/>
      <inkml:brushProperty name="color" value="#FFC000"/>
      <inkml:brushProperty name="fitToCurve" value="1"/>
    </inkml:brush>
  </inkml:definitions>
  <inkml:trace contextRef="#ctx0" brushRef="#br0">20 5 296,'0'0'278,"0"0"-35,0 0-29,0 0-16,0 0-34,0 0-18,0 0-21,0 0-14,0 0-15,0 0-51,0 0 34,0 0-13,0 0-11,0 0-11,0 0-7,0 0-9,0 0-6,0 0-4,0 0-2,0 0-5,0 0-5,0 0 4,0 0-6,0 0 1,0 0-3,0 0 2,0 0-6,0 0-27,0 0 33,0 0 1,0 0 6,0 0-10,0 0-6,0 0-3,0 0-1,0 0-2,0 0 5,0 0 5,0 0-3,0 0 4,0 0-1,0 0 1,0 0 0,0 0-2,0 0 7,0 0 0,0 0 7,0 0-2,0 0 2,23-6 1,-23 6-28,0 0 31,0 0-6,0 0-1,0 0-4,0 0 0,0 0-4,0 0 1,0 0 2,0 0-3,0 0 22,0 0-27,-26 6 6,26-6-4,0 0-4,0 0 3,-10 19 0,10-19 1,0 0 2,0 0-3,0 0 3,0 0 0,0 24 0,0-24 2,0 0-5,0 0 8,0 0 3,0 0-2,0 0-1,0 0-1,0 0 1,0 0-3,0 0 1,19-13-2,-19 13 2,0 0-3,0 0 0,0 0 0,7-22 0,-7 22 21,0 0-71,0 0 25,0 0-15,0 0-27,0 0-47,0 0-51,0 0-46,0 0-70,-20 19-183,20-19 57</inkml:trace>
</inkml:ink>
</file>

<file path=ppt/ink/ink19.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dev"/>
        </inkml:traceFormat>
        <inkml:channelProperties>
          <inkml:channelProperty channel="X" name="resolution" value="1985.87878" units="1/cm"/>
          <inkml:channelProperty channel="Y" name="resolution" value="3181.26221" units="1/cm"/>
          <inkml:channelProperty channel="F" name="resolution" value="0" units="1/dev"/>
        </inkml:channelProperties>
      </inkml:inkSource>
      <inkml:timestamp xml:id="ts0" timeString="2024-01-15T02:34:36.595"/>
    </inkml:context>
    <inkml:brush xml:id="br0">
      <inkml:brushProperty name="width" value="0.06667" units="cm"/>
      <inkml:brushProperty name="height" value="0.06667" units="cm"/>
      <inkml:brushProperty name="color" value="#FFC000"/>
      <inkml:brushProperty name="fitToCurve" value="1"/>
    </inkml:brush>
  </inkml:definitions>
  <inkml:trace contextRef="#ctx0" brushRef="#br0">20 5 296,'0'0'278,"0"0"-35,0 0-29,0 0-16,0 0-34,0 0-18,0 0-21,0 0-14,0 0-15,0 0-51,0 0 34,0 0-13,0 0-11,0 0-11,0 0-7,0 0-9,0 0-6,0 0-4,0 0-2,0 0-5,0 0-5,0 0 4,0 0-6,0 0 1,0 0-3,0 0 2,0 0-6,0 0-27,0 0 33,0 0 1,0 0 6,0 0-10,0 0-6,0 0-3,0 0-1,0 0-2,0 0 5,0 0 5,0 0-3,0 0 4,0 0-1,0 0 1,0 0 0,0 0-2,0 0 7,0 0 0,0 0 7,0 0-2,0 0 2,23-6 1,-23 6-28,0 0 31,0 0-6,0 0-1,0 0-4,0 0 0,0 0-4,0 0 1,0 0 2,0 0-3,0 0 22,0 0-27,-26 6 6,26-6-4,0 0-4,0 0 3,-10 19 0,10-19 1,0 0 2,0 0-3,0 0 3,0 0 0,0 24 0,0-24 2,0 0-5,0 0 8,0 0 3,0 0-2,0 0-1,0 0-1,0 0 1,0 0-3,0 0 1,19-13-2,-19 13 2,0 0-3,0 0 0,0 0 0,7-22 0,-7 22 21,0 0-71,0 0 25,0 0-15,0 0-27,0 0-47,0 0-51,0 0-46,0 0-70,-20 19-183,20-19 57</inkml:trace>
</inkml:ink>
</file>

<file path=ppt/ink/ink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dev"/>
        </inkml:traceFormat>
        <inkml:channelProperties>
          <inkml:channelProperty channel="X" name="resolution" value="1985.87878" units="1/cm"/>
          <inkml:channelProperty channel="Y" name="resolution" value="3181.26221" units="1/cm"/>
          <inkml:channelProperty channel="F" name="resolution" value="0" units="1/dev"/>
        </inkml:channelProperties>
      </inkml:inkSource>
      <inkml:timestamp xml:id="ts0" timeString="2024-01-15T02:34:36.595"/>
    </inkml:context>
    <inkml:brush xml:id="br0">
      <inkml:brushProperty name="width" value="0.06667" units="cm"/>
      <inkml:brushProperty name="height" value="0.06667" units="cm"/>
      <inkml:brushProperty name="color" value="#FFC000"/>
      <inkml:brushProperty name="fitToCurve" value="1"/>
    </inkml:brush>
  </inkml:definitions>
  <inkml:trace contextRef="#ctx0" brushRef="#br0">20 5 296,'0'0'278,"0"0"-35,0 0-29,0 0-16,0 0-34,0 0-18,0 0-21,0 0-14,0 0-15,0 0-51,0 0 34,0 0-13,0 0-11,0 0-11,0 0-7,0 0-9,0 0-6,0 0-4,0 0-2,0 0-5,0 0-5,0 0 4,0 0-6,0 0 1,0 0-3,0 0 2,0 0-6,0 0-27,0 0 33,0 0 1,0 0 6,0 0-10,0 0-6,0 0-3,0 0-1,0 0-2,0 0 5,0 0 5,0 0-3,0 0 4,0 0-1,0 0 1,0 0 0,0 0-2,0 0 7,0 0 0,0 0 7,0 0-2,0 0 2,23-6 1,-23 6-28,0 0 31,0 0-6,0 0-1,0 0-4,0 0 0,0 0-4,0 0 1,0 0 2,0 0-3,0 0 22,0 0-27,-26 6 6,26-6-4,0 0-4,0 0 3,-10 19 0,10-19 1,0 0 2,0 0-3,0 0 3,0 0 0,0 24 0,0-24 2,0 0-5,0 0 8,0 0 3,0 0-2,0 0-1,0 0-1,0 0 1,0 0-3,0 0 1,19-13-2,-19 13 2,0 0-3,0 0 0,0 0 0,7-22 0,-7 22 21,0 0-71,0 0 25,0 0-15,0 0-27,0 0-47,0 0-51,0 0-46,0 0-70,-20 19-183,20-19 57</inkml:trace>
</inkml:ink>
</file>

<file path=ppt/ink/ink20.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dev"/>
        </inkml:traceFormat>
        <inkml:channelProperties>
          <inkml:channelProperty channel="X" name="resolution" value="1985.87878" units="1/cm"/>
          <inkml:channelProperty channel="Y" name="resolution" value="3181.26221" units="1/cm"/>
          <inkml:channelProperty channel="F" name="resolution" value="0" units="1/dev"/>
        </inkml:channelProperties>
      </inkml:inkSource>
      <inkml:timestamp xml:id="ts0" timeString="2024-01-15T02:34:36.595"/>
    </inkml:context>
    <inkml:brush xml:id="br0">
      <inkml:brushProperty name="width" value="0.06667" units="cm"/>
      <inkml:brushProperty name="height" value="0.06667" units="cm"/>
      <inkml:brushProperty name="color" value="#FFC000"/>
      <inkml:brushProperty name="fitToCurve" value="1"/>
    </inkml:brush>
  </inkml:definitions>
  <inkml:trace contextRef="#ctx0" brushRef="#br0">20 5 296,'0'0'278,"0"0"-35,0 0-29,0 0-16,0 0-34,0 0-18,0 0-21,0 0-14,0 0-15,0 0-51,0 0 34,0 0-13,0 0-11,0 0-11,0 0-7,0 0-9,0 0-6,0 0-4,0 0-2,0 0-5,0 0-5,0 0 4,0 0-6,0 0 1,0 0-3,0 0 2,0 0-6,0 0-27,0 0 33,0 0 1,0 0 6,0 0-10,0 0-6,0 0-3,0 0-1,0 0-2,0 0 5,0 0 5,0 0-3,0 0 4,0 0-1,0 0 1,0 0 0,0 0-2,0 0 7,0 0 0,0 0 7,0 0-2,0 0 2,23-6 1,-23 6-28,0 0 31,0 0-6,0 0-1,0 0-4,0 0 0,0 0-4,0 0 1,0 0 2,0 0-3,0 0 22,0 0-27,-26 6 6,26-6-4,0 0-4,0 0 3,-10 19 0,10-19 1,0 0 2,0 0-3,0 0 3,0 0 0,0 24 0,0-24 2,0 0-5,0 0 8,0 0 3,0 0-2,0 0-1,0 0-1,0 0 1,0 0-3,0 0 1,19-13-2,-19 13 2,0 0-3,0 0 0,0 0 0,7-22 0,-7 22 21,0 0-71,0 0 25,0 0-15,0 0-27,0 0-47,0 0-51,0 0-46,0 0-70,-20 19-183,20-19 57</inkml:trace>
</inkml:ink>
</file>

<file path=ppt/ink/ink2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dev"/>
        </inkml:traceFormat>
        <inkml:channelProperties>
          <inkml:channelProperty channel="X" name="resolution" value="1985.87878" units="1/cm"/>
          <inkml:channelProperty channel="Y" name="resolution" value="3181.26221" units="1/cm"/>
          <inkml:channelProperty channel="F" name="resolution" value="0" units="1/dev"/>
        </inkml:channelProperties>
      </inkml:inkSource>
      <inkml:timestamp xml:id="ts0" timeString="2024-01-15T02:34:36.595"/>
    </inkml:context>
    <inkml:brush xml:id="br0">
      <inkml:brushProperty name="width" value="0.06667" units="cm"/>
      <inkml:brushProperty name="height" value="0.06667" units="cm"/>
      <inkml:brushProperty name="color" value="#FFC000"/>
      <inkml:brushProperty name="fitToCurve" value="1"/>
    </inkml:brush>
  </inkml:definitions>
  <inkml:trace contextRef="#ctx0" brushRef="#br0">20 5 296,'0'0'278,"0"0"-35,0 0-29,0 0-16,0 0-34,0 0-18,0 0-21,0 0-14,0 0-15,0 0-51,0 0 34,0 0-13,0 0-11,0 0-11,0 0-7,0 0-9,0 0-6,0 0-4,0 0-2,0 0-5,0 0-5,0 0 4,0 0-6,0 0 1,0 0-3,0 0 2,0 0-6,0 0-27,0 0 33,0 0 1,0 0 6,0 0-10,0 0-6,0 0-3,0 0-1,0 0-2,0 0 5,0 0 5,0 0-3,0 0 4,0 0-1,0 0 1,0 0 0,0 0-2,0 0 7,0 0 0,0 0 7,0 0-2,0 0 2,23-6 1,-23 6-28,0 0 31,0 0-6,0 0-1,0 0-4,0 0 0,0 0-4,0 0 1,0 0 2,0 0-3,0 0 22,0 0-27,-26 6 6,26-6-4,0 0-4,0 0 3,-10 19 0,10-19 1,0 0 2,0 0-3,0 0 3,0 0 0,0 24 0,0-24 2,0 0-5,0 0 8,0 0 3,0 0-2,0 0-1,0 0-1,0 0 1,0 0-3,0 0 1,19-13-2,-19 13 2,0 0-3,0 0 0,0 0 0,7-22 0,-7 22 21,0 0-71,0 0 25,0 0-15,0 0-27,0 0-47,0 0-51,0 0-46,0 0-70,-20 19-183,20-19 57</inkml:trace>
</inkml:ink>
</file>

<file path=ppt/ink/ink2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dev"/>
        </inkml:traceFormat>
        <inkml:channelProperties>
          <inkml:channelProperty channel="X" name="resolution" value="1985.87878" units="1/cm"/>
          <inkml:channelProperty channel="Y" name="resolution" value="3181.26221" units="1/cm"/>
          <inkml:channelProperty channel="F" name="resolution" value="0" units="1/dev"/>
        </inkml:channelProperties>
      </inkml:inkSource>
      <inkml:timestamp xml:id="ts0" timeString="2024-01-15T02:34:36.595"/>
    </inkml:context>
    <inkml:brush xml:id="br0">
      <inkml:brushProperty name="width" value="0.06667" units="cm"/>
      <inkml:brushProperty name="height" value="0.06667" units="cm"/>
      <inkml:brushProperty name="color" value="#FFC000"/>
      <inkml:brushProperty name="fitToCurve" value="1"/>
    </inkml:brush>
  </inkml:definitions>
  <inkml:trace contextRef="#ctx0" brushRef="#br0">20 5 296,'0'0'278,"0"0"-35,0 0-29,0 0-16,0 0-34,0 0-18,0 0-21,0 0-14,0 0-15,0 0-51,0 0 34,0 0-13,0 0-11,0 0-11,0 0-7,0 0-9,0 0-6,0 0-4,0 0-2,0 0-5,0 0-5,0 0 4,0 0-6,0 0 1,0 0-3,0 0 2,0 0-6,0 0-27,0 0 33,0 0 1,0 0 6,0 0-10,0 0-6,0 0-3,0 0-1,0 0-2,0 0 5,0 0 5,0 0-3,0 0 4,0 0-1,0 0 1,0 0 0,0 0-2,0 0 7,0 0 0,0 0 7,0 0-2,0 0 2,23-6 1,-23 6-28,0 0 31,0 0-6,0 0-1,0 0-4,0 0 0,0 0-4,0 0 1,0 0 2,0 0-3,0 0 22,0 0-27,-26 6 6,26-6-4,0 0-4,0 0 3,-10 19 0,10-19 1,0 0 2,0 0-3,0 0 3,0 0 0,0 24 0,0-24 2,0 0-5,0 0 8,0 0 3,0 0-2,0 0-1,0 0-1,0 0 1,0 0-3,0 0 1,19-13-2,-19 13 2,0 0-3,0 0 0,0 0 0,7-22 0,-7 22 21,0 0-71,0 0 25,0 0-15,0 0-27,0 0-47,0 0-51,0 0-46,0 0-70,-20 19-183,20-19 57</inkml:trace>
</inkml:ink>
</file>

<file path=ppt/ink/ink23.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dev"/>
        </inkml:traceFormat>
        <inkml:channelProperties>
          <inkml:channelProperty channel="X" name="resolution" value="1985.87878" units="1/cm"/>
          <inkml:channelProperty channel="Y" name="resolution" value="3181.26221" units="1/cm"/>
          <inkml:channelProperty channel="F" name="resolution" value="0" units="1/dev"/>
        </inkml:channelProperties>
      </inkml:inkSource>
      <inkml:timestamp xml:id="ts0" timeString="2024-01-15T02:34:36.595"/>
    </inkml:context>
    <inkml:brush xml:id="br0">
      <inkml:brushProperty name="width" value="0.06667" units="cm"/>
      <inkml:brushProperty name="height" value="0.06667" units="cm"/>
      <inkml:brushProperty name="color" value="#FFC000"/>
      <inkml:brushProperty name="fitToCurve" value="1"/>
    </inkml:brush>
  </inkml:definitions>
  <inkml:trace contextRef="#ctx0" brushRef="#br0">20 5 296,'0'0'278,"0"0"-35,0 0-29,0 0-16,0 0-34,0 0-18,0 0-21,0 0-14,0 0-15,0 0-51,0 0 34,0 0-13,0 0-11,0 0-11,0 0-7,0 0-9,0 0-6,0 0-4,0 0-2,0 0-5,0 0-5,0 0 4,0 0-6,0 0 1,0 0-3,0 0 2,0 0-6,0 0-27,0 0 33,0 0 1,0 0 6,0 0-10,0 0-6,0 0-3,0 0-1,0 0-2,0 0 5,0 0 5,0 0-3,0 0 4,0 0-1,0 0 1,0 0 0,0 0-2,0 0 7,0 0 0,0 0 7,0 0-2,0 0 2,23-6 1,-23 6-28,0 0 31,0 0-6,0 0-1,0 0-4,0 0 0,0 0-4,0 0 1,0 0 2,0 0-3,0 0 22,0 0-27,-26 6 6,26-6-4,0 0-4,0 0 3,-10 19 0,10-19 1,0 0 2,0 0-3,0 0 3,0 0 0,0 24 0,0-24 2,0 0-5,0 0 8,0 0 3,0 0-2,0 0-1,0 0-1,0 0 1,0 0-3,0 0 1,19-13-2,-19 13 2,0 0-3,0 0 0,0 0 0,7-22 0,-7 22 21,0 0-71,0 0 25,0 0-15,0 0-27,0 0-47,0 0-51,0 0-46,0 0-70,-20 19-183,20-19 57</inkml:trace>
</inkml:ink>
</file>

<file path=ppt/ink/ink3.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dev"/>
        </inkml:traceFormat>
        <inkml:channelProperties>
          <inkml:channelProperty channel="X" name="resolution" value="1985.87878" units="1/cm"/>
          <inkml:channelProperty channel="Y" name="resolution" value="3181.26221" units="1/cm"/>
          <inkml:channelProperty channel="F" name="resolution" value="0" units="1/dev"/>
        </inkml:channelProperties>
      </inkml:inkSource>
      <inkml:timestamp xml:id="ts0" timeString="2024-01-15T02:34:36.595"/>
    </inkml:context>
    <inkml:brush xml:id="br0">
      <inkml:brushProperty name="width" value="0.06667" units="cm"/>
      <inkml:brushProperty name="height" value="0.06667" units="cm"/>
      <inkml:brushProperty name="color" value="#FFC000"/>
      <inkml:brushProperty name="fitToCurve" value="1"/>
    </inkml:brush>
  </inkml:definitions>
  <inkml:trace contextRef="#ctx0" brushRef="#br0">20 5 296,'0'0'278,"0"0"-35,0 0-29,0 0-16,0 0-34,0 0-18,0 0-21,0 0-14,0 0-15,0 0-51,0 0 34,0 0-13,0 0-11,0 0-11,0 0-7,0 0-9,0 0-6,0 0-4,0 0-2,0 0-5,0 0-5,0 0 4,0 0-6,0 0 1,0 0-3,0 0 2,0 0-6,0 0-27,0 0 33,0 0 1,0 0 6,0 0-10,0 0-6,0 0-3,0 0-1,0 0-2,0 0 5,0 0 5,0 0-3,0 0 4,0 0-1,0 0 1,0 0 0,0 0-2,0 0 7,0 0 0,0 0 7,0 0-2,0 0 2,23-6 1,-23 6-28,0 0 31,0 0-6,0 0-1,0 0-4,0 0 0,0 0-4,0 0 1,0 0 2,0 0-3,0 0 22,0 0-27,-26 6 6,26-6-4,0 0-4,0 0 3,-10 19 0,10-19 1,0 0 2,0 0-3,0 0 3,0 0 0,0 24 0,0-24 2,0 0-5,0 0 8,0 0 3,0 0-2,0 0-1,0 0-1,0 0 1,0 0-3,0 0 1,19-13-2,-19 13 2,0 0-3,0 0 0,0 0 0,7-22 0,-7 22 21,0 0-71,0 0 25,0 0-15,0 0-27,0 0-47,0 0-51,0 0-46,0 0-70,-20 19-183,20-19 57</inkml:trace>
</inkml:ink>
</file>

<file path=ppt/ink/ink4.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dev"/>
        </inkml:traceFormat>
        <inkml:channelProperties>
          <inkml:channelProperty channel="X" name="resolution" value="1985.87878" units="1/cm"/>
          <inkml:channelProperty channel="Y" name="resolution" value="3181.26221" units="1/cm"/>
          <inkml:channelProperty channel="F" name="resolution" value="0" units="1/dev"/>
        </inkml:channelProperties>
      </inkml:inkSource>
      <inkml:timestamp xml:id="ts0" timeString="2024-01-15T02:34:36.595"/>
    </inkml:context>
    <inkml:brush xml:id="br0">
      <inkml:brushProperty name="width" value="0.06667" units="cm"/>
      <inkml:brushProperty name="height" value="0.06667" units="cm"/>
      <inkml:brushProperty name="color" value="#FFC000"/>
      <inkml:brushProperty name="fitToCurve" value="1"/>
    </inkml:brush>
  </inkml:definitions>
  <inkml:trace contextRef="#ctx0" brushRef="#br0">20 5 296,'0'0'278,"0"0"-35,0 0-29,0 0-16,0 0-34,0 0-18,0 0-21,0 0-14,0 0-15,0 0-51,0 0 34,0 0-13,0 0-11,0 0-11,0 0-7,0 0-9,0 0-6,0 0-4,0 0-2,0 0-5,0 0-5,0 0 4,0 0-6,0 0 1,0 0-3,0 0 2,0 0-6,0 0-27,0 0 33,0 0 1,0 0 6,0 0-10,0 0-6,0 0-3,0 0-1,0 0-2,0 0 5,0 0 5,0 0-3,0 0 4,0 0-1,0 0 1,0 0 0,0 0-2,0 0 7,0 0 0,0 0 7,0 0-2,0 0 2,23-6 1,-23 6-28,0 0 31,0 0-6,0 0-1,0 0-4,0 0 0,0 0-4,0 0 1,0 0 2,0 0-3,0 0 22,0 0-27,-26 6 6,26-6-4,0 0-4,0 0 3,-10 19 0,10-19 1,0 0 2,0 0-3,0 0 3,0 0 0,0 24 0,0-24 2,0 0-5,0 0 8,0 0 3,0 0-2,0 0-1,0 0-1,0 0 1,0 0-3,0 0 1,19-13-2,-19 13 2,0 0-3,0 0 0,0 0 0,7-22 0,-7 22 21,0 0-71,0 0 25,0 0-15,0 0-27,0 0-47,0 0-51,0 0-46,0 0-70,-20 19-183,20-19 57</inkml:trace>
</inkml:ink>
</file>

<file path=ppt/ink/ink5.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dev"/>
        </inkml:traceFormat>
        <inkml:channelProperties>
          <inkml:channelProperty channel="X" name="resolution" value="1985.87878" units="1/cm"/>
          <inkml:channelProperty channel="Y" name="resolution" value="3181.26221" units="1/cm"/>
          <inkml:channelProperty channel="F" name="resolution" value="0" units="1/dev"/>
        </inkml:channelProperties>
      </inkml:inkSource>
      <inkml:timestamp xml:id="ts0" timeString="2024-01-15T02:34:36.595"/>
    </inkml:context>
    <inkml:brush xml:id="br0">
      <inkml:brushProperty name="width" value="0.06667" units="cm"/>
      <inkml:brushProperty name="height" value="0.06667" units="cm"/>
      <inkml:brushProperty name="color" value="#FFC000"/>
      <inkml:brushProperty name="fitToCurve" value="1"/>
    </inkml:brush>
  </inkml:definitions>
  <inkml:trace contextRef="#ctx0" brushRef="#br0">20 5 296,'0'0'278,"0"0"-35,0 0-29,0 0-16,0 0-34,0 0-18,0 0-21,0 0-14,0 0-15,0 0-51,0 0 34,0 0-13,0 0-11,0 0-11,0 0-7,0 0-9,0 0-6,0 0-4,0 0-2,0 0-5,0 0-5,0 0 4,0 0-6,0 0 1,0 0-3,0 0 2,0 0-6,0 0-27,0 0 33,0 0 1,0 0 6,0 0-10,0 0-6,0 0-3,0 0-1,0 0-2,0 0 5,0 0 5,0 0-3,0 0 4,0 0-1,0 0 1,0 0 0,0 0-2,0 0 7,0 0 0,0 0 7,0 0-2,0 0 2,23-6 1,-23 6-28,0 0 31,0 0-6,0 0-1,0 0-4,0 0 0,0 0-4,0 0 1,0 0 2,0 0-3,0 0 22,0 0-27,-26 6 6,26-6-4,0 0-4,0 0 3,-10 19 0,10-19 1,0 0 2,0 0-3,0 0 3,0 0 0,0 24 0,0-24 2,0 0-5,0 0 8,0 0 3,0 0-2,0 0-1,0 0-1,0 0 1,0 0-3,0 0 1,19-13-2,-19 13 2,0 0-3,0 0 0,0 0 0,7-22 0,-7 22 21,0 0-71,0 0 25,0 0-15,0 0-27,0 0-47,0 0-51,0 0-46,0 0-70,-20 19-183,20-19 57</inkml:trace>
</inkml:ink>
</file>

<file path=ppt/ink/ink6.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dev"/>
        </inkml:traceFormat>
        <inkml:channelProperties>
          <inkml:channelProperty channel="X" name="resolution" value="1985.87878" units="1/cm"/>
          <inkml:channelProperty channel="Y" name="resolution" value="3181.26221" units="1/cm"/>
          <inkml:channelProperty channel="F" name="resolution" value="0" units="1/dev"/>
        </inkml:channelProperties>
      </inkml:inkSource>
      <inkml:timestamp xml:id="ts0" timeString="2024-01-15T02:34:36.595"/>
    </inkml:context>
    <inkml:brush xml:id="br0">
      <inkml:brushProperty name="width" value="0.06667" units="cm"/>
      <inkml:brushProperty name="height" value="0.06667" units="cm"/>
      <inkml:brushProperty name="color" value="#FFC000"/>
      <inkml:brushProperty name="fitToCurve" value="1"/>
    </inkml:brush>
  </inkml:definitions>
  <inkml:trace contextRef="#ctx0" brushRef="#br0">20 5 296,'0'0'278,"0"0"-35,0 0-29,0 0-16,0 0-34,0 0-18,0 0-21,0 0-14,0 0-15,0 0-51,0 0 34,0 0-13,0 0-11,0 0-11,0 0-7,0 0-9,0 0-6,0 0-4,0 0-2,0 0-5,0 0-5,0 0 4,0 0-6,0 0 1,0 0-3,0 0 2,0 0-6,0 0-27,0 0 33,0 0 1,0 0 6,0 0-10,0 0-6,0 0-3,0 0-1,0 0-2,0 0 5,0 0 5,0 0-3,0 0 4,0 0-1,0 0 1,0 0 0,0 0-2,0 0 7,0 0 0,0 0 7,0 0-2,0 0 2,23-6 1,-23 6-28,0 0 31,0 0-6,0 0-1,0 0-4,0 0 0,0 0-4,0 0 1,0 0 2,0 0-3,0 0 22,0 0-27,-26 6 6,26-6-4,0 0-4,0 0 3,-10 19 0,10-19 1,0 0 2,0 0-3,0 0 3,0 0 0,0 24 0,0-24 2,0 0-5,0 0 8,0 0 3,0 0-2,0 0-1,0 0-1,0 0 1,0 0-3,0 0 1,19-13-2,-19 13 2,0 0-3,0 0 0,0 0 0,7-22 0,-7 22 21,0 0-71,0 0 25,0 0-15,0 0-27,0 0-47,0 0-51,0 0-46,0 0-70,-20 19-183,20-19 57</inkml:trace>
</inkml:ink>
</file>

<file path=ppt/ink/ink7.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dev"/>
        </inkml:traceFormat>
        <inkml:channelProperties>
          <inkml:channelProperty channel="X" name="resolution" value="1985.87878" units="1/cm"/>
          <inkml:channelProperty channel="Y" name="resolution" value="3181.26221" units="1/cm"/>
          <inkml:channelProperty channel="F" name="resolution" value="0" units="1/dev"/>
        </inkml:channelProperties>
      </inkml:inkSource>
      <inkml:timestamp xml:id="ts0" timeString="2024-01-15T02:34:36.595"/>
    </inkml:context>
    <inkml:brush xml:id="br0">
      <inkml:brushProperty name="width" value="0.06667" units="cm"/>
      <inkml:brushProperty name="height" value="0.06667" units="cm"/>
      <inkml:brushProperty name="color" value="#FFC000"/>
      <inkml:brushProperty name="fitToCurve" value="1"/>
    </inkml:brush>
  </inkml:definitions>
  <inkml:trace contextRef="#ctx0" brushRef="#br0">20 5 296,'0'0'278,"0"0"-35,0 0-29,0 0-16,0 0-34,0 0-18,0 0-21,0 0-14,0 0-15,0 0-51,0 0 34,0 0-13,0 0-11,0 0-11,0 0-7,0 0-9,0 0-6,0 0-4,0 0-2,0 0-5,0 0-5,0 0 4,0 0-6,0 0 1,0 0-3,0 0 2,0 0-6,0 0-27,0 0 33,0 0 1,0 0 6,0 0-10,0 0-6,0 0-3,0 0-1,0 0-2,0 0 5,0 0 5,0 0-3,0 0 4,0 0-1,0 0 1,0 0 0,0 0-2,0 0 7,0 0 0,0 0 7,0 0-2,0 0 2,23-6 1,-23 6-28,0 0 31,0 0-6,0 0-1,0 0-4,0 0 0,0 0-4,0 0 1,0 0 2,0 0-3,0 0 22,0 0-27,-26 6 6,26-6-4,0 0-4,0 0 3,-10 19 0,10-19 1,0 0 2,0 0-3,0 0 3,0 0 0,0 24 0,0-24 2,0 0-5,0 0 8,0 0 3,0 0-2,0 0-1,0 0-1,0 0 1,0 0-3,0 0 1,19-13-2,-19 13 2,0 0-3,0 0 0,0 0 0,7-22 0,-7 22 21,0 0-71,0 0 25,0 0-15,0 0-27,0 0-47,0 0-51,0 0-46,0 0-70,-20 19-183,20-19 57</inkml:trace>
</inkml:ink>
</file>

<file path=ppt/ink/ink8.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dev"/>
        </inkml:traceFormat>
        <inkml:channelProperties>
          <inkml:channelProperty channel="X" name="resolution" value="1985.87878" units="1/cm"/>
          <inkml:channelProperty channel="Y" name="resolution" value="3181.26221" units="1/cm"/>
          <inkml:channelProperty channel="F" name="resolution" value="0" units="1/dev"/>
        </inkml:channelProperties>
      </inkml:inkSource>
      <inkml:timestamp xml:id="ts0" timeString="2024-01-15T02:34:36.595"/>
    </inkml:context>
    <inkml:brush xml:id="br0">
      <inkml:brushProperty name="width" value="0.06667" units="cm"/>
      <inkml:brushProperty name="height" value="0.06667" units="cm"/>
      <inkml:brushProperty name="color" value="#FFC000"/>
      <inkml:brushProperty name="fitToCurve" value="1"/>
    </inkml:brush>
  </inkml:definitions>
  <inkml:trace contextRef="#ctx0" brushRef="#br0">20 5 296,'0'0'278,"0"0"-35,0 0-29,0 0-16,0 0-34,0 0-18,0 0-21,0 0-14,0 0-15,0 0-51,0 0 34,0 0-13,0 0-11,0 0-11,0 0-7,0 0-9,0 0-6,0 0-4,0 0-2,0 0-5,0 0-5,0 0 4,0 0-6,0 0 1,0 0-3,0 0 2,0 0-6,0 0-27,0 0 33,0 0 1,0 0 6,0 0-10,0 0-6,0 0-3,0 0-1,0 0-2,0 0 5,0 0 5,0 0-3,0 0 4,0 0-1,0 0 1,0 0 0,0 0-2,0 0 7,0 0 0,0 0 7,0 0-2,0 0 2,23-6 1,-23 6-28,0 0 31,0 0-6,0 0-1,0 0-4,0 0 0,0 0-4,0 0 1,0 0 2,0 0-3,0 0 22,0 0-27,-26 6 6,26-6-4,0 0-4,0 0 3,-10 19 0,10-19 1,0 0 2,0 0-3,0 0 3,0 0 0,0 24 0,0-24 2,0 0-5,0 0 8,0 0 3,0 0-2,0 0-1,0 0-1,0 0 1,0 0-3,0 0 1,19-13-2,-19 13 2,0 0-3,0 0 0,0 0 0,7-22 0,-7 22 21,0 0-71,0 0 25,0 0-15,0 0-27,0 0-47,0 0-51,0 0-46,0 0-70,-20 19-183,20-19 57</inkml:trace>
</inkml:ink>
</file>

<file path=ppt/ink/ink9.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dev"/>
        </inkml:traceFormat>
        <inkml:channelProperties>
          <inkml:channelProperty channel="X" name="resolution" value="1985.87878" units="1/cm"/>
          <inkml:channelProperty channel="Y" name="resolution" value="3181.26221" units="1/cm"/>
          <inkml:channelProperty channel="F" name="resolution" value="0" units="1/dev"/>
        </inkml:channelProperties>
      </inkml:inkSource>
      <inkml:timestamp xml:id="ts0" timeString="2024-01-15T02:34:36.595"/>
    </inkml:context>
    <inkml:brush xml:id="br0">
      <inkml:brushProperty name="width" value="0.06667" units="cm"/>
      <inkml:brushProperty name="height" value="0.06667" units="cm"/>
      <inkml:brushProperty name="color" value="#FFC000"/>
      <inkml:brushProperty name="fitToCurve" value="1"/>
    </inkml:brush>
  </inkml:definitions>
  <inkml:trace contextRef="#ctx0" brushRef="#br0">20 5 296,'0'0'278,"0"0"-35,0 0-29,0 0-16,0 0-34,0 0-18,0 0-21,0 0-14,0 0-15,0 0-51,0 0 34,0 0-13,0 0-11,0 0-11,0 0-7,0 0-9,0 0-6,0 0-4,0 0-2,0 0-5,0 0-5,0 0 4,0 0-6,0 0 1,0 0-3,0 0 2,0 0-6,0 0-27,0 0 33,0 0 1,0 0 6,0 0-10,0 0-6,0 0-3,0 0-1,0 0-2,0 0 5,0 0 5,0 0-3,0 0 4,0 0-1,0 0 1,0 0 0,0 0-2,0 0 7,0 0 0,0 0 7,0 0-2,0 0 2,23-6 1,-23 6-28,0 0 31,0 0-6,0 0-1,0 0-4,0 0 0,0 0-4,0 0 1,0 0 2,0 0-3,0 0 22,0 0-27,-26 6 6,26-6-4,0 0-4,0 0 3,-10 19 0,10-19 1,0 0 2,0 0-3,0 0 3,0 0 0,0 24 0,0-24 2,0 0-5,0 0 8,0 0 3,0 0-2,0 0-1,0 0-1,0 0 1,0 0-3,0 0 1,19-13-2,-19 13 2,0 0-3,0 0 0,0 0 0,7-22 0,-7 22 21,0 0-71,0 0 25,0 0-15,0 0-27,0 0-47,0 0-51,0 0-46,0 0-70,-20 19-183,20-19 57</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i-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F5BC11-B872-42C7-AFE8-E86DBA27DED8}" type="datetimeFigureOut">
              <a:rPr lang="hi-IN" smtClean="0"/>
              <a:pPr/>
              <a:t>गुरुवार, 30 ज्येष्ट 1946</a:t>
            </a:fld>
            <a:endParaRPr lang="hi-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hi-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i-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hi-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8871BC-30B9-4B29-AB76-0AB7E4045BDB}" type="slidenum">
              <a:rPr lang="hi-IN" smtClean="0"/>
              <a:pPr/>
              <a:t>‹#›</a:t>
            </a:fld>
            <a:endParaRPr lang="hi-IN"/>
          </a:p>
        </p:txBody>
      </p:sp>
    </p:spTree>
    <p:extLst>
      <p:ext uri="{BB962C8B-B14F-4D97-AF65-F5344CB8AC3E}">
        <p14:creationId xmlns:p14="http://schemas.microsoft.com/office/powerpoint/2010/main" val="14727287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aef808ff33_0_2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gaef808ff33_0_29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41931250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aef808ff33_0_2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gaef808ff33_0_29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41931250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aef808ff33_0_2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gaef808ff33_0_29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41931250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aef808ff33_0_2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gaef808ff33_0_29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41931250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aef808ff33_0_2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gaef808ff33_0_29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41931250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aef808ff33_0_2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gaef808ff33_0_29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41931250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aef808ff33_0_2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gaef808ff33_0_29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41931250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aef808ff33_0_2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gaef808ff33_0_29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41931250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aef808ff33_0_2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gaef808ff33_0_29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41931250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aef808ff33_0_2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gaef808ff33_0_29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41931250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aef808ff33_0_2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gaef808ff33_0_29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41931250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aef808ff33_0_2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gaef808ff33_0_29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41931250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aef808ff33_0_2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gaef808ff33_0_29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41931250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aef808ff33_0_2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gaef808ff33_0_29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41931250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aef808ff33_0_2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gaef808ff33_0_29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419312502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aef808ff33_0_2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gaef808ff33_0_29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419312502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aef808ff33_0_2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gaef808ff33_0_29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41931250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aef808ff33_0_2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gaef808ff33_0_29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41931250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aef808ff33_0_2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gaef808ff33_0_29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41931250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aef808ff33_0_2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gaef808ff33_0_29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41931250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aef808ff33_0_2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gaef808ff33_0_29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41931250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aef808ff33_0_2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gaef808ff33_0_29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41931250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aef808ff33_0_2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gaef808ff33_0_29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41931250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aef808ff33_0_2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gaef808ff33_0_29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41931250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E4711258-9506-46AE-BEA1-FADF82E1BCD7}" type="datetimeFigureOut">
              <a:rPr lang="hi-IN" smtClean="0"/>
              <a:pPr/>
              <a:t>गुरुवार, 30 ज्येष्ट 1946</a:t>
            </a:fld>
            <a:endParaRPr lang="hi-IN"/>
          </a:p>
        </p:txBody>
      </p:sp>
      <p:sp>
        <p:nvSpPr>
          <p:cNvPr id="5" name="Footer Placeholder 4"/>
          <p:cNvSpPr>
            <a:spLocks noGrp="1"/>
          </p:cNvSpPr>
          <p:nvPr>
            <p:ph type="ftr" sz="quarter" idx="11"/>
          </p:nvPr>
        </p:nvSpPr>
        <p:spPr/>
        <p:txBody>
          <a:bodyPr/>
          <a:lstStyle/>
          <a:p>
            <a:endParaRPr lang="hi-IN"/>
          </a:p>
        </p:txBody>
      </p:sp>
      <p:sp>
        <p:nvSpPr>
          <p:cNvPr id="6" name="Slide Number Placeholder 5"/>
          <p:cNvSpPr>
            <a:spLocks noGrp="1"/>
          </p:cNvSpPr>
          <p:nvPr>
            <p:ph type="sldNum" sz="quarter" idx="12"/>
          </p:nvPr>
        </p:nvSpPr>
        <p:spPr/>
        <p:txBody>
          <a:bodyPr/>
          <a:lstStyle/>
          <a:p>
            <a:fld id="{62C3859A-71BE-4B5C-B905-3F6223263F45}" type="slidenum">
              <a:rPr lang="hi-IN" smtClean="0"/>
              <a:pPr/>
              <a:t>‹#›</a:t>
            </a:fld>
            <a:endParaRPr lang="hi-IN"/>
          </a:p>
        </p:txBody>
      </p:sp>
    </p:spTree>
    <p:extLst>
      <p:ext uri="{BB962C8B-B14F-4D97-AF65-F5344CB8AC3E}">
        <p14:creationId xmlns:p14="http://schemas.microsoft.com/office/powerpoint/2010/main" val="37964075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4711258-9506-46AE-BEA1-FADF82E1BCD7}" type="datetimeFigureOut">
              <a:rPr lang="hi-IN" smtClean="0"/>
              <a:pPr/>
              <a:t>गुरुवार, 30 ज्येष्ट 1946</a:t>
            </a:fld>
            <a:endParaRPr lang="hi-IN"/>
          </a:p>
        </p:txBody>
      </p:sp>
      <p:sp>
        <p:nvSpPr>
          <p:cNvPr id="5" name="Footer Placeholder 4"/>
          <p:cNvSpPr>
            <a:spLocks noGrp="1"/>
          </p:cNvSpPr>
          <p:nvPr>
            <p:ph type="ftr" sz="quarter" idx="11"/>
          </p:nvPr>
        </p:nvSpPr>
        <p:spPr/>
        <p:txBody>
          <a:bodyPr/>
          <a:lstStyle/>
          <a:p>
            <a:endParaRPr lang="hi-IN"/>
          </a:p>
        </p:txBody>
      </p:sp>
      <p:sp>
        <p:nvSpPr>
          <p:cNvPr id="6" name="Slide Number Placeholder 5"/>
          <p:cNvSpPr>
            <a:spLocks noGrp="1"/>
          </p:cNvSpPr>
          <p:nvPr>
            <p:ph type="sldNum" sz="quarter" idx="12"/>
          </p:nvPr>
        </p:nvSpPr>
        <p:spPr/>
        <p:txBody>
          <a:bodyPr/>
          <a:lstStyle/>
          <a:p>
            <a:fld id="{62C3859A-71BE-4B5C-B905-3F6223263F45}" type="slidenum">
              <a:rPr lang="hi-IN" smtClean="0"/>
              <a:pPr/>
              <a:t>‹#›</a:t>
            </a:fld>
            <a:endParaRPr lang="hi-IN"/>
          </a:p>
        </p:txBody>
      </p:sp>
    </p:spTree>
    <p:extLst>
      <p:ext uri="{BB962C8B-B14F-4D97-AF65-F5344CB8AC3E}">
        <p14:creationId xmlns:p14="http://schemas.microsoft.com/office/powerpoint/2010/main" val="29704969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4711258-9506-46AE-BEA1-FADF82E1BCD7}" type="datetimeFigureOut">
              <a:rPr lang="hi-IN" smtClean="0"/>
              <a:pPr/>
              <a:t>गुरुवार, 30 ज्येष्ट 1946</a:t>
            </a:fld>
            <a:endParaRPr lang="hi-IN"/>
          </a:p>
        </p:txBody>
      </p:sp>
      <p:sp>
        <p:nvSpPr>
          <p:cNvPr id="5" name="Footer Placeholder 4"/>
          <p:cNvSpPr>
            <a:spLocks noGrp="1"/>
          </p:cNvSpPr>
          <p:nvPr>
            <p:ph type="ftr" sz="quarter" idx="11"/>
          </p:nvPr>
        </p:nvSpPr>
        <p:spPr/>
        <p:txBody>
          <a:bodyPr/>
          <a:lstStyle/>
          <a:p>
            <a:endParaRPr lang="hi-IN"/>
          </a:p>
        </p:txBody>
      </p:sp>
      <p:sp>
        <p:nvSpPr>
          <p:cNvPr id="6" name="Slide Number Placeholder 5"/>
          <p:cNvSpPr>
            <a:spLocks noGrp="1"/>
          </p:cNvSpPr>
          <p:nvPr>
            <p:ph type="sldNum" sz="quarter" idx="12"/>
          </p:nvPr>
        </p:nvSpPr>
        <p:spPr/>
        <p:txBody>
          <a:bodyPr/>
          <a:lstStyle/>
          <a:p>
            <a:fld id="{62C3859A-71BE-4B5C-B905-3F6223263F45}" type="slidenum">
              <a:rPr lang="hi-IN" smtClean="0"/>
              <a:pPr/>
              <a:t>‹#›</a:t>
            </a:fld>
            <a:endParaRPr lang="hi-IN"/>
          </a:p>
        </p:txBody>
      </p:sp>
    </p:spTree>
    <p:extLst>
      <p:ext uri="{BB962C8B-B14F-4D97-AF65-F5344CB8AC3E}">
        <p14:creationId xmlns:p14="http://schemas.microsoft.com/office/powerpoint/2010/main" val="22097440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8"/>
            <a:ext cx="103632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E4711258-9506-46AE-BEA1-FADF82E1BCD7}" type="datetimeFigureOut">
              <a:rPr lang="hi-IN" smtClean="0">
                <a:solidFill>
                  <a:prstClr val="black">
                    <a:tint val="75000"/>
                  </a:prstClr>
                </a:solidFill>
              </a:rPr>
              <a:pPr/>
              <a:t>गुरुवार, 30 ज्येष्ट 1946</a:t>
            </a:fld>
            <a:endParaRPr lang="hi-IN">
              <a:solidFill>
                <a:prstClr val="black">
                  <a:tint val="75000"/>
                </a:prstClr>
              </a:solidFill>
            </a:endParaRPr>
          </a:p>
        </p:txBody>
      </p:sp>
      <p:sp>
        <p:nvSpPr>
          <p:cNvPr id="5" name="Footer Placeholder 4"/>
          <p:cNvSpPr>
            <a:spLocks noGrp="1"/>
          </p:cNvSpPr>
          <p:nvPr>
            <p:ph type="ftr" sz="quarter" idx="11"/>
          </p:nvPr>
        </p:nvSpPr>
        <p:spPr/>
        <p:txBody>
          <a:bodyPr/>
          <a:lstStyle/>
          <a:p>
            <a:endParaRPr lang="hi-IN">
              <a:solidFill>
                <a:prstClr val="black">
                  <a:tint val="75000"/>
                </a:prstClr>
              </a:solidFill>
            </a:endParaRPr>
          </a:p>
        </p:txBody>
      </p:sp>
      <p:sp>
        <p:nvSpPr>
          <p:cNvPr id="6" name="Slide Number Placeholder 5"/>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8221262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4711258-9506-46AE-BEA1-FADF82E1BCD7}" type="datetimeFigureOut">
              <a:rPr lang="hi-IN" smtClean="0">
                <a:solidFill>
                  <a:prstClr val="black">
                    <a:tint val="75000"/>
                  </a:prstClr>
                </a:solidFill>
              </a:rPr>
              <a:pPr/>
              <a:t>गुरुवार, 30 ज्येष्ट 1946</a:t>
            </a:fld>
            <a:endParaRPr lang="hi-IN">
              <a:solidFill>
                <a:prstClr val="black">
                  <a:tint val="75000"/>
                </a:prstClr>
              </a:solidFill>
            </a:endParaRPr>
          </a:p>
        </p:txBody>
      </p:sp>
      <p:sp>
        <p:nvSpPr>
          <p:cNvPr id="5" name="Footer Placeholder 4"/>
          <p:cNvSpPr>
            <a:spLocks noGrp="1"/>
          </p:cNvSpPr>
          <p:nvPr>
            <p:ph type="ftr" sz="quarter" idx="11"/>
          </p:nvPr>
        </p:nvSpPr>
        <p:spPr/>
        <p:txBody>
          <a:bodyPr/>
          <a:lstStyle/>
          <a:p>
            <a:endParaRPr lang="hi-IN">
              <a:solidFill>
                <a:prstClr val="black">
                  <a:tint val="75000"/>
                </a:prstClr>
              </a:solidFill>
            </a:endParaRPr>
          </a:p>
        </p:txBody>
      </p:sp>
      <p:sp>
        <p:nvSpPr>
          <p:cNvPr id="6" name="Slide Number Placeholder 5"/>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1747962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13"/>
            <a:ext cx="103632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711258-9506-46AE-BEA1-FADF82E1BCD7}" type="datetimeFigureOut">
              <a:rPr lang="hi-IN" smtClean="0">
                <a:solidFill>
                  <a:prstClr val="black">
                    <a:tint val="75000"/>
                  </a:prstClr>
                </a:solidFill>
              </a:rPr>
              <a:pPr/>
              <a:t>गुरुवार, 30 ज्येष्ट 1946</a:t>
            </a:fld>
            <a:endParaRPr lang="hi-IN">
              <a:solidFill>
                <a:prstClr val="black">
                  <a:tint val="75000"/>
                </a:prstClr>
              </a:solidFill>
            </a:endParaRPr>
          </a:p>
        </p:txBody>
      </p:sp>
      <p:sp>
        <p:nvSpPr>
          <p:cNvPr id="5" name="Footer Placeholder 4"/>
          <p:cNvSpPr>
            <a:spLocks noGrp="1"/>
          </p:cNvSpPr>
          <p:nvPr>
            <p:ph type="ftr" sz="quarter" idx="11"/>
          </p:nvPr>
        </p:nvSpPr>
        <p:spPr/>
        <p:txBody>
          <a:bodyPr/>
          <a:lstStyle/>
          <a:p>
            <a:endParaRPr lang="hi-IN">
              <a:solidFill>
                <a:prstClr val="black">
                  <a:tint val="75000"/>
                </a:prstClr>
              </a:solidFill>
            </a:endParaRPr>
          </a:p>
        </p:txBody>
      </p:sp>
      <p:sp>
        <p:nvSpPr>
          <p:cNvPr id="6" name="Slide Number Placeholder 5"/>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42054373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12800" y="1600206"/>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8229600" y="1600206"/>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E4711258-9506-46AE-BEA1-FADF82E1BCD7}" type="datetimeFigureOut">
              <a:rPr lang="hi-IN" smtClean="0">
                <a:solidFill>
                  <a:prstClr val="black">
                    <a:tint val="75000"/>
                  </a:prstClr>
                </a:solidFill>
              </a:rPr>
              <a:pPr/>
              <a:t>गुरुवार, 30 ज्येष्ट 1946</a:t>
            </a:fld>
            <a:endParaRPr lang="hi-IN">
              <a:solidFill>
                <a:prstClr val="black">
                  <a:tint val="75000"/>
                </a:prstClr>
              </a:solidFill>
            </a:endParaRPr>
          </a:p>
        </p:txBody>
      </p:sp>
      <p:sp>
        <p:nvSpPr>
          <p:cNvPr id="6" name="Footer Placeholder 5"/>
          <p:cNvSpPr>
            <a:spLocks noGrp="1"/>
          </p:cNvSpPr>
          <p:nvPr>
            <p:ph type="ftr" sz="quarter" idx="11"/>
          </p:nvPr>
        </p:nvSpPr>
        <p:spPr/>
        <p:txBody>
          <a:bodyPr/>
          <a:lstStyle/>
          <a:p>
            <a:endParaRPr lang="hi-IN">
              <a:solidFill>
                <a:prstClr val="black">
                  <a:tint val="75000"/>
                </a:prstClr>
              </a:solidFill>
            </a:endParaRPr>
          </a:p>
        </p:txBody>
      </p:sp>
      <p:sp>
        <p:nvSpPr>
          <p:cNvPr id="7" name="Slide Number Placeholder 6"/>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42766641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93376"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76"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E4711258-9506-46AE-BEA1-FADF82E1BCD7}" type="datetimeFigureOut">
              <a:rPr lang="hi-IN" smtClean="0">
                <a:solidFill>
                  <a:prstClr val="black">
                    <a:tint val="75000"/>
                  </a:prstClr>
                </a:solidFill>
              </a:rPr>
              <a:pPr/>
              <a:t>गुरुवार, 30 ज्येष्ट 1946</a:t>
            </a:fld>
            <a:endParaRPr lang="hi-IN">
              <a:solidFill>
                <a:prstClr val="black">
                  <a:tint val="75000"/>
                </a:prstClr>
              </a:solidFill>
            </a:endParaRPr>
          </a:p>
        </p:txBody>
      </p:sp>
      <p:sp>
        <p:nvSpPr>
          <p:cNvPr id="8" name="Footer Placeholder 7"/>
          <p:cNvSpPr>
            <a:spLocks noGrp="1"/>
          </p:cNvSpPr>
          <p:nvPr>
            <p:ph type="ftr" sz="quarter" idx="11"/>
          </p:nvPr>
        </p:nvSpPr>
        <p:spPr/>
        <p:txBody>
          <a:bodyPr/>
          <a:lstStyle/>
          <a:p>
            <a:endParaRPr lang="hi-IN">
              <a:solidFill>
                <a:prstClr val="black">
                  <a:tint val="75000"/>
                </a:prstClr>
              </a:solidFill>
            </a:endParaRPr>
          </a:p>
        </p:txBody>
      </p:sp>
      <p:sp>
        <p:nvSpPr>
          <p:cNvPr id="9" name="Slide Number Placeholder 8"/>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25361843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E4711258-9506-46AE-BEA1-FADF82E1BCD7}" type="datetimeFigureOut">
              <a:rPr lang="hi-IN" smtClean="0">
                <a:solidFill>
                  <a:prstClr val="black">
                    <a:tint val="75000"/>
                  </a:prstClr>
                </a:solidFill>
              </a:rPr>
              <a:pPr/>
              <a:t>गुरुवार, 30 ज्येष्ट 1946</a:t>
            </a:fld>
            <a:endParaRPr lang="hi-IN">
              <a:solidFill>
                <a:prstClr val="black">
                  <a:tint val="75000"/>
                </a:prstClr>
              </a:solidFill>
            </a:endParaRPr>
          </a:p>
        </p:txBody>
      </p:sp>
      <p:sp>
        <p:nvSpPr>
          <p:cNvPr id="4" name="Footer Placeholder 3"/>
          <p:cNvSpPr>
            <a:spLocks noGrp="1"/>
          </p:cNvSpPr>
          <p:nvPr>
            <p:ph type="ftr" sz="quarter" idx="11"/>
          </p:nvPr>
        </p:nvSpPr>
        <p:spPr/>
        <p:txBody>
          <a:bodyPr/>
          <a:lstStyle/>
          <a:p>
            <a:endParaRPr lang="hi-IN">
              <a:solidFill>
                <a:prstClr val="black">
                  <a:tint val="75000"/>
                </a:prstClr>
              </a:solidFill>
            </a:endParaRPr>
          </a:p>
        </p:txBody>
      </p:sp>
      <p:sp>
        <p:nvSpPr>
          <p:cNvPr id="5" name="Slide Number Placeholder 4"/>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14024579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711258-9506-46AE-BEA1-FADF82E1BCD7}" type="datetimeFigureOut">
              <a:rPr lang="hi-IN" smtClean="0">
                <a:solidFill>
                  <a:prstClr val="black">
                    <a:tint val="75000"/>
                  </a:prstClr>
                </a:solidFill>
              </a:rPr>
              <a:pPr/>
              <a:t>गुरुवार, 30 ज्येष्ट 1946</a:t>
            </a:fld>
            <a:endParaRPr lang="hi-IN">
              <a:solidFill>
                <a:prstClr val="black">
                  <a:tint val="75000"/>
                </a:prstClr>
              </a:solidFill>
            </a:endParaRPr>
          </a:p>
        </p:txBody>
      </p:sp>
      <p:sp>
        <p:nvSpPr>
          <p:cNvPr id="3" name="Footer Placeholder 2"/>
          <p:cNvSpPr>
            <a:spLocks noGrp="1"/>
          </p:cNvSpPr>
          <p:nvPr>
            <p:ph type="ftr" sz="quarter" idx="11"/>
          </p:nvPr>
        </p:nvSpPr>
        <p:spPr/>
        <p:txBody>
          <a:bodyPr/>
          <a:lstStyle/>
          <a:p>
            <a:endParaRPr lang="hi-IN">
              <a:solidFill>
                <a:prstClr val="black">
                  <a:tint val="75000"/>
                </a:prstClr>
              </a:solidFill>
            </a:endParaRPr>
          </a:p>
        </p:txBody>
      </p:sp>
      <p:sp>
        <p:nvSpPr>
          <p:cNvPr id="4" name="Slide Number Placeholder 3"/>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381957891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4766733" y="27306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711258-9506-46AE-BEA1-FADF82E1BCD7}" type="datetimeFigureOut">
              <a:rPr lang="hi-IN" smtClean="0">
                <a:solidFill>
                  <a:prstClr val="black">
                    <a:tint val="75000"/>
                  </a:prstClr>
                </a:solidFill>
              </a:rPr>
              <a:pPr/>
              <a:t>गुरुवार, 30 ज्येष्ट 1946</a:t>
            </a:fld>
            <a:endParaRPr lang="hi-IN">
              <a:solidFill>
                <a:prstClr val="black">
                  <a:tint val="75000"/>
                </a:prstClr>
              </a:solidFill>
            </a:endParaRPr>
          </a:p>
        </p:txBody>
      </p:sp>
      <p:sp>
        <p:nvSpPr>
          <p:cNvPr id="6" name="Footer Placeholder 5"/>
          <p:cNvSpPr>
            <a:spLocks noGrp="1"/>
          </p:cNvSpPr>
          <p:nvPr>
            <p:ph type="ftr" sz="quarter" idx="11"/>
          </p:nvPr>
        </p:nvSpPr>
        <p:spPr/>
        <p:txBody>
          <a:bodyPr/>
          <a:lstStyle/>
          <a:p>
            <a:endParaRPr lang="hi-IN">
              <a:solidFill>
                <a:prstClr val="black">
                  <a:tint val="75000"/>
                </a:prstClr>
              </a:solidFill>
            </a:endParaRPr>
          </a:p>
        </p:txBody>
      </p:sp>
      <p:sp>
        <p:nvSpPr>
          <p:cNvPr id="7" name="Slide Number Placeholder 6"/>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1114179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4711258-9506-46AE-BEA1-FADF82E1BCD7}" type="datetimeFigureOut">
              <a:rPr lang="hi-IN" smtClean="0"/>
              <a:pPr/>
              <a:t>गुरुवार, 30 ज्येष्ट 1946</a:t>
            </a:fld>
            <a:endParaRPr lang="hi-IN"/>
          </a:p>
        </p:txBody>
      </p:sp>
      <p:sp>
        <p:nvSpPr>
          <p:cNvPr id="5" name="Footer Placeholder 4"/>
          <p:cNvSpPr>
            <a:spLocks noGrp="1"/>
          </p:cNvSpPr>
          <p:nvPr>
            <p:ph type="ftr" sz="quarter" idx="11"/>
          </p:nvPr>
        </p:nvSpPr>
        <p:spPr/>
        <p:txBody>
          <a:bodyPr/>
          <a:lstStyle/>
          <a:p>
            <a:endParaRPr lang="hi-IN"/>
          </a:p>
        </p:txBody>
      </p:sp>
      <p:sp>
        <p:nvSpPr>
          <p:cNvPr id="6" name="Slide Number Placeholder 5"/>
          <p:cNvSpPr>
            <a:spLocks noGrp="1"/>
          </p:cNvSpPr>
          <p:nvPr>
            <p:ph type="sldNum" sz="quarter" idx="12"/>
          </p:nvPr>
        </p:nvSpPr>
        <p:spPr/>
        <p:txBody>
          <a:bodyPr/>
          <a:lstStyle/>
          <a:p>
            <a:fld id="{62C3859A-71BE-4B5C-B905-3F6223263F45}" type="slidenum">
              <a:rPr lang="hi-IN" smtClean="0"/>
              <a:pPr/>
              <a:t>‹#›</a:t>
            </a:fld>
            <a:endParaRPr lang="hi-IN"/>
          </a:p>
        </p:txBody>
      </p:sp>
    </p:spTree>
    <p:extLst>
      <p:ext uri="{BB962C8B-B14F-4D97-AF65-F5344CB8AC3E}">
        <p14:creationId xmlns:p14="http://schemas.microsoft.com/office/powerpoint/2010/main" val="20350434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711258-9506-46AE-BEA1-FADF82E1BCD7}" type="datetimeFigureOut">
              <a:rPr lang="hi-IN" smtClean="0">
                <a:solidFill>
                  <a:prstClr val="black">
                    <a:tint val="75000"/>
                  </a:prstClr>
                </a:solidFill>
              </a:rPr>
              <a:pPr/>
              <a:t>गुरुवार, 30 ज्येष्ट 1946</a:t>
            </a:fld>
            <a:endParaRPr lang="hi-IN">
              <a:solidFill>
                <a:prstClr val="black">
                  <a:tint val="75000"/>
                </a:prstClr>
              </a:solidFill>
            </a:endParaRPr>
          </a:p>
        </p:txBody>
      </p:sp>
      <p:sp>
        <p:nvSpPr>
          <p:cNvPr id="6" name="Footer Placeholder 5"/>
          <p:cNvSpPr>
            <a:spLocks noGrp="1"/>
          </p:cNvSpPr>
          <p:nvPr>
            <p:ph type="ftr" sz="quarter" idx="11"/>
          </p:nvPr>
        </p:nvSpPr>
        <p:spPr/>
        <p:txBody>
          <a:bodyPr/>
          <a:lstStyle/>
          <a:p>
            <a:endParaRPr lang="hi-IN">
              <a:solidFill>
                <a:prstClr val="black">
                  <a:tint val="75000"/>
                </a:prstClr>
              </a:solidFill>
            </a:endParaRPr>
          </a:p>
        </p:txBody>
      </p:sp>
      <p:sp>
        <p:nvSpPr>
          <p:cNvPr id="7" name="Slide Number Placeholder 6"/>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3062201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4711258-9506-46AE-BEA1-FADF82E1BCD7}" type="datetimeFigureOut">
              <a:rPr lang="hi-IN" smtClean="0">
                <a:solidFill>
                  <a:prstClr val="black">
                    <a:tint val="75000"/>
                  </a:prstClr>
                </a:solidFill>
              </a:rPr>
              <a:pPr/>
              <a:t>गुरुवार, 30 ज्येष्ट 1946</a:t>
            </a:fld>
            <a:endParaRPr lang="hi-IN">
              <a:solidFill>
                <a:prstClr val="black">
                  <a:tint val="75000"/>
                </a:prstClr>
              </a:solidFill>
            </a:endParaRPr>
          </a:p>
        </p:txBody>
      </p:sp>
      <p:sp>
        <p:nvSpPr>
          <p:cNvPr id="5" name="Footer Placeholder 4"/>
          <p:cNvSpPr>
            <a:spLocks noGrp="1"/>
          </p:cNvSpPr>
          <p:nvPr>
            <p:ph type="ftr" sz="quarter" idx="11"/>
          </p:nvPr>
        </p:nvSpPr>
        <p:spPr/>
        <p:txBody>
          <a:bodyPr/>
          <a:lstStyle/>
          <a:p>
            <a:endParaRPr lang="hi-IN">
              <a:solidFill>
                <a:prstClr val="black">
                  <a:tint val="75000"/>
                </a:prstClr>
              </a:solidFill>
            </a:endParaRPr>
          </a:p>
        </p:txBody>
      </p:sp>
      <p:sp>
        <p:nvSpPr>
          <p:cNvPr id="6" name="Slide Number Placeholder 5"/>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10146004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785600" y="274651"/>
            <a:ext cx="36576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12800" y="274651"/>
            <a:ext cx="10769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4711258-9506-46AE-BEA1-FADF82E1BCD7}" type="datetimeFigureOut">
              <a:rPr lang="hi-IN" smtClean="0">
                <a:solidFill>
                  <a:prstClr val="black">
                    <a:tint val="75000"/>
                  </a:prstClr>
                </a:solidFill>
              </a:rPr>
              <a:pPr/>
              <a:t>गुरुवार, 30 ज्येष्ट 1946</a:t>
            </a:fld>
            <a:endParaRPr lang="hi-IN">
              <a:solidFill>
                <a:prstClr val="black">
                  <a:tint val="75000"/>
                </a:prstClr>
              </a:solidFill>
            </a:endParaRPr>
          </a:p>
        </p:txBody>
      </p:sp>
      <p:sp>
        <p:nvSpPr>
          <p:cNvPr id="5" name="Footer Placeholder 4"/>
          <p:cNvSpPr>
            <a:spLocks noGrp="1"/>
          </p:cNvSpPr>
          <p:nvPr>
            <p:ph type="ftr" sz="quarter" idx="11"/>
          </p:nvPr>
        </p:nvSpPr>
        <p:spPr/>
        <p:txBody>
          <a:bodyPr/>
          <a:lstStyle/>
          <a:p>
            <a:endParaRPr lang="hi-IN">
              <a:solidFill>
                <a:prstClr val="black">
                  <a:tint val="75000"/>
                </a:prstClr>
              </a:solidFill>
            </a:endParaRPr>
          </a:p>
        </p:txBody>
      </p:sp>
      <p:sp>
        <p:nvSpPr>
          <p:cNvPr id="6" name="Slide Number Placeholder 5"/>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1630231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711258-9506-46AE-BEA1-FADF82E1BCD7}" type="datetimeFigureOut">
              <a:rPr lang="hi-IN" smtClean="0"/>
              <a:pPr/>
              <a:t>गुरुवार, 30 ज्येष्ट 1946</a:t>
            </a:fld>
            <a:endParaRPr lang="hi-IN"/>
          </a:p>
        </p:txBody>
      </p:sp>
      <p:sp>
        <p:nvSpPr>
          <p:cNvPr id="5" name="Footer Placeholder 4"/>
          <p:cNvSpPr>
            <a:spLocks noGrp="1"/>
          </p:cNvSpPr>
          <p:nvPr>
            <p:ph type="ftr" sz="quarter" idx="11"/>
          </p:nvPr>
        </p:nvSpPr>
        <p:spPr/>
        <p:txBody>
          <a:bodyPr/>
          <a:lstStyle/>
          <a:p>
            <a:endParaRPr lang="hi-IN"/>
          </a:p>
        </p:txBody>
      </p:sp>
      <p:sp>
        <p:nvSpPr>
          <p:cNvPr id="6" name="Slide Number Placeholder 5"/>
          <p:cNvSpPr>
            <a:spLocks noGrp="1"/>
          </p:cNvSpPr>
          <p:nvPr>
            <p:ph type="sldNum" sz="quarter" idx="12"/>
          </p:nvPr>
        </p:nvSpPr>
        <p:spPr/>
        <p:txBody>
          <a:bodyPr/>
          <a:lstStyle/>
          <a:p>
            <a:fld id="{62C3859A-71BE-4B5C-B905-3F6223263F45}" type="slidenum">
              <a:rPr lang="hi-IN" smtClean="0"/>
              <a:pPr/>
              <a:t>‹#›</a:t>
            </a:fld>
            <a:endParaRPr lang="hi-IN"/>
          </a:p>
        </p:txBody>
      </p:sp>
    </p:spTree>
    <p:extLst>
      <p:ext uri="{BB962C8B-B14F-4D97-AF65-F5344CB8AC3E}">
        <p14:creationId xmlns:p14="http://schemas.microsoft.com/office/powerpoint/2010/main" val="3865959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E4711258-9506-46AE-BEA1-FADF82E1BCD7}" type="datetimeFigureOut">
              <a:rPr lang="hi-IN" smtClean="0"/>
              <a:pPr/>
              <a:t>गुरुवार, 30 ज्येष्ट 1946</a:t>
            </a:fld>
            <a:endParaRPr lang="hi-IN"/>
          </a:p>
        </p:txBody>
      </p:sp>
      <p:sp>
        <p:nvSpPr>
          <p:cNvPr id="6" name="Footer Placeholder 5"/>
          <p:cNvSpPr>
            <a:spLocks noGrp="1"/>
          </p:cNvSpPr>
          <p:nvPr>
            <p:ph type="ftr" sz="quarter" idx="11"/>
          </p:nvPr>
        </p:nvSpPr>
        <p:spPr/>
        <p:txBody>
          <a:bodyPr/>
          <a:lstStyle/>
          <a:p>
            <a:endParaRPr lang="hi-IN"/>
          </a:p>
        </p:txBody>
      </p:sp>
      <p:sp>
        <p:nvSpPr>
          <p:cNvPr id="7" name="Slide Number Placeholder 6"/>
          <p:cNvSpPr>
            <a:spLocks noGrp="1"/>
          </p:cNvSpPr>
          <p:nvPr>
            <p:ph type="sldNum" sz="quarter" idx="12"/>
          </p:nvPr>
        </p:nvSpPr>
        <p:spPr/>
        <p:txBody>
          <a:bodyPr/>
          <a:lstStyle/>
          <a:p>
            <a:fld id="{62C3859A-71BE-4B5C-B905-3F6223263F45}" type="slidenum">
              <a:rPr lang="hi-IN" smtClean="0"/>
              <a:pPr/>
              <a:t>‹#›</a:t>
            </a:fld>
            <a:endParaRPr lang="hi-IN"/>
          </a:p>
        </p:txBody>
      </p:sp>
    </p:spTree>
    <p:extLst>
      <p:ext uri="{BB962C8B-B14F-4D97-AF65-F5344CB8AC3E}">
        <p14:creationId xmlns:p14="http://schemas.microsoft.com/office/powerpoint/2010/main" val="291999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E4711258-9506-46AE-BEA1-FADF82E1BCD7}" type="datetimeFigureOut">
              <a:rPr lang="hi-IN" smtClean="0"/>
              <a:pPr/>
              <a:t>गुरुवार, 30 ज्येष्ट 1946</a:t>
            </a:fld>
            <a:endParaRPr lang="hi-IN"/>
          </a:p>
        </p:txBody>
      </p:sp>
      <p:sp>
        <p:nvSpPr>
          <p:cNvPr id="8" name="Footer Placeholder 7"/>
          <p:cNvSpPr>
            <a:spLocks noGrp="1"/>
          </p:cNvSpPr>
          <p:nvPr>
            <p:ph type="ftr" sz="quarter" idx="11"/>
          </p:nvPr>
        </p:nvSpPr>
        <p:spPr/>
        <p:txBody>
          <a:bodyPr/>
          <a:lstStyle/>
          <a:p>
            <a:endParaRPr lang="hi-IN"/>
          </a:p>
        </p:txBody>
      </p:sp>
      <p:sp>
        <p:nvSpPr>
          <p:cNvPr id="9" name="Slide Number Placeholder 8"/>
          <p:cNvSpPr>
            <a:spLocks noGrp="1"/>
          </p:cNvSpPr>
          <p:nvPr>
            <p:ph type="sldNum" sz="quarter" idx="12"/>
          </p:nvPr>
        </p:nvSpPr>
        <p:spPr/>
        <p:txBody>
          <a:bodyPr/>
          <a:lstStyle/>
          <a:p>
            <a:fld id="{62C3859A-71BE-4B5C-B905-3F6223263F45}" type="slidenum">
              <a:rPr lang="hi-IN" smtClean="0"/>
              <a:pPr/>
              <a:t>‹#›</a:t>
            </a:fld>
            <a:endParaRPr lang="hi-IN"/>
          </a:p>
        </p:txBody>
      </p:sp>
    </p:spTree>
    <p:extLst>
      <p:ext uri="{BB962C8B-B14F-4D97-AF65-F5344CB8AC3E}">
        <p14:creationId xmlns:p14="http://schemas.microsoft.com/office/powerpoint/2010/main" val="10099135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E4711258-9506-46AE-BEA1-FADF82E1BCD7}" type="datetimeFigureOut">
              <a:rPr lang="hi-IN" smtClean="0"/>
              <a:pPr/>
              <a:t>गुरुवार, 30 ज्येष्ट 1946</a:t>
            </a:fld>
            <a:endParaRPr lang="hi-IN"/>
          </a:p>
        </p:txBody>
      </p:sp>
      <p:sp>
        <p:nvSpPr>
          <p:cNvPr id="4" name="Footer Placeholder 3"/>
          <p:cNvSpPr>
            <a:spLocks noGrp="1"/>
          </p:cNvSpPr>
          <p:nvPr>
            <p:ph type="ftr" sz="quarter" idx="11"/>
          </p:nvPr>
        </p:nvSpPr>
        <p:spPr/>
        <p:txBody>
          <a:bodyPr/>
          <a:lstStyle/>
          <a:p>
            <a:endParaRPr lang="hi-IN"/>
          </a:p>
        </p:txBody>
      </p:sp>
      <p:sp>
        <p:nvSpPr>
          <p:cNvPr id="5" name="Slide Number Placeholder 4"/>
          <p:cNvSpPr>
            <a:spLocks noGrp="1"/>
          </p:cNvSpPr>
          <p:nvPr>
            <p:ph type="sldNum" sz="quarter" idx="12"/>
          </p:nvPr>
        </p:nvSpPr>
        <p:spPr/>
        <p:txBody>
          <a:bodyPr/>
          <a:lstStyle/>
          <a:p>
            <a:fld id="{62C3859A-71BE-4B5C-B905-3F6223263F45}" type="slidenum">
              <a:rPr lang="hi-IN" smtClean="0"/>
              <a:pPr/>
              <a:t>‹#›</a:t>
            </a:fld>
            <a:endParaRPr lang="hi-IN"/>
          </a:p>
        </p:txBody>
      </p:sp>
    </p:spTree>
    <p:extLst>
      <p:ext uri="{BB962C8B-B14F-4D97-AF65-F5344CB8AC3E}">
        <p14:creationId xmlns:p14="http://schemas.microsoft.com/office/powerpoint/2010/main" val="316100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711258-9506-46AE-BEA1-FADF82E1BCD7}" type="datetimeFigureOut">
              <a:rPr lang="hi-IN" smtClean="0"/>
              <a:pPr/>
              <a:t>गुरुवार, 30 ज्येष्ट 1946</a:t>
            </a:fld>
            <a:endParaRPr lang="hi-IN"/>
          </a:p>
        </p:txBody>
      </p:sp>
      <p:sp>
        <p:nvSpPr>
          <p:cNvPr id="3" name="Footer Placeholder 2"/>
          <p:cNvSpPr>
            <a:spLocks noGrp="1"/>
          </p:cNvSpPr>
          <p:nvPr>
            <p:ph type="ftr" sz="quarter" idx="11"/>
          </p:nvPr>
        </p:nvSpPr>
        <p:spPr/>
        <p:txBody>
          <a:bodyPr/>
          <a:lstStyle/>
          <a:p>
            <a:endParaRPr lang="hi-IN"/>
          </a:p>
        </p:txBody>
      </p:sp>
      <p:sp>
        <p:nvSpPr>
          <p:cNvPr id="4" name="Slide Number Placeholder 3"/>
          <p:cNvSpPr>
            <a:spLocks noGrp="1"/>
          </p:cNvSpPr>
          <p:nvPr>
            <p:ph type="sldNum" sz="quarter" idx="12"/>
          </p:nvPr>
        </p:nvSpPr>
        <p:spPr/>
        <p:txBody>
          <a:bodyPr/>
          <a:lstStyle/>
          <a:p>
            <a:fld id="{62C3859A-71BE-4B5C-B905-3F6223263F45}" type="slidenum">
              <a:rPr lang="hi-IN" smtClean="0"/>
              <a:pPr/>
              <a:t>‹#›</a:t>
            </a:fld>
            <a:endParaRPr lang="hi-IN"/>
          </a:p>
        </p:txBody>
      </p:sp>
    </p:spTree>
    <p:extLst>
      <p:ext uri="{BB962C8B-B14F-4D97-AF65-F5344CB8AC3E}">
        <p14:creationId xmlns:p14="http://schemas.microsoft.com/office/powerpoint/2010/main" val="1427572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711258-9506-46AE-BEA1-FADF82E1BCD7}" type="datetimeFigureOut">
              <a:rPr lang="hi-IN" smtClean="0"/>
              <a:pPr/>
              <a:t>गुरुवार, 30 ज्येष्ट 1946</a:t>
            </a:fld>
            <a:endParaRPr lang="hi-IN"/>
          </a:p>
        </p:txBody>
      </p:sp>
      <p:sp>
        <p:nvSpPr>
          <p:cNvPr id="6" name="Footer Placeholder 5"/>
          <p:cNvSpPr>
            <a:spLocks noGrp="1"/>
          </p:cNvSpPr>
          <p:nvPr>
            <p:ph type="ftr" sz="quarter" idx="11"/>
          </p:nvPr>
        </p:nvSpPr>
        <p:spPr/>
        <p:txBody>
          <a:bodyPr/>
          <a:lstStyle/>
          <a:p>
            <a:endParaRPr lang="hi-IN"/>
          </a:p>
        </p:txBody>
      </p:sp>
      <p:sp>
        <p:nvSpPr>
          <p:cNvPr id="7" name="Slide Number Placeholder 6"/>
          <p:cNvSpPr>
            <a:spLocks noGrp="1"/>
          </p:cNvSpPr>
          <p:nvPr>
            <p:ph type="sldNum" sz="quarter" idx="12"/>
          </p:nvPr>
        </p:nvSpPr>
        <p:spPr/>
        <p:txBody>
          <a:bodyPr/>
          <a:lstStyle/>
          <a:p>
            <a:fld id="{62C3859A-71BE-4B5C-B905-3F6223263F45}" type="slidenum">
              <a:rPr lang="hi-IN" smtClean="0"/>
              <a:pPr/>
              <a:t>‹#›</a:t>
            </a:fld>
            <a:endParaRPr lang="hi-IN"/>
          </a:p>
        </p:txBody>
      </p:sp>
    </p:spTree>
    <p:extLst>
      <p:ext uri="{BB962C8B-B14F-4D97-AF65-F5344CB8AC3E}">
        <p14:creationId xmlns:p14="http://schemas.microsoft.com/office/powerpoint/2010/main" val="28578092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711258-9506-46AE-BEA1-FADF82E1BCD7}" type="datetimeFigureOut">
              <a:rPr lang="hi-IN" smtClean="0"/>
              <a:pPr/>
              <a:t>गुरुवार, 30 ज्येष्ट 1946</a:t>
            </a:fld>
            <a:endParaRPr lang="hi-IN"/>
          </a:p>
        </p:txBody>
      </p:sp>
      <p:sp>
        <p:nvSpPr>
          <p:cNvPr id="6" name="Footer Placeholder 5"/>
          <p:cNvSpPr>
            <a:spLocks noGrp="1"/>
          </p:cNvSpPr>
          <p:nvPr>
            <p:ph type="ftr" sz="quarter" idx="11"/>
          </p:nvPr>
        </p:nvSpPr>
        <p:spPr/>
        <p:txBody>
          <a:bodyPr/>
          <a:lstStyle/>
          <a:p>
            <a:endParaRPr lang="hi-IN"/>
          </a:p>
        </p:txBody>
      </p:sp>
      <p:sp>
        <p:nvSpPr>
          <p:cNvPr id="7" name="Slide Number Placeholder 6"/>
          <p:cNvSpPr>
            <a:spLocks noGrp="1"/>
          </p:cNvSpPr>
          <p:nvPr>
            <p:ph type="sldNum" sz="quarter" idx="12"/>
          </p:nvPr>
        </p:nvSpPr>
        <p:spPr/>
        <p:txBody>
          <a:bodyPr/>
          <a:lstStyle/>
          <a:p>
            <a:fld id="{62C3859A-71BE-4B5C-B905-3F6223263F45}" type="slidenum">
              <a:rPr lang="hi-IN" smtClean="0"/>
              <a:pPr/>
              <a:t>‹#›</a:t>
            </a:fld>
            <a:endParaRPr lang="hi-IN"/>
          </a:p>
        </p:txBody>
      </p:sp>
    </p:spTree>
    <p:extLst>
      <p:ext uri="{BB962C8B-B14F-4D97-AF65-F5344CB8AC3E}">
        <p14:creationId xmlns:p14="http://schemas.microsoft.com/office/powerpoint/2010/main" val="1378869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711258-9506-46AE-BEA1-FADF82E1BCD7}" type="datetimeFigureOut">
              <a:rPr lang="hi-IN" smtClean="0"/>
              <a:pPr/>
              <a:t>गुरुवार, 30 ज्येष्ट 1946</a:t>
            </a:fld>
            <a:endParaRPr lang="hi-IN"/>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i-IN"/>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C3859A-71BE-4B5C-B905-3F6223263F45}" type="slidenum">
              <a:rPr lang="hi-IN" smtClean="0"/>
              <a:pPr/>
              <a:t>‹#›</a:t>
            </a:fld>
            <a:endParaRPr lang="hi-IN"/>
          </a:p>
        </p:txBody>
      </p:sp>
    </p:spTree>
    <p:extLst>
      <p:ext uri="{BB962C8B-B14F-4D97-AF65-F5344CB8AC3E}">
        <p14:creationId xmlns:p14="http://schemas.microsoft.com/office/powerpoint/2010/main" val="414940121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609600" y="635636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711258-9506-46AE-BEA1-FADF82E1BCD7}" type="datetimeFigureOut">
              <a:rPr lang="hi-IN" smtClean="0">
                <a:solidFill>
                  <a:prstClr val="black">
                    <a:tint val="75000"/>
                  </a:prstClr>
                </a:solidFill>
              </a:rPr>
              <a:pPr/>
              <a:t>गुरुवार, 30 ज्येष्ट 1946</a:t>
            </a:fld>
            <a:endParaRPr lang="hi-IN">
              <a:solidFill>
                <a:prstClr val="black">
                  <a:tint val="75000"/>
                </a:prstClr>
              </a:solidFill>
            </a:endParaRPr>
          </a:p>
        </p:txBody>
      </p:sp>
      <p:sp>
        <p:nvSpPr>
          <p:cNvPr id="5" name="Footer Placeholder 4"/>
          <p:cNvSpPr>
            <a:spLocks noGrp="1"/>
          </p:cNvSpPr>
          <p:nvPr>
            <p:ph type="ftr" sz="quarter" idx="3"/>
          </p:nvPr>
        </p:nvSpPr>
        <p:spPr>
          <a:xfrm>
            <a:off x="4165600" y="635636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i-IN">
              <a:solidFill>
                <a:prstClr val="black">
                  <a:tint val="75000"/>
                </a:prstClr>
              </a:solidFill>
            </a:endParaRPr>
          </a:p>
        </p:txBody>
      </p:sp>
      <p:sp>
        <p:nvSpPr>
          <p:cNvPr id="6" name="Slide Number Placeholder 5"/>
          <p:cNvSpPr>
            <a:spLocks noGrp="1"/>
          </p:cNvSpPr>
          <p:nvPr>
            <p:ph type="sldNum" sz="quarter" idx="4"/>
          </p:nvPr>
        </p:nvSpPr>
        <p:spPr>
          <a:xfrm>
            <a:off x="8737600" y="635636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756846957"/>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hdphoto" Target="../media/hdphoto1.wdp"/><Relationship Id="rId18" Type="http://schemas.openxmlformats.org/officeDocument/2006/relationships/image" Target="../media/image2.png"/><Relationship Id="rId3" Type="http://schemas.openxmlformats.org/officeDocument/2006/relationships/hyperlink" Target="http://www.aparchitexamwarriors.com/" TargetMode="External"/><Relationship Id="rId7" Type="http://schemas.openxmlformats.org/officeDocument/2006/relationships/image" Target="../media/image1.png"/><Relationship Id="rId17" Type="http://schemas.openxmlformats.org/officeDocument/2006/relationships/image" Target="../media/image7.e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www.instagram.com/aparchitexamwarriors/" TargetMode="External"/><Relationship Id="rId5" Type="http://schemas.openxmlformats.org/officeDocument/2006/relationships/hyperlink" Target="https://m.facebook.com/story.php?story_fbid=114372970613721&amp;substory_index=0&amp;id=103828281668190" TargetMode="External"/><Relationship Id="rId19" Type="http://schemas.openxmlformats.org/officeDocument/2006/relationships/image" Target="../media/image3.jpg"/><Relationship Id="rId4" Type="http://schemas.openxmlformats.org/officeDocument/2006/relationships/hyperlink" Target="https://t.me/joinchat/AAAAAE8dn2HB6sDtwXmGFg" TargetMode="External"/><Relationship Id="rId9" Type="http://schemas.openxmlformats.org/officeDocument/2006/relationships/customXml" Target="../ink/ink1.xml"/></Relationships>
</file>

<file path=ppt/slides/_rels/slide10.xml.rels><?xml version="1.0" encoding="UTF-8" standalone="yes"?>
<Relationships xmlns="http://schemas.openxmlformats.org/package/2006/relationships"><Relationship Id="rId18" Type="http://schemas.openxmlformats.org/officeDocument/2006/relationships/hyperlink" Target="https://emigrate.gov.in/" TargetMode="External"/><Relationship Id="rId3" Type="http://schemas.openxmlformats.org/officeDocument/2006/relationships/image" Target="../media/image1.png"/><Relationship Id="rId17" Type="http://schemas.openxmlformats.org/officeDocument/2006/relationships/image" Target="../media/image7.emf"/><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customXml" Target="../ink/ink10.xml"/><Relationship Id="rId4" Type="http://schemas.microsoft.com/office/2007/relationships/hdphoto" Target="../media/hdphoto1.wdp"/></Relationships>
</file>

<file path=ppt/slides/_rels/slide11.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hyperlink" Target="http://www.aparchitexamwarriors.com/" TargetMode="External"/><Relationship Id="rId7" Type="http://schemas.openxmlformats.org/officeDocument/2006/relationships/image" Target="../media/image1.png"/><Relationship Id="rId17" Type="http://schemas.openxmlformats.org/officeDocument/2006/relationships/image" Target="../media/image7.emf"/><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www.instagram.com/aparchitexamwarriors/" TargetMode="External"/><Relationship Id="rId5" Type="http://schemas.openxmlformats.org/officeDocument/2006/relationships/hyperlink" Target="https://m.facebook.com/story.php?story_fbid=114372970613721&amp;substory_index=0&amp;id=103828281668190" TargetMode="External"/><Relationship Id="rId4" Type="http://schemas.openxmlformats.org/officeDocument/2006/relationships/hyperlink" Target="https://t.me/joinchat/AAAAAE8dn2HB6sDtwXmGFg" TargetMode="External"/><Relationship Id="rId9" Type="http://schemas.openxmlformats.org/officeDocument/2006/relationships/customXml" Target="../ink/ink11.xml"/></Relationships>
</file>

<file path=ppt/slides/_rels/slide12.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hyperlink" Target="http://www.aparchitexamwarriors.com/" TargetMode="External"/><Relationship Id="rId7" Type="http://schemas.openxmlformats.org/officeDocument/2006/relationships/image" Target="../media/image1.png"/><Relationship Id="rId17" Type="http://schemas.openxmlformats.org/officeDocument/2006/relationships/image" Target="../media/image7.emf"/><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hyperlink" Target="https://www.instagram.com/aparchitexamwarriors/" TargetMode="External"/><Relationship Id="rId5" Type="http://schemas.openxmlformats.org/officeDocument/2006/relationships/hyperlink" Target="https://m.facebook.com/story.php?story_fbid=114372970613721&amp;substory_index=0&amp;id=103828281668190" TargetMode="External"/><Relationship Id="rId4" Type="http://schemas.openxmlformats.org/officeDocument/2006/relationships/hyperlink" Target="https://t.me/joinchat/AAAAAE8dn2HB6sDtwXmGFg" TargetMode="External"/><Relationship Id="rId9" Type="http://schemas.openxmlformats.org/officeDocument/2006/relationships/customXml" Target="../ink/ink12.xml"/></Relationships>
</file>

<file path=ppt/slides/_rels/slide13.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hyperlink" Target="http://www.aparchitexamwarriors.com/" TargetMode="External"/><Relationship Id="rId7" Type="http://schemas.openxmlformats.org/officeDocument/2006/relationships/image" Target="../media/image1.png"/><Relationship Id="rId17" Type="http://schemas.openxmlformats.org/officeDocument/2006/relationships/image" Target="../media/image7.emf"/><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hyperlink" Target="https://www.instagram.com/aparchitexamwarriors/" TargetMode="External"/><Relationship Id="rId5" Type="http://schemas.openxmlformats.org/officeDocument/2006/relationships/hyperlink" Target="https://m.facebook.com/story.php?story_fbid=114372970613721&amp;substory_index=0&amp;id=103828281668190" TargetMode="External"/><Relationship Id="rId4" Type="http://schemas.openxmlformats.org/officeDocument/2006/relationships/hyperlink" Target="https://t.me/joinchat/AAAAAE8dn2HB6sDtwXmGFg" TargetMode="External"/><Relationship Id="rId9" Type="http://schemas.openxmlformats.org/officeDocument/2006/relationships/customXml" Target="../ink/ink13.xml"/></Relationships>
</file>

<file path=ppt/slides/_rels/slide14.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hyperlink" Target="http://www.aparchitexamwarriors.com/" TargetMode="External"/><Relationship Id="rId7" Type="http://schemas.openxmlformats.org/officeDocument/2006/relationships/image" Target="../media/image1.png"/><Relationship Id="rId17" Type="http://schemas.openxmlformats.org/officeDocument/2006/relationships/image" Target="../media/image7.emf"/><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hyperlink" Target="https://www.instagram.com/aparchitexamwarriors/" TargetMode="External"/><Relationship Id="rId5" Type="http://schemas.openxmlformats.org/officeDocument/2006/relationships/hyperlink" Target="https://m.facebook.com/story.php?story_fbid=114372970613721&amp;substory_index=0&amp;id=103828281668190" TargetMode="External"/><Relationship Id="rId4" Type="http://schemas.openxmlformats.org/officeDocument/2006/relationships/hyperlink" Target="https://t.me/joinchat/AAAAAE8dn2HB6sDtwXmGFg" TargetMode="External"/><Relationship Id="rId9" Type="http://schemas.openxmlformats.org/officeDocument/2006/relationships/customXml" Target="../ink/ink14.xml"/></Relationships>
</file>

<file path=ppt/slides/_rels/slide15.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hyperlink" Target="http://www.aparchitexamwarriors.com/" TargetMode="External"/><Relationship Id="rId7" Type="http://schemas.openxmlformats.org/officeDocument/2006/relationships/image" Target="../media/image1.png"/><Relationship Id="rId17" Type="http://schemas.openxmlformats.org/officeDocument/2006/relationships/image" Target="../media/image7.emf"/><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s://www.instagram.com/aparchitexamwarriors/" TargetMode="External"/><Relationship Id="rId5" Type="http://schemas.openxmlformats.org/officeDocument/2006/relationships/hyperlink" Target="https://m.facebook.com/story.php?story_fbid=114372970613721&amp;substory_index=0&amp;id=103828281668190" TargetMode="External"/><Relationship Id="rId4" Type="http://schemas.openxmlformats.org/officeDocument/2006/relationships/hyperlink" Target="https://t.me/joinchat/AAAAAE8dn2HB6sDtwXmGFg" TargetMode="External"/><Relationship Id="rId9" Type="http://schemas.openxmlformats.org/officeDocument/2006/relationships/customXml" Target="../ink/ink15.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2.xml"/><Relationship Id="rId4" Type="http://schemas.microsoft.com/office/2007/relationships/hdphoto" Target="../media/hdphoto1.wdp"/></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17" Type="http://schemas.openxmlformats.org/officeDocument/2006/relationships/image" Target="../media/image7.emf"/><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customXml" Target="../ink/ink16.xml"/><Relationship Id="rId4" Type="http://schemas.microsoft.com/office/2007/relationships/hdphoto" Target="../media/hdphoto1.wdp"/></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17" Type="http://schemas.openxmlformats.org/officeDocument/2006/relationships/image" Target="../media/image7.emf"/><Relationship Id="rId2" Type="http://schemas.openxmlformats.org/officeDocument/2006/relationships/notesSlide" Target="../notesSlides/notesSlide18.xml"/><Relationship Id="rId1" Type="http://schemas.openxmlformats.org/officeDocument/2006/relationships/slideLayout" Target="../slideLayouts/slideLayout1.xml"/><Relationship Id="rId5" Type="http://schemas.openxmlformats.org/officeDocument/2006/relationships/customXml" Target="../ink/ink17.xml"/><Relationship Id="rId4" Type="http://schemas.microsoft.com/office/2007/relationships/hdphoto" Target="../media/hdphoto1.wdp"/></Relationships>
</file>

<file path=ppt/slides/_rels/slide19.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hyperlink" Target="http://www.aparchitexamwarriors.com/" TargetMode="External"/><Relationship Id="rId7" Type="http://schemas.openxmlformats.org/officeDocument/2006/relationships/image" Target="../media/image1.png"/><Relationship Id="rId17" Type="http://schemas.openxmlformats.org/officeDocument/2006/relationships/image" Target="../media/image7.emf"/><Relationship Id="rId2" Type="http://schemas.openxmlformats.org/officeDocument/2006/relationships/notesSlide" Target="../notesSlides/notesSlide19.xml"/><Relationship Id="rId1" Type="http://schemas.openxmlformats.org/officeDocument/2006/relationships/slideLayout" Target="../slideLayouts/slideLayout1.xml"/><Relationship Id="rId6" Type="http://schemas.openxmlformats.org/officeDocument/2006/relationships/hyperlink" Target="https://www.instagram.com/aparchitexamwarriors/" TargetMode="External"/><Relationship Id="rId5" Type="http://schemas.openxmlformats.org/officeDocument/2006/relationships/hyperlink" Target="https://m.facebook.com/story.php?story_fbid=114372970613721&amp;substory_index=0&amp;id=103828281668190" TargetMode="External"/><Relationship Id="rId4" Type="http://schemas.openxmlformats.org/officeDocument/2006/relationships/hyperlink" Target="https://t.me/joinchat/AAAAAE8dn2HB6sDtwXmGFg" TargetMode="External"/><Relationship Id="rId9" Type="http://schemas.openxmlformats.org/officeDocument/2006/relationships/customXml" Target="../ink/ink18.xml"/></Relationships>
</file>

<file path=ppt/slides/_rels/slide2.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hyperlink" Target="http://www.aparchitexamwarriors.com/" TargetMode="External"/><Relationship Id="rId7" Type="http://schemas.openxmlformats.org/officeDocument/2006/relationships/image" Target="../media/image1.png"/><Relationship Id="rId17" Type="http://schemas.openxmlformats.org/officeDocument/2006/relationships/image" Target="../media/image7.emf"/><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hyperlink" Target="https://www.instagram.com/aparchitexamwarriors/" TargetMode="External"/><Relationship Id="rId5" Type="http://schemas.openxmlformats.org/officeDocument/2006/relationships/hyperlink" Target="https://m.facebook.com/story.php?story_fbid=114372970613721&amp;substory_index=0&amp;id=103828281668190" TargetMode="External"/><Relationship Id="rId4" Type="http://schemas.openxmlformats.org/officeDocument/2006/relationships/hyperlink" Target="https://t.me/joinchat/AAAAAE8dn2HB6sDtwXmGFg" TargetMode="External"/><Relationship Id="rId9" Type="http://schemas.openxmlformats.org/officeDocument/2006/relationships/customXml" Target="../ink/ink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17" Type="http://schemas.openxmlformats.org/officeDocument/2006/relationships/image" Target="../media/image7.emf"/><Relationship Id="rId2" Type="http://schemas.openxmlformats.org/officeDocument/2006/relationships/notesSlide" Target="../notesSlides/notesSlide20.xml"/><Relationship Id="rId1" Type="http://schemas.openxmlformats.org/officeDocument/2006/relationships/slideLayout" Target="../slideLayouts/slideLayout1.xml"/><Relationship Id="rId5" Type="http://schemas.openxmlformats.org/officeDocument/2006/relationships/customXml" Target="../ink/ink19.xml"/><Relationship Id="rId4" Type="http://schemas.microsoft.com/office/2007/relationships/hdphoto" Target="../media/hdphoto1.wdp"/></Relationships>
</file>

<file path=ppt/slides/_rels/slide21.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hyperlink" Target="http://www.aparchitexamwarriors.com/" TargetMode="External"/><Relationship Id="rId7" Type="http://schemas.openxmlformats.org/officeDocument/2006/relationships/image" Target="../media/image1.png"/><Relationship Id="rId17" Type="http://schemas.openxmlformats.org/officeDocument/2006/relationships/image" Target="../media/image7.emf"/><Relationship Id="rId2" Type="http://schemas.openxmlformats.org/officeDocument/2006/relationships/notesSlide" Target="../notesSlides/notesSlide21.xml"/><Relationship Id="rId1" Type="http://schemas.openxmlformats.org/officeDocument/2006/relationships/slideLayout" Target="../slideLayouts/slideLayout1.xml"/><Relationship Id="rId6" Type="http://schemas.openxmlformats.org/officeDocument/2006/relationships/hyperlink" Target="https://www.instagram.com/aparchitexamwarriors/" TargetMode="External"/><Relationship Id="rId5" Type="http://schemas.openxmlformats.org/officeDocument/2006/relationships/hyperlink" Target="https://m.facebook.com/story.php?story_fbid=114372970613721&amp;substory_index=0&amp;id=103828281668190" TargetMode="External"/><Relationship Id="rId4" Type="http://schemas.openxmlformats.org/officeDocument/2006/relationships/hyperlink" Target="https://t.me/joinchat/AAAAAE8dn2HB6sDtwXmGFg" TargetMode="External"/><Relationship Id="rId9" Type="http://schemas.openxmlformats.org/officeDocument/2006/relationships/customXml" Target="../ink/ink20.xml"/></Relationships>
</file>

<file path=ppt/slides/_rels/slide22.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hyperlink" Target="http://www.aparchitexamwarriors.com/" TargetMode="External"/><Relationship Id="rId7" Type="http://schemas.openxmlformats.org/officeDocument/2006/relationships/image" Target="../media/image1.png"/><Relationship Id="rId17" Type="http://schemas.openxmlformats.org/officeDocument/2006/relationships/image" Target="../media/image7.emf"/><Relationship Id="rId2" Type="http://schemas.openxmlformats.org/officeDocument/2006/relationships/notesSlide" Target="../notesSlides/notesSlide22.xml"/><Relationship Id="rId1" Type="http://schemas.openxmlformats.org/officeDocument/2006/relationships/slideLayout" Target="../slideLayouts/slideLayout1.xml"/><Relationship Id="rId6" Type="http://schemas.openxmlformats.org/officeDocument/2006/relationships/hyperlink" Target="https://www.instagram.com/aparchitexamwarriors/" TargetMode="External"/><Relationship Id="rId5" Type="http://schemas.openxmlformats.org/officeDocument/2006/relationships/hyperlink" Target="https://m.facebook.com/story.php?story_fbid=114372970613721&amp;substory_index=0&amp;id=103828281668190" TargetMode="External"/><Relationship Id="rId4" Type="http://schemas.openxmlformats.org/officeDocument/2006/relationships/hyperlink" Target="https://t.me/joinchat/AAAAAE8dn2HB6sDtwXmGFg" TargetMode="External"/><Relationship Id="rId9" Type="http://schemas.openxmlformats.org/officeDocument/2006/relationships/customXml" Target="../ink/ink21.xml"/></Relationships>
</file>

<file path=ppt/slides/_rels/slide23.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hyperlink" Target="http://www.aparchitexamwarriors.com/" TargetMode="External"/><Relationship Id="rId7" Type="http://schemas.openxmlformats.org/officeDocument/2006/relationships/image" Target="../media/image1.png"/><Relationship Id="rId17" Type="http://schemas.openxmlformats.org/officeDocument/2006/relationships/image" Target="../media/image7.emf"/><Relationship Id="rId2" Type="http://schemas.openxmlformats.org/officeDocument/2006/relationships/notesSlide" Target="../notesSlides/notesSlide23.xml"/><Relationship Id="rId1" Type="http://schemas.openxmlformats.org/officeDocument/2006/relationships/slideLayout" Target="../slideLayouts/slideLayout1.xml"/><Relationship Id="rId6" Type="http://schemas.openxmlformats.org/officeDocument/2006/relationships/hyperlink" Target="https://www.instagram.com/aparchitexamwarriors/" TargetMode="External"/><Relationship Id="rId5" Type="http://schemas.openxmlformats.org/officeDocument/2006/relationships/hyperlink" Target="https://m.facebook.com/story.php?story_fbid=114372970613721&amp;substory_index=0&amp;id=103828281668190" TargetMode="External"/><Relationship Id="rId4" Type="http://schemas.openxmlformats.org/officeDocument/2006/relationships/hyperlink" Target="https://t.me/joinchat/AAAAAE8dn2HB6sDtwXmGFg" TargetMode="External"/><Relationship Id="rId9" Type="http://schemas.openxmlformats.org/officeDocument/2006/relationships/customXml" Target="../ink/ink22.xml"/></Relationships>
</file>

<file path=ppt/slides/_rels/slide24.xml.rels><?xml version="1.0" encoding="UTF-8" standalone="yes"?>
<Relationships xmlns="http://schemas.openxmlformats.org/package/2006/relationships"><Relationship Id="rId8" Type="http://schemas.microsoft.com/office/2007/relationships/hdphoto" Target="../media/hdphoto1.wdp"/><Relationship Id="rId18" Type="http://schemas.openxmlformats.org/officeDocument/2006/relationships/hyperlink" Target="mailto:https://youtube.com/@AparchitExamWarriors?si=pLlc1S6brRqQP068" TargetMode="External"/><Relationship Id="rId3" Type="http://schemas.openxmlformats.org/officeDocument/2006/relationships/hyperlink" Target="http://www.aparchitexamwarriors.com/" TargetMode="External"/><Relationship Id="rId7" Type="http://schemas.openxmlformats.org/officeDocument/2006/relationships/image" Target="../media/image1.png"/><Relationship Id="rId17" Type="http://schemas.openxmlformats.org/officeDocument/2006/relationships/image" Target="../media/image7.emf"/><Relationship Id="rId2" Type="http://schemas.openxmlformats.org/officeDocument/2006/relationships/notesSlide" Target="../notesSlides/notesSlide24.xml"/><Relationship Id="rId20" Type="http://schemas.openxmlformats.org/officeDocument/2006/relationships/hyperlink" Target="https://aparchitexamwarriors.com/currentaffairs/daily-current-affairs-pdf" TargetMode="External"/><Relationship Id="rId1" Type="http://schemas.openxmlformats.org/officeDocument/2006/relationships/slideLayout" Target="../slideLayouts/slideLayout1.xml"/><Relationship Id="rId6" Type="http://schemas.openxmlformats.org/officeDocument/2006/relationships/hyperlink" Target="https://www.instagram.com/aparchitexamwarriors/" TargetMode="External"/><Relationship Id="rId5" Type="http://schemas.openxmlformats.org/officeDocument/2006/relationships/hyperlink" Target="https://m.facebook.com/story.php?story_fbid=114372970613721&amp;substory_index=0&amp;id=103828281668190" TargetMode="External"/><Relationship Id="rId19" Type="http://schemas.openxmlformats.org/officeDocument/2006/relationships/hyperlink" Target="mailto:https://t.me/Aparchit_Super_CA_Pdfs" TargetMode="External"/><Relationship Id="rId4" Type="http://schemas.openxmlformats.org/officeDocument/2006/relationships/hyperlink" Target="https://t.me/joinchat/AAAAAE8dn2HB6sDtwXmGFg" TargetMode="External"/><Relationship Id="rId9" Type="http://schemas.openxmlformats.org/officeDocument/2006/relationships/customXml" Target="../ink/ink23.xml"/></Relationships>
</file>

<file path=ppt/slides/_rels/slide3.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hyperlink" Target="http://www.aparchitexamwarriors.com/" TargetMode="External"/><Relationship Id="rId7" Type="http://schemas.openxmlformats.org/officeDocument/2006/relationships/image" Target="../media/image1.png"/><Relationship Id="rId17" Type="http://schemas.openxmlformats.org/officeDocument/2006/relationships/image" Target="../media/image7.emf"/><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www.instagram.com/aparchitexamwarriors/" TargetMode="External"/><Relationship Id="rId5" Type="http://schemas.openxmlformats.org/officeDocument/2006/relationships/hyperlink" Target="https://m.facebook.com/story.php?story_fbid=114372970613721&amp;substory_index=0&amp;id=103828281668190" TargetMode="External"/><Relationship Id="rId4" Type="http://schemas.openxmlformats.org/officeDocument/2006/relationships/hyperlink" Target="https://t.me/joinchat/AAAAAE8dn2HB6sDtwXmGFg" TargetMode="External"/><Relationship Id="rId9" Type="http://schemas.openxmlformats.org/officeDocument/2006/relationships/customXml" Target="../ink/ink3.xml"/></Relationships>
</file>

<file path=ppt/slides/_rels/slide4.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hyperlink" Target="http://www.aparchitexamwarriors.com/" TargetMode="External"/><Relationship Id="rId7" Type="http://schemas.openxmlformats.org/officeDocument/2006/relationships/image" Target="../media/image1.png"/><Relationship Id="rId17" Type="http://schemas.openxmlformats.org/officeDocument/2006/relationships/image" Target="../media/image7.emf"/><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hyperlink" Target="https://www.instagram.com/aparchitexamwarriors/" TargetMode="External"/><Relationship Id="rId5" Type="http://schemas.openxmlformats.org/officeDocument/2006/relationships/hyperlink" Target="https://m.facebook.com/story.php?story_fbid=114372970613721&amp;substory_index=0&amp;id=103828281668190" TargetMode="External"/><Relationship Id="rId4" Type="http://schemas.openxmlformats.org/officeDocument/2006/relationships/hyperlink" Target="https://t.me/joinchat/AAAAAE8dn2HB6sDtwXmGFg" TargetMode="External"/><Relationship Id="rId9" Type="http://schemas.openxmlformats.org/officeDocument/2006/relationships/customXml" Target="../ink/ink4.xml"/></Relationships>
</file>

<file path=ppt/slides/_rels/slide5.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hyperlink" Target="http://www.aparchitexamwarriors.com/" TargetMode="External"/><Relationship Id="rId7" Type="http://schemas.openxmlformats.org/officeDocument/2006/relationships/image" Target="../media/image1.png"/><Relationship Id="rId17" Type="http://schemas.openxmlformats.org/officeDocument/2006/relationships/image" Target="../media/image7.emf"/><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www.instagram.com/aparchitexamwarriors/" TargetMode="External"/><Relationship Id="rId5" Type="http://schemas.openxmlformats.org/officeDocument/2006/relationships/hyperlink" Target="https://m.facebook.com/story.php?story_fbid=114372970613721&amp;substory_index=0&amp;id=103828281668190" TargetMode="External"/><Relationship Id="rId4" Type="http://schemas.openxmlformats.org/officeDocument/2006/relationships/hyperlink" Target="https://t.me/joinchat/AAAAAE8dn2HB6sDtwXmGFg" TargetMode="External"/><Relationship Id="rId9" Type="http://schemas.openxmlformats.org/officeDocument/2006/relationships/customXml" Target="../ink/ink5.xml"/></Relationships>
</file>

<file path=ppt/slides/_rels/slide6.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hyperlink" Target="http://www.aparchitexamwarriors.com/" TargetMode="External"/><Relationship Id="rId7" Type="http://schemas.openxmlformats.org/officeDocument/2006/relationships/image" Target="../media/image1.png"/><Relationship Id="rId17" Type="http://schemas.openxmlformats.org/officeDocument/2006/relationships/image" Target="../media/image7.emf"/><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www.instagram.com/aparchitexamwarriors/" TargetMode="External"/><Relationship Id="rId5" Type="http://schemas.openxmlformats.org/officeDocument/2006/relationships/hyperlink" Target="https://m.facebook.com/story.php?story_fbid=114372970613721&amp;substory_index=0&amp;id=103828281668190" TargetMode="External"/><Relationship Id="rId4" Type="http://schemas.openxmlformats.org/officeDocument/2006/relationships/hyperlink" Target="https://t.me/joinchat/AAAAAE8dn2HB6sDtwXmGFg" TargetMode="External"/><Relationship Id="rId9" Type="http://schemas.openxmlformats.org/officeDocument/2006/relationships/customXml" Target="../ink/ink6.xml"/></Relationships>
</file>

<file path=ppt/slides/_rels/slide7.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hyperlink" Target="http://www.aparchitexamwarriors.com/" TargetMode="External"/><Relationship Id="rId7" Type="http://schemas.openxmlformats.org/officeDocument/2006/relationships/image" Target="../media/image1.png"/><Relationship Id="rId17" Type="http://schemas.openxmlformats.org/officeDocument/2006/relationships/image" Target="../media/image7.emf"/><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www.instagram.com/aparchitexamwarriors/" TargetMode="External"/><Relationship Id="rId5" Type="http://schemas.openxmlformats.org/officeDocument/2006/relationships/hyperlink" Target="https://m.facebook.com/story.php?story_fbid=114372970613721&amp;substory_index=0&amp;id=103828281668190" TargetMode="External"/><Relationship Id="rId4" Type="http://schemas.openxmlformats.org/officeDocument/2006/relationships/hyperlink" Target="https://t.me/joinchat/AAAAAE8dn2HB6sDtwXmGFg" TargetMode="External"/><Relationship Id="rId9" Type="http://schemas.openxmlformats.org/officeDocument/2006/relationships/customXml" Target="../ink/ink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17" Type="http://schemas.openxmlformats.org/officeDocument/2006/relationships/image" Target="../media/image7.emf"/><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customXml" Target="../ink/ink8.xml"/><Relationship Id="rId4" Type="http://schemas.microsoft.com/office/2007/relationships/hdphoto" Target="../media/hdphoto1.wdp"/></Relationships>
</file>

<file path=ppt/slides/_rels/slide9.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hyperlink" Target="http://www.aparchitexamwarriors.com/" TargetMode="External"/><Relationship Id="rId7" Type="http://schemas.openxmlformats.org/officeDocument/2006/relationships/image" Target="../media/image1.png"/><Relationship Id="rId17" Type="http://schemas.openxmlformats.org/officeDocument/2006/relationships/image" Target="../media/image7.emf"/><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s://www.instagram.com/aparchitexamwarriors/" TargetMode="External"/><Relationship Id="rId5" Type="http://schemas.openxmlformats.org/officeDocument/2006/relationships/hyperlink" Target="https://m.facebook.com/story.php?story_fbid=114372970613721&amp;substory_index=0&amp;id=103828281668190" TargetMode="External"/><Relationship Id="rId4" Type="http://schemas.openxmlformats.org/officeDocument/2006/relationships/hyperlink" Target="https://t.me/joinchat/AAAAAE8dn2HB6sDtwXmGFg" TargetMode="External"/><Relationship Id="rId9" Type="http://schemas.openxmlformats.org/officeDocument/2006/relationships/customXml" Target="../ink/ink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7" name="TextBox 6">
            <a:extLst>
              <a:ext uri="{FF2B5EF4-FFF2-40B4-BE49-F238E27FC236}">
                <a16:creationId xmlns:a16="http://schemas.microsoft.com/office/drawing/2014/main" xmlns="" id="{B0E447CE-3294-AC76-885D-1D6F56BEB02F}"/>
              </a:ext>
            </a:extLst>
          </p:cNvPr>
          <p:cNvSpPr txBox="1"/>
          <p:nvPr/>
        </p:nvSpPr>
        <p:spPr>
          <a:xfrm>
            <a:off x="0" y="6354761"/>
            <a:ext cx="12192000" cy="523220"/>
          </a:xfrm>
          <a:prstGeom prst="rect">
            <a:avLst/>
          </a:prstGeom>
          <a:solidFill>
            <a:srgbClr val="FFC000"/>
          </a:solidFill>
          <a:ln w="28575">
            <a:solidFill>
              <a:schemeClr val="tx1"/>
            </a:solidFill>
          </a:ln>
        </p:spPr>
        <p:txBody>
          <a:bodyPr wrap="square" rtlCol="0">
            <a:spAutoFit/>
          </a:bodyPr>
          <a:lstStyle/>
          <a:p>
            <a:pPr algn="ctr"/>
            <a:r>
              <a:rPr lang="en-IN" sz="2800" b="1" spc="370" dirty="0">
                <a:effectLst/>
                <a:latin typeface="Calisto MT" pitchFamily="18" charset="0"/>
                <a:ea typeface="Calibri" panose="020F0502020204030204" pitchFamily="34" charset="0"/>
                <a:cs typeface="Mangal" panose="02040503050203030202" pitchFamily="18" charset="0"/>
              </a:rPr>
              <a:t>Follow us: </a:t>
            </a:r>
            <a:r>
              <a:rPr lang="en-IN" sz="2800" b="1" u="sng" spc="370" dirty="0">
                <a:solidFill>
                  <a:srgbClr val="833C0B"/>
                </a:solidFill>
                <a:effectLst/>
                <a:latin typeface="Calisto MT" pitchFamily="18" charset="0"/>
                <a:ea typeface="Calibri" panose="020F0502020204030204" pitchFamily="34" charset="0"/>
                <a:cs typeface="Mangal" panose="02040503050203030202" pitchFamily="18" charset="0"/>
                <a:hlinkClick r:id="rId3"/>
              </a:rPr>
              <a:t>Official Site</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rgbClr val="0070C0"/>
                </a:solidFill>
                <a:effectLst/>
                <a:latin typeface="Calisto MT" pitchFamily="18" charset="0"/>
                <a:ea typeface="Calibri" panose="020F0502020204030204" pitchFamily="34" charset="0"/>
                <a:cs typeface="Mangal" panose="02040503050203030202" pitchFamily="18" charset="0"/>
                <a:hlinkClick r:id="rId4">
                  <a:extLst>
                    <a:ext uri="{A12FA001-AC4F-418D-AE19-62706E023703}">
                      <ahyp:hlinkClr xmlns:ahyp="http://schemas.microsoft.com/office/drawing/2018/hyperlinkcolor" xmlns="" val="tx"/>
                    </a:ext>
                  </a:extLst>
                </a:hlinkClick>
              </a:rPr>
              <a:t>Telegram</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chemeClr val="accent5">
                    <a:lumMod val="75000"/>
                  </a:schemeClr>
                </a:solidFill>
                <a:effectLst/>
                <a:latin typeface="Calisto MT" pitchFamily="18" charset="0"/>
                <a:ea typeface="Calibri" panose="020F0502020204030204" pitchFamily="34" charset="0"/>
                <a:cs typeface="Mangal" panose="02040503050203030202" pitchFamily="18" charset="0"/>
                <a:hlinkClick r:id="rId5">
                  <a:extLst>
                    <a:ext uri="{A12FA001-AC4F-418D-AE19-62706E023703}">
                      <ahyp:hlinkClr xmlns:ahyp="http://schemas.microsoft.com/office/drawing/2018/hyperlinkcolor" xmlns="" val="tx"/>
                    </a:ext>
                  </a:extLst>
                </a:hlinkClick>
              </a:rPr>
              <a:t>Facebook</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rgbClr val="C00000"/>
                </a:solidFill>
                <a:effectLst/>
                <a:latin typeface="Calisto MT" pitchFamily="18" charset="0"/>
                <a:ea typeface="Calibri" panose="020F0502020204030204" pitchFamily="34" charset="0"/>
                <a:cs typeface="Mangal" panose="02040503050203030202" pitchFamily="18" charset="0"/>
                <a:hlinkClick r:id="rId6">
                  <a:extLst>
                    <a:ext uri="{A12FA001-AC4F-418D-AE19-62706E023703}">
                      <ahyp:hlinkClr xmlns:ahyp="http://schemas.microsoft.com/office/drawing/2018/hyperlinkcolor" xmlns="" val="tx"/>
                    </a:ext>
                  </a:extLst>
                </a:hlinkClick>
              </a:rPr>
              <a:t>Instagram</a:t>
            </a:r>
            <a:endParaRPr lang="en-IN" sz="2800" spc="370" dirty="0">
              <a:latin typeface="Calisto MT" pitchFamily="18" charset="0"/>
            </a:endParaRPr>
          </a:p>
        </p:txBody>
      </p:sp>
      <p:grpSp>
        <p:nvGrpSpPr>
          <p:cNvPr id="5" name="Group 4">
            <a:extLst>
              <a:ext uri="{FF2B5EF4-FFF2-40B4-BE49-F238E27FC236}">
                <a16:creationId xmlns:a16="http://schemas.microsoft.com/office/drawing/2014/main" xmlns="" id="{38428CEE-7EA3-3E04-01F8-C235CBB58AF4}"/>
              </a:ext>
            </a:extLst>
          </p:cNvPr>
          <p:cNvGrpSpPr/>
          <p:nvPr/>
        </p:nvGrpSpPr>
        <p:grpSpPr>
          <a:xfrm>
            <a:off x="2" y="-49736"/>
            <a:ext cx="12191999" cy="1113977"/>
            <a:chOff x="0" y="-49736"/>
            <a:chExt cx="12191999" cy="1113977"/>
          </a:xfrm>
        </p:grpSpPr>
        <p:sp>
          <p:nvSpPr>
            <p:cNvPr id="8" name="TextBox 7">
              <a:extLst>
                <a:ext uri="{FF2B5EF4-FFF2-40B4-BE49-F238E27FC236}">
                  <a16:creationId xmlns:a16="http://schemas.microsoft.com/office/drawing/2014/main" xmlns="" id="{1F815FD6-2B08-8414-8E09-A0F799D488C6}"/>
                </a:ext>
              </a:extLst>
            </p:cNvPr>
            <p:cNvSpPr txBox="1"/>
            <p:nvPr/>
          </p:nvSpPr>
          <p:spPr>
            <a:xfrm>
              <a:off x="0" y="-49736"/>
              <a:ext cx="12191999" cy="1077218"/>
            </a:xfrm>
            <a:prstGeom prst="rect">
              <a:avLst/>
            </a:prstGeom>
            <a:solidFill>
              <a:schemeClr val="bg1"/>
            </a:solidFill>
            <a:ln w="28575">
              <a:solidFill>
                <a:schemeClr val="tx1"/>
              </a:solidFill>
            </a:ln>
          </p:spPr>
          <p:txBody>
            <a:bodyPr wrap="square">
              <a:spAutoFit/>
            </a:bodyPr>
            <a:lstStyle/>
            <a:p>
              <a:pPr algn="ctr"/>
              <a:r>
                <a:rPr lang="en-US" sz="4400" b="1" dirty="0">
                  <a:ln>
                    <a:solidFill>
                      <a:srgbClr val="002060"/>
                    </a:solidFill>
                  </a:ln>
                  <a:solidFill>
                    <a:srgbClr val="002060"/>
                  </a:solidFill>
                  <a:latin typeface="Bahnschrift SemiBold" panose="020B0502040204020203" pitchFamily="34" charset="0"/>
                </a:rPr>
                <a:t>	   </a:t>
              </a:r>
              <a:r>
                <a:rPr lang="en-US" sz="4400" b="1" dirty="0">
                  <a:ln>
                    <a:solidFill>
                      <a:srgbClr val="002060"/>
                    </a:solidFill>
                  </a:ln>
                  <a:solidFill>
                    <a:srgbClr val="002060"/>
                  </a:solidFill>
                  <a:latin typeface="Calisto MT" pitchFamily="18" charset="0"/>
                </a:rPr>
                <a:t>APARCHIT EXAM WARRIORS</a:t>
              </a:r>
              <a:endParaRPr lang="en-US" sz="4400" b="1" spc="300" dirty="0">
                <a:ln w="28575">
                  <a:solidFill>
                    <a:schemeClr val="tx1"/>
                  </a:solidFill>
                </a:ln>
                <a:solidFill>
                  <a:srgbClr val="002060"/>
                </a:solidFill>
                <a:latin typeface="Calisto MT" pitchFamily="18" charset="0"/>
              </a:endParaRPr>
            </a:p>
            <a:p>
              <a:pPr algn="ctr"/>
              <a:r>
                <a:rPr lang="en-US" b="1" dirty="0">
                  <a:solidFill>
                    <a:srgbClr val="002060"/>
                  </a:solidFill>
                  <a:latin typeface="Bahnschrift SemiBold" panose="020B0502040204020203" pitchFamily="34" charset="0"/>
                </a:rPr>
                <a:t>	  </a:t>
              </a:r>
              <a:r>
                <a:rPr lang="en-US" sz="2000" b="1" dirty="0">
                  <a:solidFill>
                    <a:srgbClr val="002060"/>
                  </a:solidFill>
                  <a:latin typeface="Calisto MT" pitchFamily="18" charset="0"/>
                </a:rPr>
                <a:t>No.1 Platform  For All Competitive  Exam Bank | SSC | Railway | Government Exam</a:t>
              </a:r>
            </a:p>
          </p:txBody>
        </p:sp>
        <p:pic>
          <p:nvPicPr>
            <p:cNvPr id="10" name="Picture 9">
              <a:extLst>
                <a:ext uri="{FF2B5EF4-FFF2-40B4-BE49-F238E27FC236}">
                  <a16:creationId xmlns:a16="http://schemas.microsoft.com/office/drawing/2014/main" xmlns="" id="{1700D919-F3E9-6A94-8366-9664609F8842}"/>
                </a:ext>
              </a:extLst>
            </p:cNvPr>
            <p:cNvPicPr>
              <a:picLocks noChangeAspect="1"/>
            </p:cNvPicPr>
            <p:nvPr/>
          </p:nvPicPr>
          <p:blipFill>
            <a:blip r:embed="rId7" cstate="print">
              <a:extLst>
                <a:ext uri="{BEBA8EAE-BF5A-486C-A8C5-ECC9F3942E4B}">
                  <a14:imgProps xmlns:a14="http://schemas.microsoft.com/office/drawing/2010/main">
                    <a14:imgLayer r:embed="rId8">
                      <a14:imgEffect>
                        <a14:sharpenSoften amount="50000"/>
                      </a14:imgEffect>
                    </a14:imgLayer>
                  </a14:imgProps>
                </a:ext>
                <a:ext uri="{28A0092B-C50C-407E-A947-70E740481C1C}">
                  <a14:useLocalDpi xmlns:a14="http://schemas.microsoft.com/office/drawing/2010/main" val="0"/>
                </a:ext>
              </a:extLst>
            </a:blip>
            <a:stretch>
              <a:fillRect/>
            </a:stretch>
          </p:blipFill>
          <p:spPr>
            <a:xfrm>
              <a:off x="508000" y="-25992"/>
              <a:ext cx="1090294" cy="1046615"/>
            </a:xfrm>
            <a:prstGeom prst="rect">
              <a:avLst/>
            </a:prstGeom>
          </p:spPr>
        </p:pic>
        <p:cxnSp>
          <p:nvCxnSpPr>
            <p:cNvPr id="11" name="Straight Connector 10">
              <a:extLst>
                <a:ext uri="{FF2B5EF4-FFF2-40B4-BE49-F238E27FC236}">
                  <a16:creationId xmlns:a16="http://schemas.microsoft.com/office/drawing/2014/main" xmlns="" id="{1725C661-C6A3-0B6A-9155-E36E41878D95}"/>
                </a:ext>
              </a:extLst>
            </p:cNvPr>
            <p:cNvCxnSpPr/>
            <p:nvPr/>
          </p:nvCxnSpPr>
          <p:spPr>
            <a:xfrm>
              <a:off x="0" y="1064241"/>
              <a:ext cx="12191999" cy="0"/>
            </a:xfrm>
            <a:prstGeom prst="line">
              <a:avLst/>
            </a:prstGeom>
            <a:ln w="69850" cmpd="dbl">
              <a:solidFill>
                <a:schemeClr val="tx1"/>
              </a:solidFill>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p14="http://schemas.microsoft.com/office/powerpoint/2010/main">
        <mc:Choice Requires="p14">
          <p:contentPart p14:bwMode="auto" r:id="rId9">
            <p14:nvContentPartPr>
              <p14:cNvPr id="32" name="Ink 31"/>
              <p14:cNvContentPartPr/>
              <p14:nvPr/>
            </p14:nvContentPartPr>
            <p14:xfrm>
              <a:off x="1378523" y="3965649"/>
              <a:ext cx="17280" cy="17640"/>
            </p14:xfrm>
          </p:contentPart>
        </mc:Choice>
        <mc:Fallback xmlns="">
          <p:pic>
            <p:nvPicPr>
              <p:cNvPr id="32" name="Ink 31"/>
              <p:cNvPicPr/>
              <p:nvPr/>
            </p:nvPicPr>
            <p:blipFill>
              <a:blip r:embed="rId17"/>
              <a:stretch>
                <a:fillRect/>
              </a:stretch>
            </p:blipFill>
            <p:spPr>
              <a:xfrm>
                <a:off x="1370243" y="3957369"/>
                <a:ext cx="33840" cy="34200"/>
              </a:xfrm>
              <a:prstGeom prst="rect">
                <a:avLst/>
              </a:prstGeom>
            </p:spPr>
          </p:pic>
        </mc:Fallback>
      </mc:AlternateContent>
      <p:sp>
        <p:nvSpPr>
          <p:cNvPr id="6" name="AutoShape 4" descr="State Bank of India Reveals New Logo Design - Logo-Designer.c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2" name="Rectangle 1"/>
          <p:cNvSpPr/>
          <p:nvPr/>
        </p:nvSpPr>
        <p:spPr>
          <a:xfrm>
            <a:off x="-2" y="1151483"/>
            <a:ext cx="12192001" cy="523220"/>
          </a:xfrm>
          <a:prstGeom prst="rect">
            <a:avLst/>
          </a:prstGeom>
          <a:solidFill>
            <a:srgbClr val="FFC000"/>
          </a:solidFill>
          <a:ln w="57150">
            <a:solidFill>
              <a:schemeClr val="tx1"/>
            </a:solidFill>
          </a:ln>
        </p:spPr>
        <p:txBody>
          <a:bodyPr wrap="square">
            <a:spAutoFit/>
          </a:bodyPr>
          <a:lstStyle/>
          <a:p>
            <a:pPr algn="ctr"/>
            <a:r>
              <a:rPr lang="en-US" sz="2800" dirty="0" err="1" smtClean="0">
                <a:latin typeface="Calisto MT" pitchFamily="18" charset="0"/>
              </a:rPr>
              <a:t>Aparchit</a:t>
            </a:r>
            <a:r>
              <a:rPr lang="en-US" sz="2800" dirty="0" smtClean="0">
                <a:latin typeface="Calisto MT" pitchFamily="18" charset="0"/>
              </a:rPr>
              <a:t> </a:t>
            </a:r>
            <a:r>
              <a:rPr lang="en-US" sz="2800" dirty="0" smtClean="0">
                <a:latin typeface="Calisto MT" pitchFamily="18" charset="0"/>
              </a:rPr>
              <a:t>Super 19 June </a:t>
            </a:r>
            <a:r>
              <a:rPr lang="en-US" sz="2800" dirty="0" smtClean="0">
                <a:latin typeface="Calisto MT" pitchFamily="18" charset="0"/>
              </a:rPr>
              <a:t>Current Affairs MCQs Session</a:t>
            </a:r>
            <a:endParaRPr lang="en-IN" sz="2800" dirty="0">
              <a:latin typeface="Calisto MT" pitchFamily="18" charset="0"/>
            </a:endParaRPr>
          </a:p>
        </p:txBody>
      </p:sp>
      <p:pic>
        <p:nvPicPr>
          <p:cNvPr id="1027" name="Picture 3"/>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10352886" y="4536312"/>
            <a:ext cx="1839115" cy="18391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155575" y="2019283"/>
            <a:ext cx="6920411" cy="3892731"/>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2097301565"/>
      </p:ext>
    </p:extLst>
  </p:cSld>
  <p:clrMapOvr>
    <a:masterClrMapping/>
  </p:clrMapOvr>
  <p:transition spd="slow" advTm="30333">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grpSp>
        <p:nvGrpSpPr>
          <p:cNvPr id="5" name="Group 4">
            <a:extLst>
              <a:ext uri="{FF2B5EF4-FFF2-40B4-BE49-F238E27FC236}">
                <a16:creationId xmlns:a16="http://schemas.microsoft.com/office/drawing/2014/main" xmlns="" id="{38428CEE-7EA3-3E04-01F8-C235CBB58AF4}"/>
              </a:ext>
            </a:extLst>
          </p:cNvPr>
          <p:cNvGrpSpPr/>
          <p:nvPr/>
        </p:nvGrpSpPr>
        <p:grpSpPr>
          <a:xfrm>
            <a:off x="2" y="-49736"/>
            <a:ext cx="12191999" cy="1113977"/>
            <a:chOff x="0" y="-49736"/>
            <a:chExt cx="12191999" cy="1113977"/>
          </a:xfrm>
        </p:grpSpPr>
        <p:sp>
          <p:nvSpPr>
            <p:cNvPr id="8" name="TextBox 7">
              <a:extLst>
                <a:ext uri="{FF2B5EF4-FFF2-40B4-BE49-F238E27FC236}">
                  <a16:creationId xmlns:a16="http://schemas.microsoft.com/office/drawing/2014/main" xmlns="" id="{1F815FD6-2B08-8414-8E09-A0F799D488C6}"/>
                </a:ext>
              </a:extLst>
            </p:cNvPr>
            <p:cNvSpPr txBox="1"/>
            <p:nvPr/>
          </p:nvSpPr>
          <p:spPr>
            <a:xfrm>
              <a:off x="0" y="-49736"/>
              <a:ext cx="12191999" cy="1077218"/>
            </a:xfrm>
            <a:prstGeom prst="rect">
              <a:avLst/>
            </a:prstGeom>
            <a:solidFill>
              <a:schemeClr val="bg1"/>
            </a:solidFill>
            <a:ln w="28575">
              <a:solidFill>
                <a:schemeClr val="tx1"/>
              </a:solidFill>
            </a:ln>
          </p:spPr>
          <p:txBody>
            <a:bodyPr wrap="square">
              <a:spAutoFit/>
            </a:bodyPr>
            <a:lstStyle/>
            <a:p>
              <a:pPr algn="ctr"/>
              <a:r>
                <a:rPr lang="en-US" sz="4400" b="1" dirty="0">
                  <a:ln>
                    <a:solidFill>
                      <a:srgbClr val="002060"/>
                    </a:solidFill>
                  </a:ln>
                  <a:solidFill>
                    <a:srgbClr val="002060"/>
                  </a:solidFill>
                  <a:latin typeface="Bahnschrift SemiBold" panose="020B0502040204020203" pitchFamily="34" charset="0"/>
                </a:rPr>
                <a:t>	   </a:t>
              </a:r>
              <a:r>
                <a:rPr lang="en-US" sz="4400" b="1" dirty="0">
                  <a:ln>
                    <a:solidFill>
                      <a:srgbClr val="002060"/>
                    </a:solidFill>
                  </a:ln>
                  <a:solidFill>
                    <a:srgbClr val="002060"/>
                  </a:solidFill>
                  <a:latin typeface="Calisto MT" pitchFamily="18" charset="0"/>
                </a:rPr>
                <a:t>APARCHIT EXAM WARRIORS</a:t>
              </a:r>
              <a:endParaRPr lang="en-US" sz="4400" b="1" spc="300" dirty="0">
                <a:ln w="28575">
                  <a:solidFill>
                    <a:schemeClr val="tx1"/>
                  </a:solidFill>
                </a:ln>
                <a:solidFill>
                  <a:srgbClr val="002060"/>
                </a:solidFill>
                <a:latin typeface="Calisto MT" pitchFamily="18" charset="0"/>
              </a:endParaRPr>
            </a:p>
            <a:p>
              <a:pPr algn="ctr"/>
              <a:r>
                <a:rPr lang="en-US" b="1" dirty="0">
                  <a:solidFill>
                    <a:srgbClr val="002060"/>
                  </a:solidFill>
                  <a:latin typeface="Bahnschrift SemiBold" panose="020B0502040204020203" pitchFamily="34" charset="0"/>
                </a:rPr>
                <a:t>	  </a:t>
              </a:r>
              <a:r>
                <a:rPr lang="en-US" sz="2000" b="1" dirty="0">
                  <a:solidFill>
                    <a:srgbClr val="002060"/>
                  </a:solidFill>
                  <a:latin typeface="Calisto MT" pitchFamily="18" charset="0"/>
                </a:rPr>
                <a:t>No.1 Platform  For All Competitive  Exam Bank | SSC | Railway | Government Exam</a:t>
              </a:r>
            </a:p>
          </p:txBody>
        </p:sp>
        <p:pic>
          <p:nvPicPr>
            <p:cNvPr id="10" name="Picture 9">
              <a:extLst>
                <a:ext uri="{FF2B5EF4-FFF2-40B4-BE49-F238E27FC236}">
                  <a16:creationId xmlns:a16="http://schemas.microsoft.com/office/drawing/2014/main" xmlns="" id="{1700D919-F3E9-6A94-8366-9664609F8842}"/>
                </a:ext>
              </a:extLst>
            </p:cNvPr>
            <p:cNvPicPr>
              <a:picLocks noChangeAspect="1"/>
            </p:cNvPicPr>
            <p:nvPr/>
          </p:nvPicPr>
          <p:blipFill>
            <a:blip r:embed="rId3" cstate="print">
              <a:extLst>
                <a:ext uri="{BEBA8EAE-BF5A-486C-A8C5-ECC9F3942E4B}">
                  <a14:imgProps xmlns:a14="http://schemas.microsoft.com/office/drawing/2010/main">
                    <a14:imgLayer r:embed="rId4">
                      <a14:imgEffect>
                        <a14:sharpenSoften amount="50000"/>
                      </a14:imgEffect>
                    </a14:imgLayer>
                  </a14:imgProps>
                </a:ext>
                <a:ext uri="{28A0092B-C50C-407E-A947-70E740481C1C}">
                  <a14:useLocalDpi xmlns:a14="http://schemas.microsoft.com/office/drawing/2010/main" val="0"/>
                </a:ext>
              </a:extLst>
            </a:blip>
            <a:stretch>
              <a:fillRect/>
            </a:stretch>
          </p:blipFill>
          <p:spPr>
            <a:xfrm>
              <a:off x="508000" y="-25992"/>
              <a:ext cx="1090294" cy="1046615"/>
            </a:xfrm>
            <a:prstGeom prst="rect">
              <a:avLst/>
            </a:prstGeom>
          </p:spPr>
        </p:pic>
        <p:cxnSp>
          <p:nvCxnSpPr>
            <p:cNvPr id="11" name="Straight Connector 10">
              <a:extLst>
                <a:ext uri="{FF2B5EF4-FFF2-40B4-BE49-F238E27FC236}">
                  <a16:creationId xmlns:a16="http://schemas.microsoft.com/office/drawing/2014/main" xmlns="" id="{1725C661-C6A3-0B6A-9155-E36E41878D95}"/>
                </a:ext>
              </a:extLst>
            </p:cNvPr>
            <p:cNvCxnSpPr/>
            <p:nvPr/>
          </p:nvCxnSpPr>
          <p:spPr>
            <a:xfrm>
              <a:off x="0" y="1064241"/>
              <a:ext cx="12191999" cy="0"/>
            </a:xfrm>
            <a:prstGeom prst="line">
              <a:avLst/>
            </a:prstGeom>
            <a:ln w="69850" cmpd="dbl">
              <a:solidFill>
                <a:schemeClr val="tx1"/>
              </a:solidFill>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p14="http://schemas.microsoft.com/office/powerpoint/2010/main">
        <mc:Choice Requires="p14">
          <p:contentPart p14:bwMode="auto" r:id="rId5">
            <p14:nvContentPartPr>
              <p14:cNvPr id="32" name="Ink 31"/>
              <p14:cNvContentPartPr/>
              <p14:nvPr/>
            </p14:nvContentPartPr>
            <p14:xfrm>
              <a:off x="1378523" y="3965649"/>
              <a:ext cx="17280" cy="17640"/>
            </p14:xfrm>
          </p:contentPart>
        </mc:Choice>
        <mc:Fallback xmlns="">
          <p:pic>
            <p:nvPicPr>
              <p:cNvPr id="32" name="Ink 31"/>
              <p:cNvPicPr/>
              <p:nvPr/>
            </p:nvPicPr>
            <p:blipFill>
              <a:blip r:embed="rId17"/>
              <a:stretch>
                <a:fillRect/>
              </a:stretch>
            </p:blipFill>
            <p:spPr>
              <a:xfrm>
                <a:off x="1370243" y="3957369"/>
                <a:ext cx="33840" cy="34200"/>
              </a:xfrm>
              <a:prstGeom prst="rect">
                <a:avLst/>
              </a:prstGeom>
            </p:spPr>
          </p:pic>
        </mc:Fallback>
      </mc:AlternateContent>
      <p:sp>
        <p:nvSpPr>
          <p:cNvPr id="6" name="AutoShape 4" descr="State Bank of India Reveals New Logo Design - Logo-Designer.c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2" name="Rectangle 1"/>
          <p:cNvSpPr/>
          <p:nvPr/>
        </p:nvSpPr>
        <p:spPr>
          <a:xfrm>
            <a:off x="13692" y="1064241"/>
            <a:ext cx="12178307" cy="461665"/>
          </a:xfrm>
          <a:prstGeom prst="rect">
            <a:avLst/>
          </a:prstGeom>
          <a:solidFill>
            <a:srgbClr val="FFC000"/>
          </a:solidFill>
          <a:ln>
            <a:solidFill>
              <a:schemeClr val="tx1"/>
            </a:solidFill>
          </a:ln>
        </p:spPr>
        <p:txBody>
          <a:bodyPr wrap="square">
            <a:spAutoFit/>
          </a:bodyPr>
          <a:lstStyle/>
          <a:p>
            <a:r>
              <a:rPr lang="en-IN" sz="2400" dirty="0">
                <a:latin typeface="Calisto MT" pitchFamily="18" charset="0"/>
              </a:rPr>
              <a:t>Answer : B </a:t>
            </a:r>
            <a:r>
              <a:rPr lang="en-IN" sz="500" dirty="0">
                <a:latin typeface="CalisMTBol"/>
              </a:rPr>
              <a:t>.</a:t>
            </a:r>
            <a:endParaRPr lang="en-IN" dirty="0"/>
          </a:p>
        </p:txBody>
      </p:sp>
      <p:graphicFrame>
        <p:nvGraphicFramePr>
          <p:cNvPr id="12" name="Table 11"/>
          <p:cNvGraphicFramePr>
            <a:graphicFrameLocks noGrp="1"/>
          </p:cNvGraphicFramePr>
          <p:nvPr>
            <p:extLst>
              <p:ext uri="{D42A27DB-BD31-4B8C-83A1-F6EECF244321}">
                <p14:modId xmlns:p14="http://schemas.microsoft.com/office/powerpoint/2010/main" val="1925714882"/>
              </p:ext>
            </p:extLst>
          </p:nvPr>
        </p:nvGraphicFramePr>
        <p:xfrm>
          <a:off x="13692" y="1525906"/>
          <a:ext cx="12191999" cy="5303520"/>
        </p:xfrm>
        <a:graphic>
          <a:graphicData uri="http://schemas.openxmlformats.org/drawingml/2006/table">
            <a:tbl>
              <a:tblPr firstRow="1" bandRow="1">
                <a:tableStyleId>{E8B1032C-EA38-4F05-BA0D-38AFFFC7BED3}</a:tableStyleId>
              </a:tblPr>
              <a:tblGrid>
                <a:gridCol w="12191999"/>
              </a:tblGrid>
              <a:tr h="444476">
                <a:tc>
                  <a:txBody>
                    <a:bodyPr/>
                    <a:lstStyle/>
                    <a:p>
                      <a:pPr marL="342900" indent="-342900">
                        <a:buFont typeface="Arial" pitchFamily="34" charset="0"/>
                        <a:buChar char="•"/>
                      </a:pPr>
                      <a:r>
                        <a:rPr lang="en-US" sz="2800" b="0" dirty="0" smtClean="0">
                          <a:solidFill>
                            <a:srgbClr val="FF0000"/>
                          </a:solidFill>
                          <a:latin typeface="Calisto MT" pitchFamily="18" charset="0"/>
                        </a:rPr>
                        <a:t>The Ministry of External Affairs and State Bank of India(SBI) to provide an additional digital payment services of the SBI through payment gateway called </a:t>
                      </a:r>
                      <a:r>
                        <a:rPr lang="en-US" sz="2800" b="0" u="sng" dirty="0" err="1" smtClean="0">
                          <a:solidFill>
                            <a:srgbClr val="FF0000"/>
                          </a:solidFill>
                          <a:latin typeface="Calisto MT" pitchFamily="18" charset="0"/>
                        </a:rPr>
                        <a:t>SBIePay</a:t>
                      </a:r>
                      <a:r>
                        <a:rPr lang="en-US" sz="2800" b="0" dirty="0" smtClean="0">
                          <a:solidFill>
                            <a:srgbClr val="FF0000"/>
                          </a:solidFill>
                          <a:latin typeface="Calisto MT" pitchFamily="18" charset="0"/>
                        </a:rPr>
                        <a:t> to Indian migrant workers, Recruiting Agents (RAs) and other users of the </a:t>
                      </a:r>
                      <a:r>
                        <a:rPr lang="en-US" sz="2800" b="0" dirty="0" err="1" smtClean="0">
                          <a:solidFill>
                            <a:srgbClr val="FF0000"/>
                          </a:solidFill>
                          <a:latin typeface="Calisto MT" pitchFamily="18" charset="0"/>
                        </a:rPr>
                        <a:t>eMigrate</a:t>
                      </a:r>
                      <a:r>
                        <a:rPr lang="en-US" sz="2800" b="0" dirty="0" smtClean="0">
                          <a:solidFill>
                            <a:srgbClr val="FF0000"/>
                          </a:solidFill>
                          <a:latin typeface="Calisto MT" pitchFamily="18" charset="0"/>
                        </a:rPr>
                        <a:t> portal (</a:t>
                      </a:r>
                      <a:r>
                        <a:rPr lang="en-US" sz="2800" b="0" dirty="0" smtClean="0">
                          <a:solidFill>
                            <a:srgbClr val="FF0000"/>
                          </a:solidFill>
                          <a:latin typeface="Calisto MT" pitchFamily="18" charset="0"/>
                          <a:hlinkClick r:id="rId18"/>
                        </a:rPr>
                        <a:t>https://emigrate.gov.in</a:t>
                      </a:r>
                      <a:r>
                        <a:rPr lang="en-US" sz="2800" b="0" dirty="0" smtClean="0">
                          <a:solidFill>
                            <a:srgbClr val="FF0000"/>
                          </a:solidFill>
                          <a:latin typeface="Calisto MT" pitchFamily="18" charset="0"/>
                        </a:rPr>
                        <a:t>).</a:t>
                      </a:r>
                      <a:endParaRPr lang="hi-IN" sz="2800" b="0" dirty="0" smtClean="0">
                        <a:solidFill>
                          <a:srgbClr val="FF0000"/>
                        </a:solidFill>
                        <a:latin typeface="Calisto MT" pitchFamily="18" charset="0"/>
                      </a:endParaRPr>
                    </a:p>
                    <a:p>
                      <a:pPr marL="342900" indent="-342900">
                        <a:buFont typeface="Arial" pitchFamily="34" charset="0"/>
                        <a:buChar char="•"/>
                      </a:pPr>
                      <a:r>
                        <a:rPr lang="hi-IN" sz="2800" b="0" dirty="0" smtClean="0">
                          <a:latin typeface="Calisto MT" pitchFamily="18" charset="0"/>
                        </a:rPr>
                        <a:t>विदेश मंत्रालय (एमईए)</a:t>
                      </a:r>
                      <a:r>
                        <a:rPr lang="en-US" sz="2800" b="0" baseline="0" dirty="0" smtClean="0">
                          <a:latin typeface="Calisto MT" pitchFamily="18" charset="0"/>
                        </a:rPr>
                        <a:t> </a:t>
                      </a:r>
                      <a:r>
                        <a:rPr lang="hi-IN" sz="2800" b="0" dirty="0" smtClean="0">
                          <a:latin typeface="Calisto MT" pitchFamily="18" charset="0"/>
                        </a:rPr>
                        <a:t>और भारतीय स्टेट बैंक (एसबीआई) भारतीय प्रवासी श्रमिकों, भर्ती एजेंटों (आरए) और अन्य उपयोगकर्ताओं को एसबीआईईपे नामक भुगतान गेटवे के माध्यम से एसबीआई की अतिरिक्त डिजिटल भुगतान सेवाएं प्रदान करेंगे। ई-माइग्रेट पोर्टल (</a:t>
                      </a:r>
                      <a:r>
                        <a:rPr lang="en-IN" sz="2800" b="0" dirty="0" smtClean="0">
                          <a:latin typeface="Calisto MT" pitchFamily="18" charset="0"/>
                        </a:rPr>
                        <a:t>https://emigrate.gov.in)।</a:t>
                      </a:r>
                      <a:endParaRPr lang="en-IN" sz="2800" b="0" dirty="0">
                        <a:latin typeface="Calisto MT" pitchFamily="18" charset="0"/>
                      </a:endParaRPr>
                    </a:p>
                  </a:txBody>
                  <a:tcPr/>
                </a:tc>
              </a:tr>
              <a:tr h="370840">
                <a:tc>
                  <a:txBody>
                    <a:bodyPr/>
                    <a:lstStyle/>
                    <a:p>
                      <a:pPr marL="342900" indent="-342900">
                        <a:buFont typeface="Arial" pitchFamily="34" charset="0"/>
                        <a:buChar char="•"/>
                      </a:pPr>
                      <a:r>
                        <a:rPr lang="en-US" sz="2800" b="0" dirty="0" smtClean="0">
                          <a:solidFill>
                            <a:srgbClr val="FF0000"/>
                          </a:solidFill>
                          <a:latin typeface="Calisto MT" pitchFamily="18" charset="0"/>
                        </a:rPr>
                        <a:t>Signing of this </a:t>
                      </a:r>
                      <a:r>
                        <a:rPr lang="en-US" sz="2800" b="0" dirty="0" err="1" smtClean="0">
                          <a:solidFill>
                            <a:srgbClr val="FF0000"/>
                          </a:solidFill>
                          <a:latin typeface="Calisto MT" pitchFamily="18" charset="0"/>
                        </a:rPr>
                        <a:t>MoU</a:t>
                      </a:r>
                      <a:r>
                        <a:rPr lang="en-US" sz="2800" b="0" dirty="0" smtClean="0">
                          <a:solidFill>
                            <a:srgbClr val="FF0000"/>
                          </a:solidFill>
                          <a:latin typeface="Calisto MT" pitchFamily="18" charset="0"/>
                        </a:rPr>
                        <a:t> would further facilitate and enhance the ambit of safe and legal migration of Indian migrant workers</a:t>
                      </a:r>
                      <a:r>
                        <a:rPr lang="en-US" sz="2800" b="0" dirty="0" smtClean="0">
                          <a:latin typeface="Calisto MT" pitchFamily="18" charset="0"/>
                        </a:rPr>
                        <a:t>.</a:t>
                      </a:r>
                      <a:endParaRPr lang="hi-IN" sz="2800" b="0" dirty="0" smtClean="0">
                        <a:latin typeface="Calisto MT" pitchFamily="18" charset="0"/>
                      </a:endParaRPr>
                    </a:p>
                    <a:p>
                      <a:pPr marL="285750" indent="-285750">
                        <a:buFont typeface="Arial" pitchFamily="34" charset="0"/>
                        <a:buChar char="•"/>
                      </a:pPr>
                      <a:r>
                        <a:rPr lang="hi-IN" sz="2800" b="0" dirty="0" smtClean="0">
                          <a:latin typeface="Calisto MT" pitchFamily="18" charset="0"/>
                        </a:rPr>
                        <a:t>इस समझौता ज्ञापन पर हस्ताक्षर करने से भारतीय प्रवासी श्रमिकों के सुरक्षित और कानूनी प्रवासन के दायरे में और सुविधा होगी और वृद्धि होगी।</a:t>
                      </a:r>
                      <a:endParaRPr lang="en-IN" sz="2800" b="0" dirty="0">
                        <a:latin typeface="Calisto MT" pitchFamily="18" charset="0"/>
                      </a:endParaRPr>
                    </a:p>
                  </a:txBody>
                  <a:tcPr/>
                </a:tc>
              </a:tr>
            </a:tbl>
          </a:graphicData>
        </a:graphic>
      </p:graphicFrame>
    </p:spTree>
    <p:extLst>
      <p:ext uri="{BB962C8B-B14F-4D97-AF65-F5344CB8AC3E}">
        <p14:creationId xmlns:p14="http://schemas.microsoft.com/office/powerpoint/2010/main" val="775276892"/>
      </p:ext>
    </p:extLst>
  </p:cSld>
  <p:clrMapOvr>
    <a:masterClrMapping/>
  </p:clrMapOvr>
  <p:transition spd="slow" advTm="30333">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7" name="TextBox 6">
            <a:extLst>
              <a:ext uri="{FF2B5EF4-FFF2-40B4-BE49-F238E27FC236}">
                <a16:creationId xmlns:a16="http://schemas.microsoft.com/office/drawing/2014/main" xmlns="" id="{B0E447CE-3294-AC76-885D-1D6F56BEB02F}"/>
              </a:ext>
            </a:extLst>
          </p:cNvPr>
          <p:cNvSpPr txBox="1"/>
          <p:nvPr/>
        </p:nvSpPr>
        <p:spPr>
          <a:xfrm>
            <a:off x="0" y="6354761"/>
            <a:ext cx="12192000" cy="523220"/>
          </a:xfrm>
          <a:prstGeom prst="rect">
            <a:avLst/>
          </a:prstGeom>
          <a:solidFill>
            <a:srgbClr val="FFC000"/>
          </a:solidFill>
          <a:ln w="28575">
            <a:solidFill>
              <a:schemeClr val="tx1"/>
            </a:solidFill>
          </a:ln>
        </p:spPr>
        <p:txBody>
          <a:bodyPr wrap="square" rtlCol="0">
            <a:spAutoFit/>
          </a:bodyPr>
          <a:lstStyle/>
          <a:p>
            <a:pPr algn="ctr"/>
            <a:r>
              <a:rPr lang="en-IN" sz="2800" b="1" spc="370" dirty="0">
                <a:effectLst/>
                <a:latin typeface="Calisto MT" pitchFamily="18" charset="0"/>
                <a:ea typeface="Calibri" panose="020F0502020204030204" pitchFamily="34" charset="0"/>
                <a:cs typeface="Mangal" panose="02040503050203030202" pitchFamily="18" charset="0"/>
              </a:rPr>
              <a:t>Follow us: </a:t>
            </a:r>
            <a:r>
              <a:rPr lang="en-IN" sz="2800" b="1" u="sng" spc="370" dirty="0">
                <a:solidFill>
                  <a:srgbClr val="833C0B"/>
                </a:solidFill>
                <a:effectLst/>
                <a:latin typeface="Calisto MT" pitchFamily="18" charset="0"/>
                <a:ea typeface="Calibri" panose="020F0502020204030204" pitchFamily="34" charset="0"/>
                <a:cs typeface="Mangal" panose="02040503050203030202" pitchFamily="18" charset="0"/>
                <a:hlinkClick r:id="rId3"/>
              </a:rPr>
              <a:t>Official Site</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rgbClr val="0070C0"/>
                </a:solidFill>
                <a:effectLst/>
                <a:latin typeface="Calisto MT" pitchFamily="18" charset="0"/>
                <a:ea typeface="Calibri" panose="020F0502020204030204" pitchFamily="34" charset="0"/>
                <a:cs typeface="Mangal" panose="02040503050203030202" pitchFamily="18" charset="0"/>
                <a:hlinkClick r:id="rId4">
                  <a:extLst>
                    <a:ext uri="{A12FA001-AC4F-418D-AE19-62706E023703}">
                      <ahyp:hlinkClr xmlns:ahyp="http://schemas.microsoft.com/office/drawing/2018/hyperlinkcolor" xmlns="" val="tx"/>
                    </a:ext>
                  </a:extLst>
                </a:hlinkClick>
              </a:rPr>
              <a:t>Telegram</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chemeClr val="accent5">
                    <a:lumMod val="75000"/>
                  </a:schemeClr>
                </a:solidFill>
                <a:effectLst/>
                <a:latin typeface="Calisto MT" pitchFamily="18" charset="0"/>
                <a:ea typeface="Calibri" panose="020F0502020204030204" pitchFamily="34" charset="0"/>
                <a:cs typeface="Mangal" panose="02040503050203030202" pitchFamily="18" charset="0"/>
                <a:hlinkClick r:id="rId5">
                  <a:extLst>
                    <a:ext uri="{A12FA001-AC4F-418D-AE19-62706E023703}">
                      <ahyp:hlinkClr xmlns:ahyp="http://schemas.microsoft.com/office/drawing/2018/hyperlinkcolor" xmlns="" val="tx"/>
                    </a:ext>
                  </a:extLst>
                </a:hlinkClick>
              </a:rPr>
              <a:t>Facebook</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rgbClr val="C00000"/>
                </a:solidFill>
                <a:effectLst/>
                <a:latin typeface="Calisto MT" pitchFamily="18" charset="0"/>
                <a:ea typeface="Calibri" panose="020F0502020204030204" pitchFamily="34" charset="0"/>
                <a:cs typeface="Mangal" panose="02040503050203030202" pitchFamily="18" charset="0"/>
                <a:hlinkClick r:id="rId6">
                  <a:extLst>
                    <a:ext uri="{A12FA001-AC4F-418D-AE19-62706E023703}">
                      <ahyp:hlinkClr xmlns:ahyp="http://schemas.microsoft.com/office/drawing/2018/hyperlinkcolor" xmlns="" val="tx"/>
                    </a:ext>
                  </a:extLst>
                </a:hlinkClick>
              </a:rPr>
              <a:t>Instagram</a:t>
            </a:r>
            <a:endParaRPr lang="en-IN" sz="2800" spc="370" dirty="0">
              <a:latin typeface="Calisto MT" pitchFamily="18" charset="0"/>
            </a:endParaRPr>
          </a:p>
        </p:txBody>
      </p:sp>
      <p:grpSp>
        <p:nvGrpSpPr>
          <p:cNvPr id="5" name="Group 4">
            <a:extLst>
              <a:ext uri="{FF2B5EF4-FFF2-40B4-BE49-F238E27FC236}">
                <a16:creationId xmlns:a16="http://schemas.microsoft.com/office/drawing/2014/main" xmlns="" id="{38428CEE-7EA3-3E04-01F8-C235CBB58AF4}"/>
              </a:ext>
            </a:extLst>
          </p:cNvPr>
          <p:cNvGrpSpPr/>
          <p:nvPr/>
        </p:nvGrpSpPr>
        <p:grpSpPr>
          <a:xfrm>
            <a:off x="2" y="-49736"/>
            <a:ext cx="12191999" cy="1113977"/>
            <a:chOff x="0" y="-49736"/>
            <a:chExt cx="12191999" cy="1113977"/>
          </a:xfrm>
        </p:grpSpPr>
        <p:sp>
          <p:nvSpPr>
            <p:cNvPr id="8" name="TextBox 7">
              <a:extLst>
                <a:ext uri="{FF2B5EF4-FFF2-40B4-BE49-F238E27FC236}">
                  <a16:creationId xmlns:a16="http://schemas.microsoft.com/office/drawing/2014/main" xmlns="" id="{1F815FD6-2B08-8414-8E09-A0F799D488C6}"/>
                </a:ext>
              </a:extLst>
            </p:cNvPr>
            <p:cNvSpPr txBox="1"/>
            <p:nvPr/>
          </p:nvSpPr>
          <p:spPr>
            <a:xfrm>
              <a:off x="0" y="-49736"/>
              <a:ext cx="12191999" cy="1077218"/>
            </a:xfrm>
            <a:prstGeom prst="rect">
              <a:avLst/>
            </a:prstGeom>
            <a:solidFill>
              <a:schemeClr val="bg1"/>
            </a:solidFill>
            <a:ln w="28575">
              <a:solidFill>
                <a:schemeClr val="tx1"/>
              </a:solidFill>
            </a:ln>
          </p:spPr>
          <p:txBody>
            <a:bodyPr wrap="square">
              <a:spAutoFit/>
            </a:bodyPr>
            <a:lstStyle/>
            <a:p>
              <a:pPr algn="ctr"/>
              <a:r>
                <a:rPr lang="en-US" sz="4400" b="1" dirty="0">
                  <a:ln>
                    <a:solidFill>
                      <a:srgbClr val="002060"/>
                    </a:solidFill>
                  </a:ln>
                  <a:solidFill>
                    <a:srgbClr val="002060"/>
                  </a:solidFill>
                  <a:latin typeface="Bahnschrift SemiBold" panose="020B0502040204020203" pitchFamily="34" charset="0"/>
                </a:rPr>
                <a:t>	   </a:t>
              </a:r>
              <a:r>
                <a:rPr lang="en-US" sz="4400" b="1" dirty="0">
                  <a:ln>
                    <a:solidFill>
                      <a:srgbClr val="002060"/>
                    </a:solidFill>
                  </a:ln>
                  <a:solidFill>
                    <a:srgbClr val="002060"/>
                  </a:solidFill>
                  <a:latin typeface="Calisto MT" pitchFamily="18" charset="0"/>
                </a:rPr>
                <a:t>APARCHIT EXAM WARRIORS</a:t>
              </a:r>
              <a:endParaRPr lang="en-US" sz="4400" b="1" spc="300" dirty="0">
                <a:ln w="28575">
                  <a:solidFill>
                    <a:schemeClr val="tx1"/>
                  </a:solidFill>
                </a:ln>
                <a:solidFill>
                  <a:srgbClr val="002060"/>
                </a:solidFill>
                <a:latin typeface="Calisto MT" pitchFamily="18" charset="0"/>
              </a:endParaRPr>
            </a:p>
            <a:p>
              <a:pPr algn="ctr"/>
              <a:r>
                <a:rPr lang="en-US" b="1" dirty="0">
                  <a:solidFill>
                    <a:srgbClr val="002060"/>
                  </a:solidFill>
                  <a:latin typeface="Bahnschrift SemiBold" panose="020B0502040204020203" pitchFamily="34" charset="0"/>
                </a:rPr>
                <a:t>	  </a:t>
              </a:r>
              <a:r>
                <a:rPr lang="en-US" sz="2000" b="1" dirty="0">
                  <a:solidFill>
                    <a:srgbClr val="002060"/>
                  </a:solidFill>
                  <a:latin typeface="Calisto MT" pitchFamily="18" charset="0"/>
                </a:rPr>
                <a:t>No.1 Platform  For All Competitive  Exam Bank | SSC | Railway | Government Exam</a:t>
              </a:r>
            </a:p>
          </p:txBody>
        </p:sp>
        <p:pic>
          <p:nvPicPr>
            <p:cNvPr id="10" name="Picture 9">
              <a:extLst>
                <a:ext uri="{FF2B5EF4-FFF2-40B4-BE49-F238E27FC236}">
                  <a16:creationId xmlns:a16="http://schemas.microsoft.com/office/drawing/2014/main" xmlns="" id="{1700D919-F3E9-6A94-8366-9664609F8842}"/>
                </a:ext>
              </a:extLst>
            </p:cNvPr>
            <p:cNvPicPr>
              <a:picLocks noChangeAspect="1"/>
            </p:cNvPicPr>
            <p:nvPr/>
          </p:nvPicPr>
          <p:blipFill>
            <a:blip r:embed="rId7" cstate="print">
              <a:extLst>
                <a:ext uri="{BEBA8EAE-BF5A-486C-A8C5-ECC9F3942E4B}">
                  <a14:imgProps xmlns:a14="http://schemas.microsoft.com/office/drawing/2010/main">
                    <a14:imgLayer r:embed="rId8">
                      <a14:imgEffect>
                        <a14:sharpenSoften amount="50000"/>
                      </a14:imgEffect>
                    </a14:imgLayer>
                  </a14:imgProps>
                </a:ext>
                <a:ext uri="{28A0092B-C50C-407E-A947-70E740481C1C}">
                  <a14:useLocalDpi xmlns:a14="http://schemas.microsoft.com/office/drawing/2010/main" val="0"/>
                </a:ext>
              </a:extLst>
            </a:blip>
            <a:stretch>
              <a:fillRect/>
            </a:stretch>
          </p:blipFill>
          <p:spPr>
            <a:xfrm>
              <a:off x="508000" y="-25992"/>
              <a:ext cx="1090294" cy="1046615"/>
            </a:xfrm>
            <a:prstGeom prst="rect">
              <a:avLst/>
            </a:prstGeom>
          </p:spPr>
        </p:pic>
        <p:cxnSp>
          <p:nvCxnSpPr>
            <p:cNvPr id="11" name="Straight Connector 10">
              <a:extLst>
                <a:ext uri="{FF2B5EF4-FFF2-40B4-BE49-F238E27FC236}">
                  <a16:creationId xmlns:a16="http://schemas.microsoft.com/office/drawing/2014/main" xmlns="" id="{1725C661-C6A3-0B6A-9155-E36E41878D95}"/>
                </a:ext>
              </a:extLst>
            </p:cNvPr>
            <p:cNvCxnSpPr/>
            <p:nvPr/>
          </p:nvCxnSpPr>
          <p:spPr>
            <a:xfrm>
              <a:off x="0" y="1064241"/>
              <a:ext cx="12191999" cy="0"/>
            </a:xfrm>
            <a:prstGeom prst="line">
              <a:avLst/>
            </a:prstGeom>
            <a:ln w="69850" cmpd="dbl">
              <a:solidFill>
                <a:schemeClr val="tx1"/>
              </a:solidFill>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p14="http://schemas.microsoft.com/office/powerpoint/2010/main">
        <mc:Choice Requires="p14">
          <p:contentPart p14:bwMode="auto" r:id="rId9">
            <p14:nvContentPartPr>
              <p14:cNvPr id="32" name="Ink 31"/>
              <p14:cNvContentPartPr/>
              <p14:nvPr/>
            </p14:nvContentPartPr>
            <p14:xfrm>
              <a:off x="1378523" y="3965649"/>
              <a:ext cx="17280" cy="17640"/>
            </p14:xfrm>
          </p:contentPart>
        </mc:Choice>
        <mc:Fallback xmlns="">
          <p:pic>
            <p:nvPicPr>
              <p:cNvPr id="32" name="Ink 31"/>
              <p:cNvPicPr/>
              <p:nvPr/>
            </p:nvPicPr>
            <p:blipFill>
              <a:blip r:embed="rId17"/>
              <a:stretch>
                <a:fillRect/>
              </a:stretch>
            </p:blipFill>
            <p:spPr>
              <a:xfrm>
                <a:off x="1370243" y="3957369"/>
                <a:ext cx="33840" cy="34200"/>
              </a:xfrm>
              <a:prstGeom prst="rect">
                <a:avLst/>
              </a:prstGeom>
            </p:spPr>
          </p:pic>
        </mc:Fallback>
      </mc:AlternateContent>
      <p:sp>
        <p:nvSpPr>
          <p:cNvPr id="6" name="AutoShape 4" descr="State Bank of India Reveals New Logo Design - Logo-Designer.c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2" name="Rectangle 1"/>
          <p:cNvSpPr/>
          <p:nvPr/>
        </p:nvSpPr>
        <p:spPr>
          <a:xfrm>
            <a:off x="0" y="1112147"/>
            <a:ext cx="12192000" cy="3539430"/>
          </a:xfrm>
          <a:prstGeom prst="rect">
            <a:avLst/>
          </a:prstGeom>
          <a:ln w="57150">
            <a:solidFill>
              <a:schemeClr val="tx1"/>
            </a:solidFill>
          </a:ln>
        </p:spPr>
        <p:txBody>
          <a:bodyPr wrap="square">
            <a:spAutoFit/>
          </a:bodyPr>
          <a:lstStyle/>
          <a:p>
            <a:r>
              <a:rPr lang="en-US" sz="2800" dirty="0" smtClean="0">
                <a:solidFill>
                  <a:srgbClr val="C10000"/>
                </a:solidFill>
                <a:latin typeface="Calisto MT" pitchFamily="18" charset="0"/>
              </a:rPr>
              <a:t>Q.5. </a:t>
            </a:r>
            <a:r>
              <a:rPr lang="en-US" sz="2800" dirty="0">
                <a:solidFill>
                  <a:srgbClr val="C10000"/>
                </a:solidFill>
                <a:latin typeface="Calisto MT" pitchFamily="18" charset="0"/>
              </a:rPr>
              <a:t>Consider the following statements with reference to the </a:t>
            </a:r>
            <a:r>
              <a:rPr lang="en-US" sz="2800" dirty="0" err="1">
                <a:solidFill>
                  <a:srgbClr val="C10000"/>
                </a:solidFill>
                <a:latin typeface="Calisto MT" pitchFamily="18" charset="0"/>
              </a:rPr>
              <a:t>eMigrate</a:t>
            </a:r>
            <a:r>
              <a:rPr lang="en-US" sz="2800" dirty="0">
                <a:solidFill>
                  <a:srgbClr val="C10000"/>
                </a:solidFill>
                <a:latin typeface="Calisto MT" pitchFamily="18" charset="0"/>
              </a:rPr>
              <a:t> Portal:</a:t>
            </a:r>
          </a:p>
          <a:p>
            <a:r>
              <a:rPr lang="en-US" sz="2800" dirty="0">
                <a:solidFill>
                  <a:srgbClr val="C10000"/>
                </a:solidFill>
                <a:latin typeface="Calisto MT" pitchFamily="18" charset="0"/>
              </a:rPr>
              <a:t>1. It was launched in 2014 to make the emigration process online and transparent.</a:t>
            </a:r>
          </a:p>
          <a:p>
            <a:r>
              <a:rPr lang="en-US" sz="2800" dirty="0">
                <a:solidFill>
                  <a:srgbClr val="C10000"/>
                </a:solidFill>
                <a:latin typeface="Calisto MT" pitchFamily="18" charset="0"/>
              </a:rPr>
              <a:t>2. It has a feature of voluntary registration of emigrants holding ECNR (Emigration Check </a:t>
            </a:r>
            <a:r>
              <a:rPr lang="en-US" sz="2800" dirty="0" smtClean="0">
                <a:solidFill>
                  <a:srgbClr val="C10000"/>
                </a:solidFill>
                <a:latin typeface="Calisto MT" pitchFamily="18" charset="0"/>
              </a:rPr>
              <a:t>Not </a:t>
            </a:r>
            <a:r>
              <a:rPr lang="en-IN" sz="2800" dirty="0" smtClean="0">
                <a:solidFill>
                  <a:srgbClr val="C10000"/>
                </a:solidFill>
                <a:latin typeface="Calisto MT" pitchFamily="18" charset="0"/>
              </a:rPr>
              <a:t>Required</a:t>
            </a:r>
            <a:r>
              <a:rPr lang="en-IN" sz="2800" dirty="0">
                <a:solidFill>
                  <a:srgbClr val="C10000"/>
                </a:solidFill>
                <a:latin typeface="Calisto MT" pitchFamily="18" charset="0"/>
              </a:rPr>
              <a:t>) category passports.</a:t>
            </a:r>
          </a:p>
          <a:p>
            <a:r>
              <a:rPr lang="en-US" sz="2800" dirty="0" smtClean="0">
                <a:solidFill>
                  <a:srgbClr val="C10000"/>
                </a:solidFill>
                <a:latin typeface="Calisto MT" pitchFamily="18" charset="0"/>
              </a:rPr>
              <a:t> Which </a:t>
            </a:r>
            <a:r>
              <a:rPr lang="en-US" sz="2800" dirty="0">
                <a:solidFill>
                  <a:srgbClr val="C10000"/>
                </a:solidFill>
                <a:latin typeface="Calisto MT" pitchFamily="18" charset="0"/>
              </a:rPr>
              <a:t>of the statements given above is/are correct?</a:t>
            </a:r>
          </a:p>
          <a:p>
            <a:r>
              <a:rPr lang="en-US" sz="2800" dirty="0">
                <a:solidFill>
                  <a:srgbClr val="816000"/>
                </a:solidFill>
                <a:latin typeface="Calisto MT" pitchFamily="18" charset="0"/>
              </a:rPr>
              <a:t>A) 1 only </a:t>
            </a:r>
            <a:r>
              <a:rPr lang="en-US" sz="2800" dirty="0" smtClean="0">
                <a:solidFill>
                  <a:srgbClr val="816000"/>
                </a:solidFill>
                <a:latin typeface="Calisto MT" pitchFamily="18" charset="0"/>
              </a:rPr>
              <a:t>			B</a:t>
            </a:r>
            <a:r>
              <a:rPr lang="en-US" sz="2800" dirty="0">
                <a:solidFill>
                  <a:srgbClr val="816000"/>
                </a:solidFill>
                <a:latin typeface="Calisto MT" pitchFamily="18" charset="0"/>
              </a:rPr>
              <a:t>) 2 only</a:t>
            </a:r>
          </a:p>
          <a:p>
            <a:r>
              <a:rPr lang="en-US" sz="2800" dirty="0">
                <a:solidFill>
                  <a:srgbClr val="816000"/>
                </a:solidFill>
                <a:latin typeface="Calisto MT" pitchFamily="18" charset="0"/>
              </a:rPr>
              <a:t>C) Both 1 and 2 </a:t>
            </a:r>
            <a:r>
              <a:rPr lang="en-US" sz="2800" dirty="0" smtClean="0">
                <a:solidFill>
                  <a:srgbClr val="816000"/>
                </a:solidFill>
                <a:latin typeface="Calisto MT" pitchFamily="18" charset="0"/>
              </a:rPr>
              <a:t>		D</a:t>
            </a:r>
            <a:r>
              <a:rPr lang="en-US" sz="2800" dirty="0">
                <a:solidFill>
                  <a:srgbClr val="816000"/>
                </a:solidFill>
                <a:latin typeface="Calisto MT" pitchFamily="18" charset="0"/>
              </a:rPr>
              <a:t>) Neither 1 nor 2</a:t>
            </a:r>
            <a:endParaRPr lang="en-IN" sz="2800" dirty="0">
              <a:latin typeface="Calisto MT" pitchFamily="18" charset="0"/>
            </a:endParaRPr>
          </a:p>
        </p:txBody>
      </p:sp>
    </p:spTree>
    <p:extLst>
      <p:ext uri="{BB962C8B-B14F-4D97-AF65-F5344CB8AC3E}">
        <p14:creationId xmlns:p14="http://schemas.microsoft.com/office/powerpoint/2010/main" val="3191921187"/>
      </p:ext>
    </p:extLst>
  </p:cSld>
  <p:clrMapOvr>
    <a:masterClrMapping/>
  </p:clrMapOvr>
  <p:transition spd="slow" advTm="30333">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7" name="TextBox 6">
            <a:extLst>
              <a:ext uri="{FF2B5EF4-FFF2-40B4-BE49-F238E27FC236}">
                <a16:creationId xmlns:a16="http://schemas.microsoft.com/office/drawing/2014/main" xmlns="" id="{B0E447CE-3294-AC76-885D-1D6F56BEB02F}"/>
              </a:ext>
            </a:extLst>
          </p:cNvPr>
          <p:cNvSpPr txBox="1"/>
          <p:nvPr/>
        </p:nvSpPr>
        <p:spPr>
          <a:xfrm>
            <a:off x="0" y="6354761"/>
            <a:ext cx="12192000" cy="523220"/>
          </a:xfrm>
          <a:prstGeom prst="rect">
            <a:avLst/>
          </a:prstGeom>
          <a:solidFill>
            <a:srgbClr val="FFC000"/>
          </a:solidFill>
          <a:ln w="28575">
            <a:solidFill>
              <a:schemeClr val="tx1"/>
            </a:solidFill>
          </a:ln>
        </p:spPr>
        <p:txBody>
          <a:bodyPr wrap="square" rtlCol="0">
            <a:spAutoFit/>
          </a:bodyPr>
          <a:lstStyle/>
          <a:p>
            <a:pPr algn="ctr"/>
            <a:r>
              <a:rPr lang="en-IN" sz="2800" b="1" spc="370" dirty="0">
                <a:effectLst/>
                <a:latin typeface="Calisto MT" pitchFamily="18" charset="0"/>
                <a:ea typeface="Calibri" panose="020F0502020204030204" pitchFamily="34" charset="0"/>
                <a:cs typeface="Mangal" panose="02040503050203030202" pitchFamily="18" charset="0"/>
              </a:rPr>
              <a:t>Follow us: </a:t>
            </a:r>
            <a:r>
              <a:rPr lang="en-IN" sz="2800" b="1" u="sng" spc="370" dirty="0">
                <a:solidFill>
                  <a:srgbClr val="833C0B"/>
                </a:solidFill>
                <a:effectLst/>
                <a:latin typeface="Calisto MT" pitchFamily="18" charset="0"/>
                <a:ea typeface="Calibri" panose="020F0502020204030204" pitchFamily="34" charset="0"/>
                <a:cs typeface="Mangal" panose="02040503050203030202" pitchFamily="18" charset="0"/>
                <a:hlinkClick r:id="rId3"/>
              </a:rPr>
              <a:t>Official Site</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rgbClr val="0070C0"/>
                </a:solidFill>
                <a:effectLst/>
                <a:latin typeface="Calisto MT" pitchFamily="18" charset="0"/>
                <a:ea typeface="Calibri" panose="020F0502020204030204" pitchFamily="34" charset="0"/>
                <a:cs typeface="Mangal" panose="02040503050203030202" pitchFamily="18" charset="0"/>
                <a:hlinkClick r:id="rId4">
                  <a:extLst>
                    <a:ext uri="{A12FA001-AC4F-418D-AE19-62706E023703}">
                      <ahyp:hlinkClr xmlns:ahyp="http://schemas.microsoft.com/office/drawing/2018/hyperlinkcolor" xmlns="" val="tx"/>
                    </a:ext>
                  </a:extLst>
                </a:hlinkClick>
              </a:rPr>
              <a:t>Telegram</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chemeClr val="accent5">
                    <a:lumMod val="75000"/>
                  </a:schemeClr>
                </a:solidFill>
                <a:effectLst/>
                <a:latin typeface="Calisto MT" pitchFamily="18" charset="0"/>
                <a:ea typeface="Calibri" panose="020F0502020204030204" pitchFamily="34" charset="0"/>
                <a:cs typeface="Mangal" panose="02040503050203030202" pitchFamily="18" charset="0"/>
                <a:hlinkClick r:id="rId5">
                  <a:extLst>
                    <a:ext uri="{A12FA001-AC4F-418D-AE19-62706E023703}">
                      <ahyp:hlinkClr xmlns:ahyp="http://schemas.microsoft.com/office/drawing/2018/hyperlinkcolor" xmlns="" val="tx"/>
                    </a:ext>
                  </a:extLst>
                </a:hlinkClick>
              </a:rPr>
              <a:t>Facebook</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rgbClr val="C00000"/>
                </a:solidFill>
                <a:effectLst/>
                <a:latin typeface="Calisto MT" pitchFamily="18" charset="0"/>
                <a:ea typeface="Calibri" panose="020F0502020204030204" pitchFamily="34" charset="0"/>
                <a:cs typeface="Mangal" panose="02040503050203030202" pitchFamily="18" charset="0"/>
                <a:hlinkClick r:id="rId6">
                  <a:extLst>
                    <a:ext uri="{A12FA001-AC4F-418D-AE19-62706E023703}">
                      <ahyp:hlinkClr xmlns:ahyp="http://schemas.microsoft.com/office/drawing/2018/hyperlinkcolor" xmlns="" val="tx"/>
                    </a:ext>
                  </a:extLst>
                </a:hlinkClick>
              </a:rPr>
              <a:t>Instagram</a:t>
            </a:r>
            <a:endParaRPr lang="en-IN" sz="2800" spc="370" dirty="0">
              <a:latin typeface="Calisto MT" pitchFamily="18" charset="0"/>
            </a:endParaRPr>
          </a:p>
        </p:txBody>
      </p:sp>
      <p:grpSp>
        <p:nvGrpSpPr>
          <p:cNvPr id="5" name="Group 4">
            <a:extLst>
              <a:ext uri="{FF2B5EF4-FFF2-40B4-BE49-F238E27FC236}">
                <a16:creationId xmlns:a16="http://schemas.microsoft.com/office/drawing/2014/main" xmlns="" id="{38428CEE-7EA3-3E04-01F8-C235CBB58AF4}"/>
              </a:ext>
            </a:extLst>
          </p:cNvPr>
          <p:cNvGrpSpPr/>
          <p:nvPr/>
        </p:nvGrpSpPr>
        <p:grpSpPr>
          <a:xfrm>
            <a:off x="2" y="-49736"/>
            <a:ext cx="12191999" cy="1113977"/>
            <a:chOff x="0" y="-49736"/>
            <a:chExt cx="12191999" cy="1113977"/>
          </a:xfrm>
        </p:grpSpPr>
        <p:sp>
          <p:nvSpPr>
            <p:cNvPr id="8" name="TextBox 7">
              <a:extLst>
                <a:ext uri="{FF2B5EF4-FFF2-40B4-BE49-F238E27FC236}">
                  <a16:creationId xmlns:a16="http://schemas.microsoft.com/office/drawing/2014/main" xmlns="" id="{1F815FD6-2B08-8414-8E09-A0F799D488C6}"/>
                </a:ext>
              </a:extLst>
            </p:cNvPr>
            <p:cNvSpPr txBox="1"/>
            <p:nvPr/>
          </p:nvSpPr>
          <p:spPr>
            <a:xfrm>
              <a:off x="0" y="-49736"/>
              <a:ext cx="12191999" cy="1077218"/>
            </a:xfrm>
            <a:prstGeom prst="rect">
              <a:avLst/>
            </a:prstGeom>
            <a:solidFill>
              <a:schemeClr val="bg1"/>
            </a:solidFill>
            <a:ln w="28575">
              <a:solidFill>
                <a:schemeClr val="tx1"/>
              </a:solidFill>
            </a:ln>
          </p:spPr>
          <p:txBody>
            <a:bodyPr wrap="square">
              <a:spAutoFit/>
            </a:bodyPr>
            <a:lstStyle/>
            <a:p>
              <a:pPr algn="ctr"/>
              <a:r>
                <a:rPr lang="en-US" sz="4400" b="1" dirty="0">
                  <a:ln>
                    <a:solidFill>
                      <a:srgbClr val="002060"/>
                    </a:solidFill>
                  </a:ln>
                  <a:solidFill>
                    <a:srgbClr val="002060"/>
                  </a:solidFill>
                  <a:latin typeface="Bahnschrift SemiBold" panose="020B0502040204020203" pitchFamily="34" charset="0"/>
                </a:rPr>
                <a:t>	   </a:t>
              </a:r>
              <a:r>
                <a:rPr lang="en-US" sz="4400" b="1" dirty="0">
                  <a:ln>
                    <a:solidFill>
                      <a:srgbClr val="002060"/>
                    </a:solidFill>
                  </a:ln>
                  <a:solidFill>
                    <a:srgbClr val="002060"/>
                  </a:solidFill>
                  <a:latin typeface="Calisto MT" pitchFamily="18" charset="0"/>
                </a:rPr>
                <a:t>APARCHIT EXAM WARRIORS</a:t>
              </a:r>
              <a:endParaRPr lang="en-US" sz="4400" b="1" spc="300" dirty="0">
                <a:ln w="28575">
                  <a:solidFill>
                    <a:schemeClr val="tx1"/>
                  </a:solidFill>
                </a:ln>
                <a:solidFill>
                  <a:srgbClr val="002060"/>
                </a:solidFill>
                <a:latin typeface="Calisto MT" pitchFamily="18" charset="0"/>
              </a:endParaRPr>
            </a:p>
            <a:p>
              <a:pPr algn="ctr"/>
              <a:r>
                <a:rPr lang="en-US" b="1" dirty="0">
                  <a:solidFill>
                    <a:srgbClr val="002060"/>
                  </a:solidFill>
                  <a:latin typeface="Bahnschrift SemiBold" panose="020B0502040204020203" pitchFamily="34" charset="0"/>
                </a:rPr>
                <a:t>	  </a:t>
              </a:r>
              <a:r>
                <a:rPr lang="en-US" sz="2000" b="1" dirty="0">
                  <a:solidFill>
                    <a:srgbClr val="002060"/>
                  </a:solidFill>
                  <a:latin typeface="Calisto MT" pitchFamily="18" charset="0"/>
                </a:rPr>
                <a:t>No.1 Platform  For All Competitive  Exam Bank | SSC | Railway | Government Exam</a:t>
              </a:r>
            </a:p>
          </p:txBody>
        </p:sp>
        <p:pic>
          <p:nvPicPr>
            <p:cNvPr id="10" name="Picture 9">
              <a:extLst>
                <a:ext uri="{FF2B5EF4-FFF2-40B4-BE49-F238E27FC236}">
                  <a16:creationId xmlns:a16="http://schemas.microsoft.com/office/drawing/2014/main" xmlns="" id="{1700D919-F3E9-6A94-8366-9664609F8842}"/>
                </a:ext>
              </a:extLst>
            </p:cNvPr>
            <p:cNvPicPr>
              <a:picLocks noChangeAspect="1"/>
            </p:cNvPicPr>
            <p:nvPr/>
          </p:nvPicPr>
          <p:blipFill>
            <a:blip r:embed="rId7" cstate="print">
              <a:extLst>
                <a:ext uri="{BEBA8EAE-BF5A-486C-A8C5-ECC9F3942E4B}">
                  <a14:imgProps xmlns:a14="http://schemas.microsoft.com/office/drawing/2010/main">
                    <a14:imgLayer r:embed="rId8">
                      <a14:imgEffect>
                        <a14:sharpenSoften amount="50000"/>
                      </a14:imgEffect>
                    </a14:imgLayer>
                  </a14:imgProps>
                </a:ext>
                <a:ext uri="{28A0092B-C50C-407E-A947-70E740481C1C}">
                  <a14:useLocalDpi xmlns:a14="http://schemas.microsoft.com/office/drawing/2010/main" val="0"/>
                </a:ext>
              </a:extLst>
            </a:blip>
            <a:stretch>
              <a:fillRect/>
            </a:stretch>
          </p:blipFill>
          <p:spPr>
            <a:xfrm>
              <a:off x="508000" y="-25992"/>
              <a:ext cx="1090294" cy="1046615"/>
            </a:xfrm>
            <a:prstGeom prst="rect">
              <a:avLst/>
            </a:prstGeom>
          </p:spPr>
        </p:pic>
        <p:cxnSp>
          <p:nvCxnSpPr>
            <p:cNvPr id="11" name="Straight Connector 10">
              <a:extLst>
                <a:ext uri="{FF2B5EF4-FFF2-40B4-BE49-F238E27FC236}">
                  <a16:creationId xmlns:a16="http://schemas.microsoft.com/office/drawing/2014/main" xmlns="" id="{1725C661-C6A3-0B6A-9155-E36E41878D95}"/>
                </a:ext>
              </a:extLst>
            </p:cNvPr>
            <p:cNvCxnSpPr/>
            <p:nvPr/>
          </p:nvCxnSpPr>
          <p:spPr>
            <a:xfrm>
              <a:off x="0" y="1064241"/>
              <a:ext cx="12191999" cy="0"/>
            </a:xfrm>
            <a:prstGeom prst="line">
              <a:avLst/>
            </a:prstGeom>
            <a:ln w="69850" cmpd="dbl">
              <a:solidFill>
                <a:schemeClr val="tx1"/>
              </a:solidFill>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p14="http://schemas.microsoft.com/office/powerpoint/2010/main">
        <mc:Choice Requires="p14">
          <p:contentPart p14:bwMode="auto" r:id="rId9">
            <p14:nvContentPartPr>
              <p14:cNvPr id="32" name="Ink 31"/>
              <p14:cNvContentPartPr/>
              <p14:nvPr/>
            </p14:nvContentPartPr>
            <p14:xfrm>
              <a:off x="1378523" y="3965649"/>
              <a:ext cx="17280" cy="17640"/>
            </p14:xfrm>
          </p:contentPart>
        </mc:Choice>
        <mc:Fallback xmlns="">
          <p:pic>
            <p:nvPicPr>
              <p:cNvPr id="32" name="Ink 31"/>
              <p:cNvPicPr/>
              <p:nvPr/>
            </p:nvPicPr>
            <p:blipFill>
              <a:blip r:embed="rId17"/>
              <a:stretch>
                <a:fillRect/>
              </a:stretch>
            </p:blipFill>
            <p:spPr>
              <a:xfrm>
                <a:off x="1370243" y="3957369"/>
                <a:ext cx="33840" cy="34200"/>
              </a:xfrm>
              <a:prstGeom prst="rect">
                <a:avLst/>
              </a:prstGeom>
            </p:spPr>
          </p:pic>
        </mc:Fallback>
      </mc:AlternateContent>
      <p:sp>
        <p:nvSpPr>
          <p:cNvPr id="6" name="AutoShape 4" descr="State Bank of India Reveals New Logo Design - Logo-Designer.c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2" name="Rectangle 1"/>
          <p:cNvSpPr/>
          <p:nvPr/>
        </p:nvSpPr>
        <p:spPr>
          <a:xfrm>
            <a:off x="1" y="1064241"/>
            <a:ext cx="12191999" cy="461665"/>
          </a:xfrm>
          <a:prstGeom prst="rect">
            <a:avLst/>
          </a:prstGeom>
          <a:solidFill>
            <a:srgbClr val="FFC000"/>
          </a:solidFill>
          <a:ln>
            <a:solidFill>
              <a:schemeClr val="tx1"/>
            </a:solidFill>
          </a:ln>
        </p:spPr>
        <p:txBody>
          <a:bodyPr wrap="square">
            <a:spAutoFit/>
          </a:bodyPr>
          <a:lstStyle/>
          <a:p>
            <a:r>
              <a:rPr lang="en-IN" sz="2400" dirty="0">
                <a:latin typeface="Calisto MT" pitchFamily="18" charset="0"/>
              </a:rPr>
              <a:t>Answer : C</a:t>
            </a:r>
          </a:p>
        </p:txBody>
      </p:sp>
    </p:spTree>
    <p:extLst>
      <p:ext uri="{BB962C8B-B14F-4D97-AF65-F5344CB8AC3E}">
        <p14:creationId xmlns:p14="http://schemas.microsoft.com/office/powerpoint/2010/main" val="438806278"/>
      </p:ext>
    </p:extLst>
  </p:cSld>
  <p:clrMapOvr>
    <a:masterClrMapping/>
  </p:clrMapOvr>
  <p:transition spd="slow" advTm="30333">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7" name="TextBox 6">
            <a:extLst>
              <a:ext uri="{FF2B5EF4-FFF2-40B4-BE49-F238E27FC236}">
                <a16:creationId xmlns:a16="http://schemas.microsoft.com/office/drawing/2014/main" xmlns="" id="{B0E447CE-3294-AC76-885D-1D6F56BEB02F}"/>
              </a:ext>
            </a:extLst>
          </p:cNvPr>
          <p:cNvSpPr txBox="1"/>
          <p:nvPr/>
        </p:nvSpPr>
        <p:spPr>
          <a:xfrm>
            <a:off x="0" y="6354761"/>
            <a:ext cx="12192000" cy="523220"/>
          </a:xfrm>
          <a:prstGeom prst="rect">
            <a:avLst/>
          </a:prstGeom>
          <a:solidFill>
            <a:srgbClr val="FFC000"/>
          </a:solidFill>
          <a:ln w="28575">
            <a:solidFill>
              <a:schemeClr val="tx1"/>
            </a:solidFill>
          </a:ln>
        </p:spPr>
        <p:txBody>
          <a:bodyPr wrap="square" rtlCol="0">
            <a:spAutoFit/>
          </a:bodyPr>
          <a:lstStyle/>
          <a:p>
            <a:pPr algn="ctr"/>
            <a:r>
              <a:rPr lang="en-IN" sz="2800" b="1" spc="370" dirty="0">
                <a:effectLst/>
                <a:latin typeface="Calisto MT" pitchFamily="18" charset="0"/>
                <a:ea typeface="Calibri" panose="020F0502020204030204" pitchFamily="34" charset="0"/>
                <a:cs typeface="Mangal" panose="02040503050203030202" pitchFamily="18" charset="0"/>
              </a:rPr>
              <a:t>Follow us: </a:t>
            </a:r>
            <a:r>
              <a:rPr lang="en-IN" sz="2800" b="1" u="sng" spc="370" dirty="0">
                <a:solidFill>
                  <a:srgbClr val="833C0B"/>
                </a:solidFill>
                <a:effectLst/>
                <a:latin typeface="Calisto MT" pitchFamily="18" charset="0"/>
                <a:ea typeface="Calibri" panose="020F0502020204030204" pitchFamily="34" charset="0"/>
                <a:cs typeface="Mangal" panose="02040503050203030202" pitchFamily="18" charset="0"/>
                <a:hlinkClick r:id="rId3"/>
              </a:rPr>
              <a:t>Official Site</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rgbClr val="0070C0"/>
                </a:solidFill>
                <a:effectLst/>
                <a:latin typeface="Calisto MT" pitchFamily="18" charset="0"/>
                <a:ea typeface="Calibri" panose="020F0502020204030204" pitchFamily="34" charset="0"/>
                <a:cs typeface="Mangal" panose="02040503050203030202" pitchFamily="18" charset="0"/>
                <a:hlinkClick r:id="rId4">
                  <a:extLst>
                    <a:ext uri="{A12FA001-AC4F-418D-AE19-62706E023703}">
                      <ahyp:hlinkClr xmlns:ahyp="http://schemas.microsoft.com/office/drawing/2018/hyperlinkcolor" xmlns="" val="tx"/>
                    </a:ext>
                  </a:extLst>
                </a:hlinkClick>
              </a:rPr>
              <a:t>Telegram</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chemeClr val="accent5">
                    <a:lumMod val="75000"/>
                  </a:schemeClr>
                </a:solidFill>
                <a:effectLst/>
                <a:latin typeface="Calisto MT" pitchFamily="18" charset="0"/>
                <a:ea typeface="Calibri" panose="020F0502020204030204" pitchFamily="34" charset="0"/>
                <a:cs typeface="Mangal" panose="02040503050203030202" pitchFamily="18" charset="0"/>
                <a:hlinkClick r:id="rId5">
                  <a:extLst>
                    <a:ext uri="{A12FA001-AC4F-418D-AE19-62706E023703}">
                      <ahyp:hlinkClr xmlns:ahyp="http://schemas.microsoft.com/office/drawing/2018/hyperlinkcolor" xmlns="" val="tx"/>
                    </a:ext>
                  </a:extLst>
                </a:hlinkClick>
              </a:rPr>
              <a:t>Facebook</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rgbClr val="C00000"/>
                </a:solidFill>
                <a:effectLst/>
                <a:latin typeface="Calisto MT" pitchFamily="18" charset="0"/>
                <a:ea typeface="Calibri" panose="020F0502020204030204" pitchFamily="34" charset="0"/>
                <a:cs typeface="Mangal" panose="02040503050203030202" pitchFamily="18" charset="0"/>
                <a:hlinkClick r:id="rId6">
                  <a:extLst>
                    <a:ext uri="{A12FA001-AC4F-418D-AE19-62706E023703}">
                      <ahyp:hlinkClr xmlns:ahyp="http://schemas.microsoft.com/office/drawing/2018/hyperlinkcolor" xmlns="" val="tx"/>
                    </a:ext>
                  </a:extLst>
                </a:hlinkClick>
              </a:rPr>
              <a:t>Instagram</a:t>
            </a:r>
            <a:endParaRPr lang="en-IN" sz="2800" spc="370" dirty="0">
              <a:latin typeface="Calisto MT" pitchFamily="18" charset="0"/>
            </a:endParaRPr>
          </a:p>
        </p:txBody>
      </p:sp>
      <p:grpSp>
        <p:nvGrpSpPr>
          <p:cNvPr id="5" name="Group 4">
            <a:extLst>
              <a:ext uri="{FF2B5EF4-FFF2-40B4-BE49-F238E27FC236}">
                <a16:creationId xmlns:a16="http://schemas.microsoft.com/office/drawing/2014/main" xmlns="" id="{38428CEE-7EA3-3E04-01F8-C235CBB58AF4}"/>
              </a:ext>
            </a:extLst>
          </p:cNvPr>
          <p:cNvGrpSpPr/>
          <p:nvPr/>
        </p:nvGrpSpPr>
        <p:grpSpPr>
          <a:xfrm>
            <a:off x="2" y="-49736"/>
            <a:ext cx="12191999" cy="1113977"/>
            <a:chOff x="0" y="-49736"/>
            <a:chExt cx="12191999" cy="1113977"/>
          </a:xfrm>
        </p:grpSpPr>
        <p:sp>
          <p:nvSpPr>
            <p:cNvPr id="8" name="TextBox 7">
              <a:extLst>
                <a:ext uri="{FF2B5EF4-FFF2-40B4-BE49-F238E27FC236}">
                  <a16:creationId xmlns:a16="http://schemas.microsoft.com/office/drawing/2014/main" xmlns="" id="{1F815FD6-2B08-8414-8E09-A0F799D488C6}"/>
                </a:ext>
              </a:extLst>
            </p:cNvPr>
            <p:cNvSpPr txBox="1"/>
            <p:nvPr/>
          </p:nvSpPr>
          <p:spPr>
            <a:xfrm>
              <a:off x="0" y="-49736"/>
              <a:ext cx="12191999" cy="1077218"/>
            </a:xfrm>
            <a:prstGeom prst="rect">
              <a:avLst/>
            </a:prstGeom>
            <a:solidFill>
              <a:schemeClr val="bg1"/>
            </a:solidFill>
            <a:ln w="28575">
              <a:solidFill>
                <a:schemeClr val="tx1"/>
              </a:solidFill>
            </a:ln>
          </p:spPr>
          <p:txBody>
            <a:bodyPr wrap="square">
              <a:spAutoFit/>
            </a:bodyPr>
            <a:lstStyle/>
            <a:p>
              <a:pPr algn="ctr"/>
              <a:r>
                <a:rPr lang="en-US" sz="4400" b="1" dirty="0">
                  <a:ln>
                    <a:solidFill>
                      <a:srgbClr val="002060"/>
                    </a:solidFill>
                  </a:ln>
                  <a:solidFill>
                    <a:srgbClr val="002060"/>
                  </a:solidFill>
                  <a:latin typeface="Bahnschrift SemiBold" panose="020B0502040204020203" pitchFamily="34" charset="0"/>
                </a:rPr>
                <a:t>	   </a:t>
              </a:r>
              <a:r>
                <a:rPr lang="en-US" sz="4400" b="1" dirty="0">
                  <a:ln>
                    <a:solidFill>
                      <a:srgbClr val="002060"/>
                    </a:solidFill>
                  </a:ln>
                  <a:solidFill>
                    <a:srgbClr val="002060"/>
                  </a:solidFill>
                  <a:latin typeface="Calisto MT" pitchFamily="18" charset="0"/>
                </a:rPr>
                <a:t>APARCHIT EXAM WARRIORS</a:t>
              </a:r>
              <a:endParaRPr lang="en-US" sz="4400" b="1" spc="300" dirty="0">
                <a:ln w="28575">
                  <a:solidFill>
                    <a:schemeClr val="tx1"/>
                  </a:solidFill>
                </a:ln>
                <a:solidFill>
                  <a:srgbClr val="002060"/>
                </a:solidFill>
                <a:latin typeface="Calisto MT" pitchFamily="18" charset="0"/>
              </a:endParaRPr>
            </a:p>
            <a:p>
              <a:pPr algn="ctr"/>
              <a:r>
                <a:rPr lang="en-US" b="1" dirty="0">
                  <a:solidFill>
                    <a:srgbClr val="002060"/>
                  </a:solidFill>
                  <a:latin typeface="Bahnschrift SemiBold" panose="020B0502040204020203" pitchFamily="34" charset="0"/>
                </a:rPr>
                <a:t>	  </a:t>
              </a:r>
              <a:r>
                <a:rPr lang="en-US" sz="2000" b="1" dirty="0">
                  <a:solidFill>
                    <a:srgbClr val="002060"/>
                  </a:solidFill>
                  <a:latin typeface="Calisto MT" pitchFamily="18" charset="0"/>
                </a:rPr>
                <a:t>No.1 Platform  For All Competitive  Exam Bank | SSC | Railway | Government Exam</a:t>
              </a:r>
            </a:p>
          </p:txBody>
        </p:sp>
        <p:pic>
          <p:nvPicPr>
            <p:cNvPr id="10" name="Picture 9">
              <a:extLst>
                <a:ext uri="{FF2B5EF4-FFF2-40B4-BE49-F238E27FC236}">
                  <a16:creationId xmlns:a16="http://schemas.microsoft.com/office/drawing/2014/main" xmlns="" id="{1700D919-F3E9-6A94-8366-9664609F8842}"/>
                </a:ext>
              </a:extLst>
            </p:cNvPr>
            <p:cNvPicPr>
              <a:picLocks noChangeAspect="1"/>
            </p:cNvPicPr>
            <p:nvPr/>
          </p:nvPicPr>
          <p:blipFill>
            <a:blip r:embed="rId7" cstate="print">
              <a:extLst>
                <a:ext uri="{BEBA8EAE-BF5A-486C-A8C5-ECC9F3942E4B}">
                  <a14:imgProps xmlns:a14="http://schemas.microsoft.com/office/drawing/2010/main">
                    <a14:imgLayer r:embed="rId8">
                      <a14:imgEffect>
                        <a14:sharpenSoften amount="50000"/>
                      </a14:imgEffect>
                    </a14:imgLayer>
                  </a14:imgProps>
                </a:ext>
                <a:ext uri="{28A0092B-C50C-407E-A947-70E740481C1C}">
                  <a14:useLocalDpi xmlns:a14="http://schemas.microsoft.com/office/drawing/2010/main" val="0"/>
                </a:ext>
              </a:extLst>
            </a:blip>
            <a:stretch>
              <a:fillRect/>
            </a:stretch>
          </p:blipFill>
          <p:spPr>
            <a:xfrm>
              <a:off x="508000" y="-25992"/>
              <a:ext cx="1090294" cy="1046615"/>
            </a:xfrm>
            <a:prstGeom prst="rect">
              <a:avLst/>
            </a:prstGeom>
          </p:spPr>
        </p:pic>
        <p:cxnSp>
          <p:nvCxnSpPr>
            <p:cNvPr id="11" name="Straight Connector 10">
              <a:extLst>
                <a:ext uri="{FF2B5EF4-FFF2-40B4-BE49-F238E27FC236}">
                  <a16:creationId xmlns:a16="http://schemas.microsoft.com/office/drawing/2014/main" xmlns="" id="{1725C661-C6A3-0B6A-9155-E36E41878D95}"/>
                </a:ext>
              </a:extLst>
            </p:cNvPr>
            <p:cNvCxnSpPr/>
            <p:nvPr/>
          </p:nvCxnSpPr>
          <p:spPr>
            <a:xfrm>
              <a:off x="0" y="1064241"/>
              <a:ext cx="12191999" cy="0"/>
            </a:xfrm>
            <a:prstGeom prst="line">
              <a:avLst/>
            </a:prstGeom>
            <a:ln w="69850" cmpd="dbl">
              <a:solidFill>
                <a:schemeClr val="tx1"/>
              </a:solidFill>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p14="http://schemas.microsoft.com/office/powerpoint/2010/main">
        <mc:Choice Requires="p14">
          <p:contentPart p14:bwMode="auto" r:id="rId9">
            <p14:nvContentPartPr>
              <p14:cNvPr id="32" name="Ink 31"/>
              <p14:cNvContentPartPr/>
              <p14:nvPr/>
            </p14:nvContentPartPr>
            <p14:xfrm>
              <a:off x="1378523" y="3965649"/>
              <a:ext cx="17280" cy="17640"/>
            </p14:xfrm>
          </p:contentPart>
        </mc:Choice>
        <mc:Fallback xmlns="">
          <p:pic>
            <p:nvPicPr>
              <p:cNvPr id="32" name="Ink 31"/>
              <p:cNvPicPr/>
              <p:nvPr/>
            </p:nvPicPr>
            <p:blipFill>
              <a:blip r:embed="rId17"/>
              <a:stretch>
                <a:fillRect/>
              </a:stretch>
            </p:blipFill>
            <p:spPr>
              <a:xfrm>
                <a:off x="1370243" y="3957369"/>
                <a:ext cx="33840" cy="34200"/>
              </a:xfrm>
              <a:prstGeom prst="rect">
                <a:avLst/>
              </a:prstGeom>
            </p:spPr>
          </p:pic>
        </mc:Fallback>
      </mc:AlternateContent>
      <p:sp>
        <p:nvSpPr>
          <p:cNvPr id="6" name="AutoShape 4" descr="State Bank of India Reveals New Logo Design - Logo-Designer.c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3" name="Rectangle 2"/>
          <p:cNvSpPr/>
          <p:nvPr/>
        </p:nvSpPr>
        <p:spPr>
          <a:xfrm>
            <a:off x="1" y="1077916"/>
            <a:ext cx="12191999" cy="3108543"/>
          </a:xfrm>
          <a:prstGeom prst="rect">
            <a:avLst/>
          </a:prstGeom>
          <a:ln w="57150">
            <a:solidFill>
              <a:schemeClr val="tx1"/>
            </a:solidFill>
          </a:ln>
        </p:spPr>
        <p:txBody>
          <a:bodyPr wrap="square">
            <a:spAutoFit/>
          </a:bodyPr>
          <a:lstStyle/>
          <a:p>
            <a:r>
              <a:rPr lang="en-US" sz="2800" dirty="0" smtClean="0">
                <a:solidFill>
                  <a:srgbClr val="C10000"/>
                </a:solidFill>
                <a:latin typeface="Calisto MT" pitchFamily="18" charset="0"/>
              </a:rPr>
              <a:t>Q.6. </a:t>
            </a:r>
            <a:r>
              <a:rPr lang="en-US" sz="2800" dirty="0">
                <a:solidFill>
                  <a:srgbClr val="C10000"/>
                </a:solidFill>
                <a:latin typeface="Calisto MT" pitchFamily="18" charset="0"/>
              </a:rPr>
              <a:t>Which organization awarded the “Risk Manager of the Year Award 2024” to the Reserve Bank </a:t>
            </a:r>
            <a:r>
              <a:rPr lang="en-US" sz="2800" dirty="0" smtClean="0">
                <a:solidFill>
                  <a:srgbClr val="C10000"/>
                </a:solidFill>
                <a:latin typeface="Calisto MT" pitchFamily="18" charset="0"/>
              </a:rPr>
              <a:t>of </a:t>
            </a:r>
            <a:r>
              <a:rPr lang="en-IN" sz="2800" dirty="0" smtClean="0">
                <a:solidFill>
                  <a:srgbClr val="C10000"/>
                </a:solidFill>
                <a:latin typeface="Calisto MT" pitchFamily="18" charset="0"/>
              </a:rPr>
              <a:t>India </a:t>
            </a:r>
            <a:r>
              <a:rPr lang="en-IN" sz="2800" dirty="0">
                <a:solidFill>
                  <a:srgbClr val="C10000"/>
                </a:solidFill>
                <a:latin typeface="Calisto MT" pitchFamily="18" charset="0"/>
              </a:rPr>
              <a:t>(RBI</a:t>
            </a:r>
            <a:r>
              <a:rPr lang="en-IN" sz="2800" dirty="0" smtClean="0">
                <a:solidFill>
                  <a:srgbClr val="C10000"/>
                </a:solidFill>
                <a:latin typeface="Calisto MT" pitchFamily="18" charset="0"/>
              </a:rPr>
              <a:t>)?</a:t>
            </a:r>
          </a:p>
          <a:p>
            <a:r>
              <a:rPr lang="hi-IN" sz="2800" dirty="0" smtClean="0">
                <a:solidFill>
                  <a:srgbClr val="C10000"/>
                </a:solidFill>
                <a:latin typeface="Calisto MT" pitchFamily="18" charset="0"/>
              </a:rPr>
              <a:t>प्र. </a:t>
            </a:r>
            <a:r>
              <a:rPr lang="hi-IN" sz="2800" dirty="0">
                <a:solidFill>
                  <a:srgbClr val="C10000"/>
                </a:solidFill>
                <a:latin typeface="Calisto MT" pitchFamily="18" charset="0"/>
              </a:rPr>
              <a:t>किस संगठन ने भारतीय रिज़र्व बैंक (</a:t>
            </a:r>
            <a:r>
              <a:rPr lang="en-IN" sz="2800" dirty="0">
                <a:solidFill>
                  <a:srgbClr val="C10000"/>
                </a:solidFill>
                <a:latin typeface="Calisto MT" pitchFamily="18" charset="0"/>
              </a:rPr>
              <a:t>RBI) </a:t>
            </a:r>
            <a:r>
              <a:rPr lang="hi-IN" sz="2800" dirty="0">
                <a:solidFill>
                  <a:srgbClr val="C10000"/>
                </a:solidFill>
                <a:latin typeface="Calisto MT" pitchFamily="18" charset="0"/>
              </a:rPr>
              <a:t>को "रिस्क मैनेजर ऑफ़ द ईयर अवार्ड 2024" से सम्मानित किया?</a:t>
            </a:r>
            <a:endParaRPr lang="en-IN" sz="2800" dirty="0" smtClean="0">
              <a:solidFill>
                <a:srgbClr val="C10000"/>
              </a:solidFill>
              <a:latin typeface="Calisto MT" pitchFamily="18" charset="0"/>
            </a:endParaRPr>
          </a:p>
          <a:p>
            <a:r>
              <a:rPr lang="en-US" sz="2800" dirty="0" smtClean="0">
                <a:solidFill>
                  <a:srgbClr val="816000"/>
                </a:solidFill>
                <a:latin typeface="Calisto MT" pitchFamily="18" charset="0"/>
              </a:rPr>
              <a:t>A</a:t>
            </a:r>
            <a:r>
              <a:rPr lang="en-US" sz="2800" dirty="0">
                <a:solidFill>
                  <a:srgbClr val="816000"/>
                </a:solidFill>
                <a:latin typeface="Calisto MT" pitchFamily="18" charset="0"/>
              </a:rPr>
              <a:t>) International Monetary Fund </a:t>
            </a:r>
            <a:r>
              <a:rPr lang="en-US" sz="2800" dirty="0" smtClean="0">
                <a:solidFill>
                  <a:srgbClr val="816000"/>
                </a:solidFill>
                <a:latin typeface="Calisto MT" pitchFamily="18" charset="0"/>
              </a:rPr>
              <a:t>		B</a:t>
            </a:r>
            <a:r>
              <a:rPr lang="en-US" sz="2800" dirty="0">
                <a:solidFill>
                  <a:srgbClr val="816000"/>
                </a:solidFill>
                <a:latin typeface="Calisto MT" pitchFamily="18" charset="0"/>
              </a:rPr>
              <a:t>) World Bank</a:t>
            </a:r>
          </a:p>
          <a:p>
            <a:r>
              <a:rPr lang="en-US" sz="2800" dirty="0">
                <a:solidFill>
                  <a:srgbClr val="816000"/>
                </a:solidFill>
                <a:latin typeface="Calisto MT" pitchFamily="18" charset="0"/>
              </a:rPr>
              <a:t>C) Central Banking </a:t>
            </a:r>
            <a:r>
              <a:rPr lang="en-US" sz="2800" dirty="0" smtClean="0">
                <a:solidFill>
                  <a:srgbClr val="816000"/>
                </a:solidFill>
                <a:latin typeface="Calisto MT" pitchFamily="18" charset="0"/>
              </a:rPr>
              <a:t>				D</a:t>
            </a:r>
            <a:r>
              <a:rPr lang="en-US" sz="2800" dirty="0">
                <a:solidFill>
                  <a:srgbClr val="816000"/>
                </a:solidFill>
                <a:latin typeface="Calisto MT" pitchFamily="18" charset="0"/>
              </a:rPr>
              <a:t>) Financial Stability </a:t>
            </a:r>
            <a:r>
              <a:rPr lang="en-US" sz="2800" dirty="0" smtClean="0">
                <a:solidFill>
                  <a:srgbClr val="816000"/>
                </a:solidFill>
                <a:latin typeface="Calisto MT" pitchFamily="18" charset="0"/>
              </a:rPr>
              <a:t>Board</a:t>
            </a:r>
          </a:p>
          <a:p>
            <a:r>
              <a:rPr lang="en-US" sz="2800" dirty="0" smtClean="0">
                <a:solidFill>
                  <a:srgbClr val="816000"/>
                </a:solidFill>
                <a:latin typeface="Calisto MT" pitchFamily="18" charset="0"/>
              </a:rPr>
              <a:t>E) SBI</a:t>
            </a:r>
          </a:p>
        </p:txBody>
      </p:sp>
    </p:spTree>
    <p:extLst>
      <p:ext uri="{BB962C8B-B14F-4D97-AF65-F5344CB8AC3E}">
        <p14:creationId xmlns:p14="http://schemas.microsoft.com/office/powerpoint/2010/main" val="3591485093"/>
      </p:ext>
    </p:extLst>
  </p:cSld>
  <p:clrMapOvr>
    <a:masterClrMapping/>
  </p:clrMapOvr>
  <p:transition spd="slow" advTm="30333">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7" name="TextBox 6">
            <a:extLst>
              <a:ext uri="{FF2B5EF4-FFF2-40B4-BE49-F238E27FC236}">
                <a16:creationId xmlns:a16="http://schemas.microsoft.com/office/drawing/2014/main" xmlns="" id="{B0E447CE-3294-AC76-885D-1D6F56BEB02F}"/>
              </a:ext>
            </a:extLst>
          </p:cNvPr>
          <p:cNvSpPr txBox="1"/>
          <p:nvPr/>
        </p:nvSpPr>
        <p:spPr>
          <a:xfrm>
            <a:off x="0" y="6354761"/>
            <a:ext cx="12192000" cy="523220"/>
          </a:xfrm>
          <a:prstGeom prst="rect">
            <a:avLst/>
          </a:prstGeom>
          <a:solidFill>
            <a:srgbClr val="FFC000"/>
          </a:solidFill>
          <a:ln w="28575">
            <a:solidFill>
              <a:schemeClr val="tx1"/>
            </a:solidFill>
          </a:ln>
        </p:spPr>
        <p:txBody>
          <a:bodyPr wrap="square" rtlCol="0">
            <a:spAutoFit/>
          </a:bodyPr>
          <a:lstStyle/>
          <a:p>
            <a:pPr algn="ctr"/>
            <a:r>
              <a:rPr lang="en-IN" sz="2800" b="1" spc="370" dirty="0">
                <a:effectLst/>
                <a:latin typeface="Calisto MT" pitchFamily="18" charset="0"/>
                <a:ea typeface="Calibri" panose="020F0502020204030204" pitchFamily="34" charset="0"/>
                <a:cs typeface="Mangal" panose="02040503050203030202" pitchFamily="18" charset="0"/>
              </a:rPr>
              <a:t>Follow us: </a:t>
            </a:r>
            <a:r>
              <a:rPr lang="en-IN" sz="2800" b="1" u="sng" spc="370" dirty="0">
                <a:solidFill>
                  <a:srgbClr val="833C0B"/>
                </a:solidFill>
                <a:effectLst/>
                <a:latin typeface="Calisto MT" pitchFamily="18" charset="0"/>
                <a:ea typeface="Calibri" panose="020F0502020204030204" pitchFamily="34" charset="0"/>
                <a:cs typeface="Mangal" panose="02040503050203030202" pitchFamily="18" charset="0"/>
                <a:hlinkClick r:id="rId3"/>
              </a:rPr>
              <a:t>Official Site</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rgbClr val="0070C0"/>
                </a:solidFill>
                <a:effectLst/>
                <a:latin typeface="Calisto MT" pitchFamily="18" charset="0"/>
                <a:ea typeface="Calibri" panose="020F0502020204030204" pitchFamily="34" charset="0"/>
                <a:cs typeface="Mangal" panose="02040503050203030202" pitchFamily="18" charset="0"/>
                <a:hlinkClick r:id="rId4">
                  <a:extLst>
                    <a:ext uri="{A12FA001-AC4F-418D-AE19-62706E023703}">
                      <ahyp:hlinkClr xmlns:ahyp="http://schemas.microsoft.com/office/drawing/2018/hyperlinkcolor" xmlns="" val="tx"/>
                    </a:ext>
                  </a:extLst>
                </a:hlinkClick>
              </a:rPr>
              <a:t>Telegram</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chemeClr val="accent5">
                    <a:lumMod val="75000"/>
                  </a:schemeClr>
                </a:solidFill>
                <a:effectLst/>
                <a:latin typeface="Calisto MT" pitchFamily="18" charset="0"/>
                <a:ea typeface="Calibri" panose="020F0502020204030204" pitchFamily="34" charset="0"/>
                <a:cs typeface="Mangal" panose="02040503050203030202" pitchFamily="18" charset="0"/>
                <a:hlinkClick r:id="rId5">
                  <a:extLst>
                    <a:ext uri="{A12FA001-AC4F-418D-AE19-62706E023703}">
                      <ahyp:hlinkClr xmlns:ahyp="http://schemas.microsoft.com/office/drawing/2018/hyperlinkcolor" xmlns="" val="tx"/>
                    </a:ext>
                  </a:extLst>
                </a:hlinkClick>
              </a:rPr>
              <a:t>Facebook</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rgbClr val="C00000"/>
                </a:solidFill>
                <a:effectLst/>
                <a:latin typeface="Calisto MT" pitchFamily="18" charset="0"/>
                <a:ea typeface="Calibri" panose="020F0502020204030204" pitchFamily="34" charset="0"/>
                <a:cs typeface="Mangal" panose="02040503050203030202" pitchFamily="18" charset="0"/>
                <a:hlinkClick r:id="rId6">
                  <a:extLst>
                    <a:ext uri="{A12FA001-AC4F-418D-AE19-62706E023703}">
                      <ahyp:hlinkClr xmlns:ahyp="http://schemas.microsoft.com/office/drawing/2018/hyperlinkcolor" xmlns="" val="tx"/>
                    </a:ext>
                  </a:extLst>
                </a:hlinkClick>
              </a:rPr>
              <a:t>Instagram</a:t>
            </a:r>
            <a:endParaRPr lang="en-IN" sz="2800" spc="370" dirty="0">
              <a:latin typeface="Calisto MT" pitchFamily="18" charset="0"/>
            </a:endParaRPr>
          </a:p>
        </p:txBody>
      </p:sp>
      <p:grpSp>
        <p:nvGrpSpPr>
          <p:cNvPr id="5" name="Group 4">
            <a:extLst>
              <a:ext uri="{FF2B5EF4-FFF2-40B4-BE49-F238E27FC236}">
                <a16:creationId xmlns:a16="http://schemas.microsoft.com/office/drawing/2014/main" xmlns="" id="{38428CEE-7EA3-3E04-01F8-C235CBB58AF4}"/>
              </a:ext>
            </a:extLst>
          </p:cNvPr>
          <p:cNvGrpSpPr/>
          <p:nvPr/>
        </p:nvGrpSpPr>
        <p:grpSpPr>
          <a:xfrm>
            <a:off x="2" y="-49736"/>
            <a:ext cx="12191999" cy="1113977"/>
            <a:chOff x="0" y="-49736"/>
            <a:chExt cx="12191999" cy="1113977"/>
          </a:xfrm>
        </p:grpSpPr>
        <p:sp>
          <p:nvSpPr>
            <p:cNvPr id="8" name="TextBox 7">
              <a:extLst>
                <a:ext uri="{FF2B5EF4-FFF2-40B4-BE49-F238E27FC236}">
                  <a16:creationId xmlns:a16="http://schemas.microsoft.com/office/drawing/2014/main" xmlns="" id="{1F815FD6-2B08-8414-8E09-A0F799D488C6}"/>
                </a:ext>
              </a:extLst>
            </p:cNvPr>
            <p:cNvSpPr txBox="1"/>
            <p:nvPr/>
          </p:nvSpPr>
          <p:spPr>
            <a:xfrm>
              <a:off x="0" y="-49736"/>
              <a:ext cx="12191999" cy="1077218"/>
            </a:xfrm>
            <a:prstGeom prst="rect">
              <a:avLst/>
            </a:prstGeom>
            <a:solidFill>
              <a:schemeClr val="bg1"/>
            </a:solidFill>
            <a:ln w="28575">
              <a:solidFill>
                <a:schemeClr val="tx1"/>
              </a:solidFill>
            </a:ln>
          </p:spPr>
          <p:txBody>
            <a:bodyPr wrap="square">
              <a:spAutoFit/>
            </a:bodyPr>
            <a:lstStyle/>
            <a:p>
              <a:pPr algn="ctr"/>
              <a:r>
                <a:rPr lang="en-US" sz="4400" b="1" dirty="0">
                  <a:ln>
                    <a:solidFill>
                      <a:srgbClr val="002060"/>
                    </a:solidFill>
                  </a:ln>
                  <a:solidFill>
                    <a:srgbClr val="002060"/>
                  </a:solidFill>
                  <a:latin typeface="Bahnschrift SemiBold" panose="020B0502040204020203" pitchFamily="34" charset="0"/>
                </a:rPr>
                <a:t>	   </a:t>
              </a:r>
              <a:r>
                <a:rPr lang="en-US" sz="4400" b="1" dirty="0">
                  <a:ln>
                    <a:solidFill>
                      <a:srgbClr val="002060"/>
                    </a:solidFill>
                  </a:ln>
                  <a:solidFill>
                    <a:srgbClr val="002060"/>
                  </a:solidFill>
                  <a:latin typeface="Calisto MT" pitchFamily="18" charset="0"/>
                </a:rPr>
                <a:t>APARCHIT EXAM WARRIORS</a:t>
              </a:r>
              <a:endParaRPr lang="en-US" sz="4400" b="1" spc="300" dirty="0">
                <a:ln w="28575">
                  <a:solidFill>
                    <a:schemeClr val="tx1"/>
                  </a:solidFill>
                </a:ln>
                <a:solidFill>
                  <a:srgbClr val="002060"/>
                </a:solidFill>
                <a:latin typeface="Calisto MT" pitchFamily="18" charset="0"/>
              </a:endParaRPr>
            </a:p>
            <a:p>
              <a:pPr algn="ctr"/>
              <a:r>
                <a:rPr lang="en-US" b="1" dirty="0">
                  <a:solidFill>
                    <a:srgbClr val="002060"/>
                  </a:solidFill>
                  <a:latin typeface="Bahnschrift SemiBold" panose="020B0502040204020203" pitchFamily="34" charset="0"/>
                </a:rPr>
                <a:t>	  </a:t>
              </a:r>
              <a:r>
                <a:rPr lang="en-US" sz="2000" b="1" dirty="0">
                  <a:solidFill>
                    <a:srgbClr val="002060"/>
                  </a:solidFill>
                  <a:latin typeface="Calisto MT" pitchFamily="18" charset="0"/>
                </a:rPr>
                <a:t>No.1 Platform  For All Competitive  Exam Bank | SSC | Railway | Government Exam</a:t>
              </a:r>
            </a:p>
          </p:txBody>
        </p:sp>
        <p:pic>
          <p:nvPicPr>
            <p:cNvPr id="10" name="Picture 9">
              <a:extLst>
                <a:ext uri="{FF2B5EF4-FFF2-40B4-BE49-F238E27FC236}">
                  <a16:creationId xmlns:a16="http://schemas.microsoft.com/office/drawing/2014/main" xmlns="" id="{1700D919-F3E9-6A94-8366-9664609F8842}"/>
                </a:ext>
              </a:extLst>
            </p:cNvPr>
            <p:cNvPicPr>
              <a:picLocks noChangeAspect="1"/>
            </p:cNvPicPr>
            <p:nvPr/>
          </p:nvPicPr>
          <p:blipFill>
            <a:blip r:embed="rId7" cstate="print">
              <a:extLst>
                <a:ext uri="{BEBA8EAE-BF5A-486C-A8C5-ECC9F3942E4B}">
                  <a14:imgProps xmlns:a14="http://schemas.microsoft.com/office/drawing/2010/main">
                    <a14:imgLayer r:embed="rId8">
                      <a14:imgEffect>
                        <a14:sharpenSoften amount="50000"/>
                      </a14:imgEffect>
                    </a14:imgLayer>
                  </a14:imgProps>
                </a:ext>
                <a:ext uri="{28A0092B-C50C-407E-A947-70E740481C1C}">
                  <a14:useLocalDpi xmlns:a14="http://schemas.microsoft.com/office/drawing/2010/main" val="0"/>
                </a:ext>
              </a:extLst>
            </a:blip>
            <a:stretch>
              <a:fillRect/>
            </a:stretch>
          </p:blipFill>
          <p:spPr>
            <a:xfrm>
              <a:off x="508000" y="-25992"/>
              <a:ext cx="1090294" cy="1046615"/>
            </a:xfrm>
            <a:prstGeom prst="rect">
              <a:avLst/>
            </a:prstGeom>
          </p:spPr>
        </p:pic>
        <p:cxnSp>
          <p:nvCxnSpPr>
            <p:cNvPr id="11" name="Straight Connector 10">
              <a:extLst>
                <a:ext uri="{FF2B5EF4-FFF2-40B4-BE49-F238E27FC236}">
                  <a16:creationId xmlns:a16="http://schemas.microsoft.com/office/drawing/2014/main" xmlns="" id="{1725C661-C6A3-0B6A-9155-E36E41878D95}"/>
                </a:ext>
              </a:extLst>
            </p:cNvPr>
            <p:cNvCxnSpPr/>
            <p:nvPr/>
          </p:nvCxnSpPr>
          <p:spPr>
            <a:xfrm>
              <a:off x="0" y="1064241"/>
              <a:ext cx="12191999" cy="0"/>
            </a:xfrm>
            <a:prstGeom prst="line">
              <a:avLst/>
            </a:prstGeom>
            <a:ln w="69850" cmpd="dbl">
              <a:solidFill>
                <a:schemeClr val="tx1"/>
              </a:solidFill>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p14="http://schemas.microsoft.com/office/powerpoint/2010/main">
        <mc:Choice Requires="p14">
          <p:contentPart p14:bwMode="auto" r:id="rId9">
            <p14:nvContentPartPr>
              <p14:cNvPr id="32" name="Ink 31"/>
              <p14:cNvContentPartPr/>
              <p14:nvPr/>
            </p14:nvContentPartPr>
            <p14:xfrm>
              <a:off x="1378523" y="3965649"/>
              <a:ext cx="17280" cy="17640"/>
            </p14:xfrm>
          </p:contentPart>
        </mc:Choice>
        <mc:Fallback xmlns="">
          <p:pic>
            <p:nvPicPr>
              <p:cNvPr id="32" name="Ink 31"/>
              <p:cNvPicPr/>
              <p:nvPr/>
            </p:nvPicPr>
            <p:blipFill>
              <a:blip r:embed="rId17"/>
              <a:stretch>
                <a:fillRect/>
              </a:stretch>
            </p:blipFill>
            <p:spPr>
              <a:xfrm>
                <a:off x="1370243" y="3957369"/>
                <a:ext cx="33840" cy="34200"/>
              </a:xfrm>
              <a:prstGeom prst="rect">
                <a:avLst/>
              </a:prstGeom>
            </p:spPr>
          </p:pic>
        </mc:Fallback>
      </mc:AlternateContent>
      <p:sp>
        <p:nvSpPr>
          <p:cNvPr id="6" name="AutoShape 4" descr="State Bank of India Reveals New Logo Design - Logo-Designer.c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graphicFrame>
        <p:nvGraphicFramePr>
          <p:cNvPr id="9" name="Table 8"/>
          <p:cNvGraphicFramePr>
            <a:graphicFrameLocks noGrp="1"/>
          </p:cNvGraphicFramePr>
          <p:nvPr>
            <p:extLst>
              <p:ext uri="{D42A27DB-BD31-4B8C-83A1-F6EECF244321}">
                <p14:modId xmlns:p14="http://schemas.microsoft.com/office/powerpoint/2010/main" val="2677821690"/>
              </p:ext>
            </p:extLst>
          </p:nvPr>
        </p:nvGraphicFramePr>
        <p:xfrm>
          <a:off x="0" y="1418737"/>
          <a:ext cx="12192005" cy="4876800"/>
        </p:xfrm>
        <a:graphic>
          <a:graphicData uri="http://schemas.openxmlformats.org/drawingml/2006/table">
            <a:tbl>
              <a:tblPr firstRow="1" bandRow="1">
                <a:tableStyleId>{E8B1032C-EA38-4F05-BA0D-38AFFFC7BED3}</a:tableStyleId>
              </a:tblPr>
              <a:tblGrid>
                <a:gridCol w="12192005"/>
              </a:tblGrid>
              <a:tr h="488440">
                <a:tc>
                  <a:txBody>
                    <a:bodyPr/>
                    <a:lstStyle/>
                    <a:p>
                      <a:pPr marL="342900" indent="-342900">
                        <a:buFont typeface="Arial" pitchFamily="34" charset="0"/>
                        <a:buChar char="•"/>
                      </a:pPr>
                      <a:r>
                        <a:rPr lang="en-US" sz="2800" b="0" dirty="0" smtClean="0">
                          <a:solidFill>
                            <a:srgbClr val="FF0000"/>
                          </a:solidFill>
                          <a:latin typeface="Calisto MT" pitchFamily="18" charset="0"/>
                        </a:rPr>
                        <a:t>The Reserve Bank of India (RBI) has been awarded the </a:t>
                      </a:r>
                      <a:r>
                        <a:rPr lang="en-US" sz="2800" b="0" u="sng" dirty="0" smtClean="0">
                          <a:solidFill>
                            <a:srgbClr val="FF0000"/>
                          </a:solidFill>
                          <a:latin typeface="Calisto MT" pitchFamily="18" charset="0"/>
                        </a:rPr>
                        <a:t>“Risk Manager of the Year Award 2024″ </a:t>
                      </a:r>
                      <a:r>
                        <a:rPr lang="en-US" sz="2800" b="0" dirty="0" smtClean="0">
                          <a:solidFill>
                            <a:srgbClr val="FF0000"/>
                          </a:solidFill>
                          <a:latin typeface="Calisto MT" pitchFamily="18" charset="0"/>
                        </a:rPr>
                        <a:t>by Central Banking, a renowned publication headquartered in London. </a:t>
                      </a:r>
                    </a:p>
                    <a:p>
                      <a:pPr marL="342900" indent="-342900">
                        <a:buFont typeface="Arial" pitchFamily="34" charset="0"/>
                        <a:buChar char="•"/>
                      </a:pPr>
                      <a:r>
                        <a:rPr lang="hi-IN" sz="2800" b="0" dirty="0" smtClean="0">
                          <a:latin typeface="Calisto MT" pitchFamily="18" charset="0"/>
                        </a:rPr>
                        <a:t>भारतीय रिज़र्व बैंक (</a:t>
                      </a:r>
                      <a:r>
                        <a:rPr lang="en-US" sz="2800" b="0" dirty="0" smtClean="0">
                          <a:latin typeface="Calisto MT" pitchFamily="18" charset="0"/>
                        </a:rPr>
                        <a:t>RBI) </a:t>
                      </a:r>
                      <a:r>
                        <a:rPr lang="hi-IN" sz="2800" b="0" dirty="0" smtClean="0">
                          <a:latin typeface="Calisto MT" pitchFamily="18" charset="0"/>
                        </a:rPr>
                        <a:t>को लंदन में मुख्यालय वाले एक प्रसिद्ध प्रकाशन सेंट्रल बैंकिंग द्वारा "रिस्क मैनेजर ऑफ़ द ईयर अवार्ड 2024" से सम्मानित किया गया है।</a:t>
                      </a:r>
                      <a:endParaRPr lang="en-US" sz="2800" b="0" dirty="0" smtClean="0">
                        <a:latin typeface="Calisto MT" pitchFamily="18" charset="0"/>
                      </a:endParaRPr>
                    </a:p>
                  </a:txBody>
                  <a:tcPr/>
                </a:tc>
              </a:tr>
              <a:tr h="389128">
                <a:tc>
                  <a:txBody>
                    <a:bodyPr/>
                    <a:lstStyle/>
                    <a:p>
                      <a:pPr marL="342900" marR="0" lvl="0"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rgbClr val="FF0000"/>
                          </a:solidFill>
                          <a:effectLst/>
                          <a:uLnTx/>
                          <a:uFillTx/>
                          <a:latin typeface="Calisto MT" pitchFamily="18" charset="0"/>
                          <a:ea typeface="+mn-ea"/>
                          <a:cs typeface="+mn-cs"/>
                        </a:rPr>
                        <a:t>This prestigious accolade highlights the RBI’s significant progress in cultivating a robust risk culture and heightened awareness, solidifying its essential role in maintaining the stability of India’s financial system.</a:t>
                      </a:r>
                      <a:endParaRPr lang="hi-IN" sz="2800" b="0" dirty="0" smtClean="0">
                        <a:solidFill>
                          <a:srgbClr val="FF0000"/>
                        </a:solidFill>
                        <a:latin typeface="Calisto MT" pitchFamily="18" charset="0"/>
                      </a:endParaRPr>
                    </a:p>
                    <a:p>
                      <a:pPr marL="342900" indent="-342900">
                        <a:buFont typeface="Arial" pitchFamily="34" charset="0"/>
                        <a:buChar char="•"/>
                      </a:pPr>
                      <a:r>
                        <a:rPr lang="hi-IN" sz="2800" b="0" dirty="0" smtClean="0">
                          <a:latin typeface="Calisto MT" pitchFamily="18" charset="0"/>
                        </a:rPr>
                        <a:t>यह प्रतिष्ठित सम्मान एक मजबूत जोखिम संस्कृति विकसित करने और जागरूकता बढ़ाने में आरबीआई की महत्वपूर्ण प्रगति को उजागर करता है, जो भारत की वित्तीय प्रणाली की स्थिरता को बनाए रखने में इसकी आवश्यक भूमिका को मजबूत करता है।</a:t>
                      </a:r>
                      <a:endParaRPr lang="en-IN" sz="2800" b="0" dirty="0">
                        <a:latin typeface="Calisto MT" pitchFamily="18" charset="0"/>
                      </a:endParaRPr>
                    </a:p>
                  </a:txBody>
                  <a:tcPr/>
                </a:tc>
              </a:tr>
            </a:tbl>
          </a:graphicData>
        </a:graphic>
      </p:graphicFrame>
      <p:sp>
        <p:nvSpPr>
          <p:cNvPr id="12" name="Rectangle 11"/>
          <p:cNvSpPr/>
          <p:nvPr/>
        </p:nvSpPr>
        <p:spPr>
          <a:xfrm>
            <a:off x="1" y="1064241"/>
            <a:ext cx="12191999" cy="461665"/>
          </a:xfrm>
          <a:prstGeom prst="rect">
            <a:avLst/>
          </a:prstGeom>
          <a:solidFill>
            <a:srgbClr val="FFC000"/>
          </a:solidFill>
          <a:ln>
            <a:solidFill>
              <a:schemeClr val="tx1"/>
            </a:solidFill>
          </a:ln>
        </p:spPr>
        <p:txBody>
          <a:bodyPr wrap="square">
            <a:spAutoFit/>
          </a:bodyPr>
          <a:lstStyle/>
          <a:p>
            <a:r>
              <a:rPr lang="en-IN" sz="2400" dirty="0">
                <a:latin typeface="Calisto MT" pitchFamily="18" charset="0"/>
              </a:rPr>
              <a:t>Answer : </a:t>
            </a:r>
            <a:r>
              <a:rPr lang="en-IN" sz="2400" dirty="0" smtClean="0">
                <a:latin typeface="Calisto MT" pitchFamily="18" charset="0"/>
              </a:rPr>
              <a:t>C</a:t>
            </a:r>
            <a:endParaRPr lang="en-IN" sz="2400" dirty="0">
              <a:latin typeface="Calisto MT" pitchFamily="18" charset="0"/>
            </a:endParaRPr>
          </a:p>
        </p:txBody>
      </p:sp>
    </p:spTree>
    <p:extLst>
      <p:ext uri="{BB962C8B-B14F-4D97-AF65-F5344CB8AC3E}">
        <p14:creationId xmlns:p14="http://schemas.microsoft.com/office/powerpoint/2010/main" val="1256094483"/>
      </p:ext>
    </p:extLst>
  </p:cSld>
  <p:clrMapOvr>
    <a:masterClrMapping/>
  </p:clrMapOvr>
  <p:transition spd="slow" advTm="30333">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7" name="TextBox 6">
            <a:extLst>
              <a:ext uri="{FF2B5EF4-FFF2-40B4-BE49-F238E27FC236}">
                <a16:creationId xmlns:a16="http://schemas.microsoft.com/office/drawing/2014/main" xmlns="" id="{B0E447CE-3294-AC76-885D-1D6F56BEB02F}"/>
              </a:ext>
            </a:extLst>
          </p:cNvPr>
          <p:cNvSpPr txBox="1"/>
          <p:nvPr/>
        </p:nvSpPr>
        <p:spPr>
          <a:xfrm>
            <a:off x="0" y="6354761"/>
            <a:ext cx="12192000" cy="523220"/>
          </a:xfrm>
          <a:prstGeom prst="rect">
            <a:avLst/>
          </a:prstGeom>
          <a:solidFill>
            <a:srgbClr val="FFC000"/>
          </a:solidFill>
          <a:ln w="28575">
            <a:solidFill>
              <a:schemeClr val="tx1"/>
            </a:solidFill>
          </a:ln>
        </p:spPr>
        <p:txBody>
          <a:bodyPr wrap="square" rtlCol="0">
            <a:spAutoFit/>
          </a:bodyPr>
          <a:lstStyle/>
          <a:p>
            <a:pPr algn="ctr"/>
            <a:r>
              <a:rPr lang="en-IN" sz="2800" b="1" spc="370" dirty="0">
                <a:effectLst/>
                <a:latin typeface="Calisto MT" pitchFamily="18" charset="0"/>
                <a:ea typeface="Calibri" panose="020F0502020204030204" pitchFamily="34" charset="0"/>
                <a:cs typeface="Mangal" panose="02040503050203030202" pitchFamily="18" charset="0"/>
              </a:rPr>
              <a:t>Follow us: </a:t>
            </a:r>
            <a:r>
              <a:rPr lang="en-IN" sz="2800" b="1" u="sng" spc="370" dirty="0">
                <a:solidFill>
                  <a:srgbClr val="833C0B"/>
                </a:solidFill>
                <a:effectLst/>
                <a:latin typeface="Calisto MT" pitchFamily="18" charset="0"/>
                <a:ea typeface="Calibri" panose="020F0502020204030204" pitchFamily="34" charset="0"/>
                <a:cs typeface="Mangal" panose="02040503050203030202" pitchFamily="18" charset="0"/>
                <a:hlinkClick r:id="rId3"/>
              </a:rPr>
              <a:t>Official Site</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rgbClr val="0070C0"/>
                </a:solidFill>
                <a:effectLst/>
                <a:latin typeface="Calisto MT" pitchFamily="18" charset="0"/>
                <a:ea typeface="Calibri" panose="020F0502020204030204" pitchFamily="34" charset="0"/>
                <a:cs typeface="Mangal" panose="02040503050203030202" pitchFamily="18" charset="0"/>
                <a:hlinkClick r:id="rId4">
                  <a:extLst>
                    <a:ext uri="{A12FA001-AC4F-418D-AE19-62706E023703}">
                      <ahyp:hlinkClr xmlns:ahyp="http://schemas.microsoft.com/office/drawing/2018/hyperlinkcolor" xmlns="" val="tx"/>
                    </a:ext>
                  </a:extLst>
                </a:hlinkClick>
              </a:rPr>
              <a:t>Telegram</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chemeClr val="accent5">
                    <a:lumMod val="75000"/>
                  </a:schemeClr>
                </a:solidFill>
                <a:effectLst/>
                <a:latin typeface="Calisto MT" pitchFamily="18" charset="0"/>
                <a:ea typeface="Calibri" panose="020F0502020204030204" pitchFamily="34" charset="0"/>
                <a:cs typeface="Mangal" panose="02040503050203030202" pitchFamily="18" charset="0"/>
                <a:hlinkClick r:id="rId5">
                  <a:extLst>
                    <a:ext uri="{A12FA001-AC4F-418D-AE19-62706E023703}">
                      <ahyp:hlinkClr xmlns:ahyp="http://schemas.microsoft.com/office/drawing/2018/hyperlinkcolor" xmlns="" val="tx"/>
                    </a:ext>
                  </a:extLst>
                </a:hlinkClick>
              </a:rPr>
              <a:t>Facebook</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rgbClr val="C00000"/>
                </a:solidFill>
                <a:effectLst/>
                <a:latin typeface="Calisto MT" pitchFamily="18" charset="0"/>
                <a:ea typeface="Calibri" panose="020F0502020204030204" pitchFamily="34" charset="0"/>
                <a:cs typeface="Mangal" panose="02040503050203030202" pitchFamily="18" charset="0"/>
                <a:hlinkClick r:id="rId6">
                  <a:extLst>
                    <a:ext uri="{A12FA001-AC4F-418D-AE19-62706E023703}">
                      <ahyp:hlinkClr xmlns:ahyp="http://schemas.microsoft.com/office/drawing/2018/hyperlinkcolor" xmlns="" val="tx"/>
                    </a:ext>
                  </a:extLst>
                </a:hlinkClick>
              </a:rPr>
              <a:t>Instagram</a:t>
            </a:r>
            <a:endParaRPr lang="en-IN" sz="2800" spc="370" dirty="0">
              <a:latin typeface="Calisto MT" pitchFamily="18" charset="0"/>
            </a:endParaRPr>
          </a:p>
        </p:txBody>
      </p:sp>
      <p:grpSp>
        <p:nvGrpSpPr>
          <p:cNvPr id="5" name="Group 4">
            <a:extLst>
              <a:ext uri="{FF2B5EF4-FFF2-40B4-BE49-F238E27FC236}">
                <a16:creationId xmlns:a16="http://schemas.microsoft.com/office/drawing/2014/main" xmlns="" id="{38428CEE-7EA3-3E04-01F8-C235CBB58AF4}"/>
              </a:ext>
            </a:extLst>
          </p:cNvPr>
          <p:cNvGrpSpPr/>
          <p:nvPr/>
        </p:nvGrpSpPr>
        <p:grpSpPr>
          <a:xfrm>
            <a:off x="2" y="-49736"/>
            <a:ext cx="12191999" cy="1113977"/>
            <a:chOff x="0" y="-49736"/>
            <a:chExt cx="12191999" cy="1113977"/>
          </a:xfrm>
        </p:grpSpPr>
        <p:sp>
          <p:nvSpPr>
            <p:cNvPr id="8" name="TextBox 7">
              <a:extLst>
                <a:ext uri="{FF2B5EF4-FFF2-40B4-BE49-F238E27FC236}">
                  <a16:creationId xmlns:a16="http://schemas.microsoft.com/office/drawing/2014/main" xmlns="" id="{1F815FD6-2B08-8414-8E09-A0F799D488C6}"/>
                </a:ext>
              </a:extLst>
            </p:cNvPr>
            <p:cNvSpPr txBox="1"/>
            <p:nvPr/>
          </p:nvSpPr>
          <p:spPr>
            <a:xfrm>
              <a:off x="0" y="-49736"/>
              <a:ext cx="12191999" cy="1077218"/>
            </a:xfrm>
            <a:prstGeom prst="rect">
              <a:avLst/>
            </a:prstGeom>
            <a:solidFill>
              <a:schemeClr val="bg1"/>
            </a:solidFill>
            <a:ln w="28575">
              <a:solidFill>
                <a:schemeClr val="tx1"/>
              </a:solidFill>
            </a:ln>
          </p:spPr>
          <p:txBody>
            <a:bodyPr wrap="square">
              <a:spAutoFit/>
            </a:bodyPr>
            <a:lstStyle/>
            <a:p>
              <a:pPr algn="ctr"/>
              <a:r>
                <a:rPr lang="en-US" sz="4400" b="1" dirty="0">
                  <a:ln>
                    <a:solidFill>
                      <a:srgbClr val="002060"/>
                    </a:solidFill>
                  </a:ln>
                  <a:solidFill>
                    <a:srgbClr val="002060"/>
                  </a:solidFill>
                  <a:latin typeface="Bahnschrift SemiBold" panose="020B0502040204020203" pitchFamily="34" charset="0"/>
                </a:rPr>
                <a:t>	   </a:t>
              </a:r>
              <a:r>
                <a:rPr lang="en-US" sz="4400" b="1" dirty="0">
                  <a:ln>
                    <a:solidFill>
                      <a:srgbClr val="002060"/>
                    </a:solidFill>
                  </a:ln>
                  <a:solidFill>
                    <a:srgbClr val="002060"/>
                  </a:solidFill>
                  <a:latin typeface="Calisto MT" pitchFamily="18" charset="0"/>
                </a:rPr>
                <a:t>APARCHIT EXAM WARRIORS</a:t>
              </a:r>
              <a:endParaRPr lang="en-US" sz="4400" b="1" spc="300" dirty="0">
                <a:ln w="28575">
                  <a:solidFill>
                    <a:schemeClr val="tx1"/>
                  </a:solidFill>
                </a:ln>
                <a:solidFill>
                  <a:srgbClr val="002060"/>
                </a:solidFill>
                <a:latin typeface="Calisto MT" pitchFamily="18" charset="0"/>
              </a:endParaRPr>
            </a:p>
            <a:p>
              <a:pPr algn="ctr"/>
              <a:r>
                <a:rPr lang="en-US" b="1" dirty="0">
                  <a:solidFill>
                    <a:srgbClr val="002060"/>
                  </a:solidFill>
                  <a:latin typeface="Bahnschrift SemiBold" panose="020B0502040204020203" pitchFamily="34" charset="0"/>
                </a:rPr>
                <a:t>	  </a:t>
              </a:r>
              <a:r>
                <a:rPr lang="en-US" sz="2000" b="1" dirty="0">
                  <a:solidFill>
                    <a:srgbClr val="002060"/>
                  </a:solidFill>
                  <a:latin typeface="Calisto MT" pitchFamily="18" charset="0"/>
                </a:rPr>
                <a:t>No.1 Platform  For All Competitive  Exam Bank | SSC | Railway | Government Exam</a:t>
              </a:r>
            </a:p>
          </p:txBody>
        </p:sp>
        <p:pic>
          <p:nvPicPr>
            <p:cNvPr id="10" name="Picture 9">
              <a:extLst>
                <a:ext uri="{FF2B5EF4-FFF2-40B4-BE49-F238E27FC236}">
                  <a16:creationId xmlns:a16="http://schemas.microsoft.com/office/drawing/2014/main" xmlns="" id="{1700D919-F3E9-6A94-8366-9664609F8842}"/>
                </a:ext>
              </a:extLst>
            </p:cNvPr>
            <p:cNvPicPr>
              <a:picLocks noChangeAspect="1"/>
            </p:cNvPicPr>
            <p:nvPr/>
          </p:nvPicPr>
          <p:blipFill>
            <a:blip r:embed="rId7" cstate="print">
              <a:extLst>
                <a:ext uri="{BEBA8EAE-BF5A-486C-A8C5-ECC9F3942E4B}">
                  <a14:imgProps xmlns:a14="http://schemas.microsoft.com/office/drawing/2010/main">
                    <a14:imgLayer r:embed="rId8">
                      <a14:imgEffect>
                        <a14:sharpenSoften amount="50000"/>
                      </a14:imgEffect>
                    </a14:imgLayer>
                  </a14:imgProps>
                </a:ext>
                <a:ext uri="{28A0092B-C50C-407E-A947-70E740481C1C}">
                  <a14:useLocalDpi xmlns:a14="http://schemas.microsoft.com/office/drawing/2010/main" val="0"/>
                </a:ext>
              </a:extLst>
            </a:blip>
            <a:stretch>
              <a:fillRect/>
            </a:stretch>
          </p:blipFill>
          <p:spPr>
            <a:xfrm>
              <a:off x="508000" y="-25992"/>
              <a:ext cx="1090294" cy="1046615"/>
            </a:xfrm>
            <a:prstGeom prst="rect">
              <a:avLst/>
            </a:prstGeom>
          </p:spPr>
        </p:pic>
        <p:cxnSp>
          <p:nvCxnSpPr>
            <p:cNvPr id="11" name="Straight Connector 10">
              <a:extLst>
                <a:ext uri="{FF2B5EF4-FFF2-40B4-BE49-F238E27FC236}">
                  <a16:creationId xmlns:a16="http://schemas.microsoft.com/office/drawing/2014/main" xmlns="" id="{1725C661-C6A3-0B6A-9155-E36E41878D95}"/>
                </a:ext>
              </a:extLst>
            </p:cNvPr>
            <p:cNvCxnSpPr/>
            <p:nvPr/>
          </p:nvCxnSpPr>
          <p:spPr>
            <a:xfrm>
              <a:off x="0" y="1064241"/>
              <a:ext cx="12191999" cy="0"/>
            </a:xfrm>
            <a:prstGeom prst="line">
              <a:avLst/>
            </a:prstGeom>
            <a:ln w="69850" cmpd="dbl">
              <a:solidFill>
                <a:schemeClr val="tx1"/>
              </a:solidFill>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p14="http://schemas.microsoft.com/office/powerpoint/2010/main">
        <mc:Choice Requires="p14">
          <p:contentPart p14:bwMode="auto" r:id="rId9">
            <p14:nvContentPartPr>
              <p14:cNvPr id="32" name="Ink 31"/>
              <p14:cNvContentPartPr/>
              <p14:nvPr/>
            </p14:nvContentPartPr>
            <p14:xfrm>
              <a:off x="1378523" y="3965649"/>
              <a:ext cx="17280" cy="17640"/>
            </p14:xfrm>
          </p:contentPart>
        </mc:Choice>
        <mc:Fallback xmlns="">
          <p:pic>
            <p:nvPicPr>
              <p:cNvPr id="32" name="Ink 31"/>
              <p:cNvPicPr/>
              <p:nvPr/>
            </p:nvPicPr>
            <p:blipFill>
              <a:blip r:embed="rId17"/>
              <a:stretch>
                <a:fillRect/>
              </a:stretch>
            </p:blipFill>
            <p:spPr>
              <a:xfrm>
                <a:off x="1370243" y="3957369"/>
                <a:ext cx="33840" cy="34200"/>
              </a:xfrm>
              <a:prstGeom prst="rect">
                <a:avLst/>
              </a:prstGeom>
            </p:spPr>
          </p:pic>
        </mc:Fallback>
      </mc:AlternateContent>
      <p:sp>
        <p:nvSpPr>
          <p:cNvPr id="6" name="AutoShape 4" descr="State Bank of India Reveals New Logo Design - Logo-Designer.c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2" name="Rectangle 1"/>
          <p:cNvSpPr/>
          <p:nvPr/>
        </p:nvSpPr>
        <p:spPr>
          <a:xfrm>
            <a:off x="2" y="1028260"/>
            <a:ext cx="12191998" cy="3108543"/>
          </a:xfrm>
          <a:prstGeom prst="rect">
            <a:avLst/>
          </a:prstGeom>
          <a:ln w="57150">
            <a:solidFill>
              <a:schemeClr val="tx1"/>
            </a:solidFill>
          </a:ln>
        </p:spPr>
        <p:txBody>
          <a:bodyPr wrap="square">
            <a:spAutoFit/>
          </a:bodyPr>
          <a:lstStyle/>
          <a:p>
            <a:r>
              <a:rPr lang="en-US" sz="2800" dirty="0" smtClean="0">
                <a:solidFill>
                  <a:srgbClr val="C10000"/>
                </a:solidFill>
                <a:latin typeface="Calisto MT" pitchFamily="18" charset="0"/>
              </a:rPr>
              <a:t>Q.7. </a:t>
            </a:r>
            <a:r>
              <a:rPr lang="en-US" sz="2800" dirty="0">
                <a:solidFill>
                  <a:srgbClr val="C10000"/>
                </a:solidFill>
                <a:latin typeface="Calisto MT" pitchFamily="18" charset="0"/>
              </a:rPr>
              <a:t>Consider the following statements with reference to the GREAT Scheme:</a:t>
            </a:r>
          </a:p>
          <a:p>
            <a:r>
              <a:rPr lang="en-US" sz="2800" dirty="0">
                <a:solidFill>
                  <a:srgbClr val="C10000"/>
                </a:solidFill>
                <a:latin typeface="Calisto MT" pitchFamily="18" charset="0"/>
              </a:rPr>
              <a:t>1. It supports individual entrepreneurs for functional prototypes of their technologies for </a:t>
            </a:r>
            <a:r>
              <a:rPr lang="en-US" sz="2800" dirty="0" smtClean="0">
                <a:solidFill>
                  <a:srgbClr val="C10000"/>
                </a:solidFill>
                <a:latin typeface="Calisto MT" pitchFamily="18" charset="0"/>
              </a:rPr>
              <a:t>Technical </a:t>
            </a:r>
            <a:r>
              <a:rPr lang="en-IN" sz="2800" dirty="0" smtClean="0">
                <a:solidFill>
                  <a:srgbClr val="C10000"/>
                </a:solidFill>
                <a:latin typeface="Calisto MT" pitchFamily="18" charset="0"/>
              </a:rPr>
              <a:t>Textile</a:t>
            </a:r>
            <a:r>
              <a:rPr lang="en-IN" sz="2800" dirty="0">
                <a:solidFill>
                  <a:srgbClr val="C10000"/>
                </a:solidFill>
                <a:latin typeface="Calisto MT" pitchFamily="18" charset="0"/>
              </a:rPr>
              <a:t>.</a:t>
            </a:r>
          </a:p>
          <a:p>
            <a:r>
              <a:rPr lang="en-US" sz="2800" dirty="0">
                <a:solidFill>
                  <a:srgbClr val="C10000"/>
                </a:solidFill>
                <a:latin typeface="Calisto MT" pitchFamily="18" charset="0"/>
              </a:rPr>
              <a:t>2. Under this initiative grant-in-aid will be provided to young innovators.</a:t>
            </a:r>
          </a:p>
          <a:p>
            <a:r>
              <a:rPr lang="en-US" sz="2800" dirty="0">
                <a:solidFill>
                  <a:srgbClr val="C10000"/>
                </a:solidFill>
                <a:latin typeface="Calisto MT" pitchFamily="18" charset="0"/>
              </a:rPr>
              <a:t>Which of the statements given above is/are correct?</a:t>
            </a:r>
          </a:p>
          <a:p>
            <a:r>
              <a:rPr lang="en-US" sz="2800" dirty="0">
                <a:solidFill>
                  <a:srgbClr val="816000"/>
                </a:solidFill>
                <a:latin typeface="Calisto MT" pitchFamily="18" charset="0"/>
              </a:rPr>
              <a:t>A) 1 only </a:t>
            </a:r>
            <a:r>
              <a:rPr lang="en-US" sz="2800" dirty="0" smtClean="0">
                <a:solidFill>
                  <a:srgbClr val="816000"/>
                </a:solidFill>
                <a:latin typeface="Calisto MT" pitchFamily="18" charset="0"/>
              </a:rPr>
              <a:t>			B</a:t>
            </a:r>
            <a:r>
              <a:rPr lang="en-US" sz="2800" dirty="0">
                <a:solidFill>
                  <a:srgbClr val="816000"/>
                </a:solidFill>
                <a:latin typeface="Calisto MT" pitchFamily="18" charset="0"/>
              </a:rPr>
              <a:t>) 2 only</a:t>
            </a:r>
          </a:p>
          <a:p>
            <a:r>
              <a:rPr lang="en-US" sz="2800" dirty="0">
                <a:solidFill>
                  <a:srgbClr val="816000"/>
                </a:solidFill>
                <a:latin typeface="Calisto MT" pitchFamily="18" charset="0"/>
              </a:rPr>
              <a:t>C) Both 1 and 2 </a:t>
            </a:r>
            <a:r>
              <a:rPr lang="en-US" sz="2800" dirty="0" smtClean="0">
                <a:solidFill>
                  <a:srgbClr val="816000"/>
                </a:solidFill>
                <a:latin typeface="Calisto MT" pitchFamily="18" charset="0"/>
              </a:rPr>
              <a:t>		D</a:t>
            </a:r>
            <a:r>
              <a:rPr lang="en-US" sz="2800" dirty="0">
                <a:solidFill>
                  <a:srgbClr val="816000"/>
                </a:solidFill>
                <a:latin typeface="Calisto MT" pitchFamily="18" charset="0"/>
              </a:rPr>
              <a:t>) Neither 1 nor 2</a:t>
            </a:r>
            <a:endParaRPr lang="en-IN" sz="2800" dirty="0">
              <a:latin typeface="Calisto MT" pitchFamily="18" charset="0"/>
            </a:endParaRPr>
          </a:p>
        </p:txBody>
      </p:sp>
    </p:spTree>
    <p:extLst>
      <p:ext uri="{BB962C8B-B14F-4D97-AF65-F5344CB8AC3E}">
        <p14:creationId xmlns:p14="http://schemas.microsoft.com/office/powerpoint/2010/main" val="1060314030"/>
      </p:ext>
    </p:extLst>
  </p:cSld>
  <p:clrMapOvr>
    <a:masterClrMapping/>
  </p:clrMapOvr>
  <p:transition spd="slow" advTm="30333">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grpSp>
        <p:nvGrpSpPr>
          <p:cNvPr id="5" name="Group 4">
            <a:extLst>
              <a:ext uri="{FF2B5EF4-FFF2-40B4-BE49-F238E27FC236}">
                <a16:creationId xmlns:a16="http://schemas.microsoft.com/office/drawing/2014/main" xmlns="" id="{38428CEE-7EA3-3E04-01F8-C235CBB58AF4}"/>
              </a:ext>
            </a:extLst>
          </p:cNvPr>
          <p:cNvGrpSpPr/>
          <p:nvPr/>
        </p:nvGrpSpPr>
        <p:grpSpPr>
          <a:xfrm>
            <a:off x="3" y="1855"/>
            <a:ext cx="12191999" cy="1113977"/>
            <a:chOff x="0" y="-49736"/>
            <a:chExt cx="12191999" cy="1113977"/>
          </a:xfrm>
        </p:grpSpPr>
        <p:sp>
          <p:nvSpPr>
            <p:cNvPr id="8" name="TextBox 7">
              <a:extLst>
                <a:ext uri="{FF2B5EF4-FFF2-40B4-BE49-F238E27FC236}">
                  <a16:creationId xmlns:a16="http://schemas.microsoft.com/office/drawing/2014/main" xmlns="" id="{1F815FD6-2B08-8414-8E09-A0F799D488C6}"/>
                </a:ext>
              </a:extLst>
            </p:cNvPr>
            <p:cNvSpPr txBox="1"/>
            <p:nvPr/>
          </p:nvSpPr>
          <p:spPr>
            <a:xfrm>
              <a:off x="0" y="-49736"/>
              <a:ext cx="12191999" cy="1077218"/>
            </a:xfrm>
            <a:prstGeom prst="rect">
              <a:avLst/>
            </a:prstGeom>
            <a:ln w="38100">
              <a:solidFill>
                <a:schemeClr val="tx1"/>
              </a:solidFill>
            </a:ln>
          </p:spPr>
          <p:style>
            <a:lnRef idx="2">
              <a:schemeClr val="dk1"/>
            </a:lnRef>
            <a:fillRef idx="1">
              <a:schemeClr val="lt1"/>
            </a:fillRef>
            <a:effectRef idx="0">
              <a:schemeClr val="dk1"/>
            </a:effectRef>
            <a:fontRef idx="minor">
              <a:schemeClr val="dk1"/>
            </a:fontRef>
          </p:style>
          <p:txBody>
            <a:bodyPr wrap="square">
              <a:spAutoFit/>
            </a:bodyPr>
            <a:lstStyle/>
            <a:p>
              <a:pPr algn="ctr"/>
              <a:r>
                <a:rPr lang="en-US" sz="4400" b="1" dirty="0">
                  <a:ln>
                    <a:solidFill>
                      <a:srgbClr val="002060"/>
                    </a:solidFill>
                  </a:ln>
                  <a:solidFill>
                    <a:srgbClr val="002060"/>
                  </a:solidFill>
                  <a:latin typeface="Bahnschrift SemiBold" panose="020B0502040204020203" pitchFamily="34" charset="0"/>
                </a:rPr>
                <a:t>	 </a:t>
              </a:r>
              <a:r>
                <a:rPr lang="en-US" sz="4400" b="1" dirty="0" smtClean="0">
                  <a:ln>
                    <a:solidFill>
                      <a:srgbClr val="002060"/>
                    </a:solidFill>
                  </a:ln>
                  <a:solidFill>
                    <a:srgbClr val="002060"/>
                  </a:solidFill>
                  <a:latin typeface="Calisto MT" pitchFamily="18" charset="0"/>
                </a:rPr>
                <a:t>APARCHIT </a:t>
              </a:r>
              <a:r>
                <a:rPr lang="en-US" sz="4400" b="1" dirty="0">
                  <a:ln>
                    <a:solidFill>
                      <a:srgbClr val="002060"/>
                    </a:solidFill>
                  </a:ln>
                  <a:solidFill>
                    <a:srgbClr val="002060"/>
                  </a:solidFill>
                  <a:latin typeface="Calisto MT" pitchFamily="18" charset="0"/>
                </a:rPr>
                <a:t>EXAM WARRIORS</a:t>
              </a:r>
              <a:endParaRPr lang="en-US" sz="4400" b="1" spc="300" dirty="0">
                <a:ln w="28575">
                  <a:solidFill>
                    <a:prstClr val="black"/>
                  </a:solidFill>
                </a:ln>
                <a:solidFill>
                  <a:srgbClr val="002060"/>
                </a:solidFill>
                <a:latin typeface="Calisto MT" pitchFamily="18" charset="0"/>
              </a:endParaRPr>
            </a:p>
            <a:p>
              <a:pPr algn="ctr"/>
              <a:r>
                <a:rPr lang="en-US" b="1" dirty="0">
                  <a:solidFill>
                    <a:srgbClr val="002060"/>
                  </a:solidFill>
                  <a:latin typeface="Bahnschrift SemiBold" panose="020B0502040204020203" pitchFamily="34" charset="0"/>
                </a:rPr>
                <a:t>	  </a:t>
              </a:r>
              <a:r>
                <a:rPr lang="en-US" sz="2000" b="1" dirty="0">
                  <a:solidFill>
                    <a:srgbClr val="002060"/>
                  </a:solidFill>
                  <a:latin typeface="Calisto MT" pitchFamily="18" charset="0"/>
                </a:rPr>
                <a:t>No.1 Platform  For All Competitive  Exam Bank | SSC | Railway | Government Exam</a:t>
              </a:r>
            </a:p>
          </p:txBody>
        </p:sp>
        <p:pic>
          <p:nvPicPr>
            <p:cNvPr id="10" name="Picture 9">
              <a:extLst>
                <a:ext uri="{FF2B5EF4-FFF2-40B4-BE49-F238E27FC236}">
                  <a16:creationId xmlns:a16="http://schemas.microsoft.com/office/drawing/2014/main" xmlns="" id="{1700D919-F3E9-6A94-8366-9664609F8842}"/>
                </a:ext>
              </a:extLst>
            </p:cNvPr>
            <p:cNvPicPr>
              <a:picLocks noChangeAspect="1"/>
            </p:cNvPicPr>
            <p:nvPr/>
          </p:nvPicPr>
          <p:blipFill>
            <a:blip r:embed="rId3" cstate="print">
              <a:extLst>
                <a:ext uri="{BEBA8EAE-BF5A-486C-A8C5-ECC9F3942E4B}">
                  <a14:imgProps xmlns:a14="http://schemas.microsoft.com/office/drawing/2010/main">
                    <a14:imgLayer r:embed="rId4">
                      <a14:imgEffect>
                        <a14:sharpenSoften amount="50000"/>
                      </a14:imgEffect>
                    </a14:imgLayer>
                  </a14:imgProps>
                </a:ext>
                <a:ext uri="{28A0092B-C50C-407E-A947-70E740481C1C}">
                  <a14:useLocalDpi xmlns:a14="http://schemas.microsoft.com/office/drawing/2010/main" val="0"/>
                </a:ext>
              </a:extLst>
            </a:blip>
            <a:stretch>
              <a:fillRect/>
            </a:stretch>
          </p:blipFill>
          <p:spPr>
            <a:xfrm>
              <a:off x="508000" y="-25992"/>
              <a:ext cx="1090294" cy="1046615"/>
            </a:xfrm>
            <a:prstGeom prst="rect">
              <a:avLst/>
            </a:prstGeom>
          </p:spPr>
        </p:pic>
        <p:cxnSp>
          <p:nvCxnSpPr>
            <p:cNvPr id="11" name="Straight Connector 10">
              <a:extLst>
                <a:ext uri="{FF2B5EF4-FFF2-40B4-BE49-F238E27FC236}">
                  <a16:creationId xmlns:a16="http://schemas.microsoft.com/office/drawing/2014/main" xmlns="" id="{1725C661-C6A3-0B6A-9155-E36E41878D95}"/>
                </a:ext>
              </a:extLst>
            </p:cNvPr>
            <p:cNvCxnSpPr/>
            <p:nvPr/>
          </p:nvCxnSpPr>
          <p:spPr>
            <a:xfrm>
              <a:off x="0" y="1064241"/>
              <a:ext cx="12191999" cy="0"/>
            </a:xfrm>
            <a:prstGeom prst="line">
              <a:avLst/>
            </a:prstGeom>
            <a:ln w="69850" cmpd="dbl">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6" name="AutoShape 4" descr="State Bank of India Reveals New Logo Design - Logo-Designer.c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solidFill>
                <a:prstClr val="black"/>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538896604"/>
              </p:ext>
            </p:extLst>
          </p:nvPr>
        </p:nvGraphicFramePr>
        <p:xfrm>
          <a:off x="6" y="1602116"/>
          <a:ext cx="12191997" cy="3901440"/>
        </p:xfrm>
        <a:graphic>
          <a:graphicData uri="http://schemas.openxmlformats.org/drawingml/2006/table">
            <a:tbl>
              <a:tblPr firstRow="1" bandRow="1">
                <a:tableStyleId>{E8B1032C-EA38-4F05-BA0D-38AFFFC7BED3}</a:tableStyleId>
              </a:tblPr>
              <a:tblGrid>
                <a:gridCol w="12191997"/>
              </a:tblGrid>
              <a:tr h="370840">
                <a:tc>
                  <a:txBody>
                    <a:bodyPr/>
                    <a:lstStyle/>
                    <a:p>
                      <a:pPr marL="342900" indent="-342900">
                        <a:buFont typeface="Arial" pitchFamily="34" charset="0"/>
                        <a:buChar char="•"/>
                      </a:pPr>
                      <a:r>
                        <a:rPr lang="en-US" sz="2400" b="0" dirty="0" smtClean="0">
                          <a:solidFill>
                            <a:srgbClr val="FF0000"/>
                          </a:solidFill>
                          <a:latin typeface="Calisto MT" pitchFamily="18" charset="0"/>
                        </a:rPr>
                        <a:t>Grant for Research and Entrepreneurship across Aspiring Innovators in Technical Textiles (GREAT) encourages young innovators, scientists/technologists, and startup ventures in the field of Technical Textiles to translate their ideas into commercial</a:t>
                      </a:r>
                      <a:r>
                        <a:rPr lang="en-US" sz="2400" b="0" baseline="0" dirty="0" smtClean="0">
                          <a:solidFill>
                            <a:srgbClr val="FF0000"/>
                          </a:solidFill>
                          <a:latin typeface="Calisto MT" pitchFamily="18" charset="0"/>
                        </a:rPr>
                        <a:t> </a:t>
                      </a:r>
                      <a:r>
                        <a:rPr lang="en-US" sz="2400" b="0" dirty="0" smtClean="0">
                          <a:solidFill>
                            <a:srgbClr val="FF0000"/>
                          </a:solidFill>
                          <a:latin typeface="Calisto MT" pitchFamily="18" charset="0"/>
                        </a:rPr>
                        <a:t>technologies/products and make India self-reliant.</a:t>
                      </a:r>
                      <a:endParaRPr lang="hi-IN" sz="2400" b="0" dirty="0" smtClean="0">
                        <a:solidFill>
                          <a:srgbClr val="FF0000"/>
                        </a:solidFill>
                        <a:latin typeface="Calisto MT" pitchFamily="18" charset="0"/>
                      </a:endParaRPr>
                    </a:p>
                    <a:p>
                      <a:pPr marL="342900" indent="-342900">
                        <a:buFont typeface="Arial" pitchFamily="34" charset="0"/>
                        <a:buChar char="•"/>
                      </a:pPr>
                      <a:r>
                        <a:rPr lang="hi-IN" sz="2000" b="0" dirty="0" smtClean="0">
                          <a:latin typeface="Calisto MT" pitchFamily="18" charset="0"/>
                        </a:rPr>
                        <a:t>टेक्निकल टेक्सटाइल्स में महत्वाकांक्षी इनोवेटर्स के लिए अनुसंधान और उद्यमिता के लिए अनुदान (ग्रेट) तकनीकी टेक्सटाइल्स के क्षेत्र में युवा इनोवेटर्स, वैज्ञानिकों/प्रौद्योगिकीविदों और स्टार्टअप उद्यमों को अपने विचारों को वाणिज्यिक प्रौद्योगिकियों/उत्पादों में अनुवाद करने और भारत को आत्मनिर्भर बनाने के लिए प्रोत्साहित करता है।</a:t>
                      </a:r>
                      <a:endParaRPr lang="en-IN" sz="2000" b="0" dirty="0">
                        <a:latin typeface="Calisto MT" pitchFamily="18" charset="0"/>
                      </a:endParaRPr>
                    </a:p>
                  </a:txBody>
                  <a:tcPr/>
                </a:tc>
              </a:tr>
              <a:tr h="370840">
                <a:tc>
                  <a:txBody>
                    <a:bodyPr/>
                    <a:lstStyle/>
                    <a:p>
                      <a:pPr marL="342900" indent="-342900">
                        <a:buFont typeface="Arial" pitchFamily="34" charset="0"/>
                        <a:buChar char="•"/>
                      </a:pPr>
                      <a:r>
                        <a:rPr lang="en-US" sz="2400" b="0" dirty="0" smtClean="0">
                          <a:solidFill>
                            <a:srgbClr val="FF0000"/>
                          </a:solidFill>
                          <a:latin typeface="Calisto MT" pitchFamily="18" charset="0"/>
                        </a:rPr>
                        <a:t>It supports individual entrepreneurs or start-ups for functional prototypes or commercialization of their technologies for Technical Textile.</a:t>
                      </a:r>
                      <a:endParaRPr lang="hi-IN" sz="2400" b="0" dirty="0" smtClean="0">
                        <a:solidFill>
                          <a:srgbClr val="FF0000"/>
                        </a:solidFill>
                        <a:latin typeface="Calisto MT" pitchFamily="18" charset="0"/>
                      </a:endParaRPr>
                    </a:p>
                    <a:p>
                      <a:pPr marL="342900" indent="-342900">
                        <a:buFont typeface="Arial" pitchFamily="34" charset="0"/>
                        <a:buChar char="•"/>
                      </a:pPr>
                      <a:r>
                        <a:rPr lang="hi-IN" sz="2000" b="0" dirty="0" smtClean="0">
                          <a:latin typeface="Calisto MT" pitchFamily="18" charset="0"/>
                        </a:rPr>
                        <a:t>यह तकनीकी वस्त्र के लिए कार्यात्मक प्रोटोटाइप या उनकी प्रौद्योगिकियों के व्यावसायीकरण के लिए व्यक्तिगत उद्यमियों या स्टार्ट-अप का समर्थन करता है</a:t>
                      </a:r>
                      <a:endParaRPr lang="en-IN" sz="2000" b="0" dirty="0">
                        <a:latin typeface="Calisto MT" pitchFamily="18" charset="0"/>
                      </a:endParaRPr>
                    </a:p>
                  </a:txBody>
                  <a:tcPr/>
                </a:tc>
              </a:tr>
            </a:tbl>
          </a:graphicData>
        </a:graphic>
      </p:graphicFrame>
      <p:sp>
        <p:nvSpPr>
          <p:cNvPr id="3" name="Rectangle 2"/>
          <p:cNvSpPr/>
          <p:nvPr/>
        </p:nvSpPr>
        <p:spPr>
          <a:xfrm>
            <a:off x="3" y="5511914"/>
            <a:ext cx="12191997" cy="1200329"/>
          </a:xfrm>
          <a:prstGeom prst="rect">
            <a:avLst/>
          </a:prstGeom>
          <a:ln>
            <a:solidFill>
              <a:srgbClr val="FF0000"/>
            </a:solidFill>
          </a:ln>
        </p:spPr>
        <p:txBody>
          <a:bodyPr wrap="square">
            <a:spAutoFit/>
          </a:bodyPr>
          <a:lstStyle/>
          <a:p>
            <a:pPr marL="342900" indent="-342900">
              <a:buFont typeface="Arial" pitchFamily="34" charset="0"/>
              <a:buChar char="•"/>
            </a:pPr>
            <a:r>
              <a:rPr lang="en-US" sz="2400" dirty="0" smtClean="0">
                <a:solidFill>
                  <a:srgbClr val="FF0000"/>
                </a:solidFill>
                <a:latin typeface="Calisto MT" pitchFamily="18" charset="0"/>
              </a:rPr>
              <a:t>Funding: A </a:t>
            </a:r>
            <a:r>
              <a:rPr lang="en-US" sz="2400" dirty="0">
                <a:solidFill>
                  <a:srgbClr val="FF0000"/>
                </a:solidFill>
                <a:latin typeface="Calisto MT" pitchFamily="18" charset="0"/>
              </a:rPr>
              <a:t>grant-in-aid of up to </a:t>
            </a:r>
            <a:r>
              <a:rPr lang="en-US" sz="2400" dirty="0" err="1">
                <a:solidFill>
                  <a:srgbClr val="FF0000"/>
                </a:solidFill>
                <a:latin typeface="Calisto MT" pitchFamily="18" charset="0"/>
              </a:rPr>
              <a:t>Rs</a:t>
            </a:r>
            <a:r>
              <a:rPr lang="en-US" sz="2400" dirty="0">
                <a:solidFill>
                  <a:srgbClr val="FF0000"/>
                </a:solidFill>
                <a:latin typeface="Calisto MT" pitchFamily="18" charset="0"/>
              </a:rPr>
              <a:t> 50 </a:t>
            </a:r>
            <a:r>
              <a:rPr lang="en-US" sz="2400" dirty="0" err="1">
                <a:solidFill>
                  <a:srgbClr val="FF0000"/>
                </a:solidFill>
                <a:latin typeface="Calisto MT" pitchFamily="18" charset="0"/>
              </a:rPr>
              <a:t>lakhfor</a:t>
            </a:r>
            <a:r>
              <a:rPr lang="en-US" sz="2400" dirty="0">
                <a:solidFill>
                  <a:srgbClr val="FF0000"/>
                </a:solidFill>
                <a:latin typeface="Calisto MT" pitchFamily="18" charset="0"/>
              </a:rPr>
              <a:t> up to a period of 18 months will be provided</a:t>
            </a:r>
            <a:r>
              <a:rPr lang="en-US" sz="2400" dirty="0" smtClean="0">
                <a:solidFill>
                  <a:srgbClr val="FF0000"/>
                </a:solidFill>
                <a:latin typeface="Calisto MT" pitchFamily="18" charset="0"/>
              </a:rPr>
              <a:t>.</a:t>
            </a:r>
          </a:p>
          <a:p>
            <a:pPr marL="342900" indent="-342900">
              <a:buFont typeface="Arial" pitchFamily="34" charset="0"/>
              <a:buChar char="•"/>
            </a:pPr>
            <a:r>
              <a:rPr lang="hi-IN" sz="2400" dirty="0">
                <a:solidFill>
                  <a:prstClr val="black"/>
                </a:solidFill>
                <a:latin typeface="Calisto MT" pitchFamily="18" charset="0"/>
              </a:rPr>
              <a:t>18 महीने की अवधि के लिए 50 लाख रुपये तक की अनुदान सहायता प्रदान की जाएगी।</a:t>
            </a:r>
            <a:endParaRPr lang="en-IN" sz="2400" dirty="0">
              <a:solidFill>
                <a:prstClr val="black"/>
              </a:solidFill>
              <a:latin typeface="Calisto MT" pitchFamily="18" charset="0"/>
            </a:endParaRPr>
          </a:p>
        </p:txBody>
      </p:sp>
      <p:sp>
        <p:nvSpPr>
          <p:cNvPr id="12" name="Rectangle 11"/>
          <p:cNvSpPr/>
          <p:nvPr/>
        </p:nvSpPr>
        <p:spPr>
          <a:xfrm>
            <a:off x="1" y="1064241"/>
            <a:ext cx="12191999" cy="461665"/>
          </a:xfrm>
          <a:prstGeom prst="rect">
            <a:avLst/>
          </a:prstGeom>
          <a:solidFill>
            <a:srgbClr val="FFC000"/>
          </a:solidFill>
          <a:ln>
            <a:solidFill>
              <a:schemeClr val="tx1"/>
            </a:solidFill>
          </a:ln>
        </p:spPr>
        <p:txBody>
          <a:bodyPr wrap="square">
            <a:spAutoFit/>
          </a:bodyPr>
          <a:lstStyle/>
          <a:p>
            <a:r>
              <a:rPr lang="en-IN" sz="2400" dirty="0">
                <a:latin typeface="Calisto MT" pitchFamily="18" charset="0"/>
              </a:rPr>
              <a:t>Answer : </a:t>
            </a:r>
            <a:r>
              <a:rPr lang="en-IN" sz="2400" dirty="0" smtClean="0">
                <a:latin typeface="Calisto MT" pitchFamily="18" charset="0"/>
              </a:rPr>
              <a:t>C</a:t>
            </a:r>
            <a:endParaRPr lang="en-IN" sz="2400" dirty="0">
              <a:latin typeface="Calisto MT" pitchFamily="18" charset="0"/>
            </a:endParaRPr>
          </a:p>
        </p:txBody>
      </p:sp>
    </p:spTree>
    <p:extLst>
      <p:ext uri="{BB962C8B-B14F-4D97-AF65-F5344CB8AC3E}">
        <p14:creationId xmlns:p14="http://schemas.microsoft.com/office/powerpoint/2010/main" val="372640099"/>
      </p:ext>
    </p:extLst>
  </p:cSld>
  <p:clrMapOvr>
    <a:masterClrMapping/>
  </p:clrMapOvr>
  <p:transition spd="slow" advTm="30333">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grpSp>
        <p:nvGrpSpPr>
          <p:cNvPr id="5" name="Group 4">
            <a:extLst>
              <a:ext uri="{FF2B5EF4-FFF2-40B4-BE49-F238E27FC236}">
                <a16:creationId xmlns:a16="http://schemas.microsoft.com/office/drawing/2014/main" xmlns="" id="{38428CEE-7EA3-3E04-01F8-C235CBB58AF4}"/>
              </a:ext>
            </a:extLst>
          </p:cNvPr>
          <p:cNvGrpSpPr/>
          <p:nvPr/>
        </p:nvGrpSpPr>
        <p:grpSpPr>
          <a:xfrm>
            <a:off x="2" y="-49736"/>
            <a:ext cx="12191999" cy="1113977"/>
            <a:chOff x="0" y="-49736"/>
            <a:chExt cx="12191999" cy="1113977"/>
          </a:xfrm>
        </p:grpSpPr>
        <p:sp>
          <p:nvSpPr>
            <p:cNvPr id="8" name="TextBox 7">
              <a:extLst>
                <a:ext uri="{FF2B5EF4-FFF2-40B4-BE49-F238E27FC236}">
                  <a16:creationId xmlns:a16="http://schemas.microsoft.com/office/drawing/2014/main" xmlns="" id="{1F815FD6-2B08-8414-8E09-A0F799D488C6}"/>
                </a:ext>
              </a:extLst>
            </p:cNvPr>
            <p:cNvSpPr txBox="1"/>
            <p:nvPr/>
          </p:nvSpPr>
          <p:spPr>
            <a:xfrm>
              <a:off x="0" y="-49736"/>
              <a:ext cx="12191999" cy="1077218"/>
            </a:xfrm>
            <a:prstGeom prst="rect">
              <a:avLst/>
            </a:prstGeom>
            <a:solidFill>
              <a:schemeClr val="bg1"/>
            </a:solidFill>
            <a:ln w="28575">
              <a:solidFill>
                <a:schemeClr val="tx1"/>
              </a:solidFill>
            </a:ln>
          </p:spPr>
          <p:txBody>
            <a:bodyPr wrap="square">
              <a:spAutoFit/>
            </a:bodyPr>
            <a:lstStyle/>
            <a:p>
              <a:pPr algn="ctr"/>
              <a:r>
                <a:rPr lang="en-US" sz="4400" b="1" dirty="0">
                  <a:ln>
                    <a:solidFill>
                      <a:srgbClr val="002060"/>
                    </a:solidFill>
                  </a:ln>
                  <a:solidFill>
                    <a:srgbClr val="002060"/>
                  </a:solidFill>
                  <a:latin typeface="Bahnschrift SemiBold" panose="020B0502040204020203" pitchFamily="34" charset="0"/>
                </a:rPr>
                <a:t>	   </a:t>
              </a:r>
              <a:r>
                <a:rPr lang="en-US" sz="4400" b="1" dirty="0">
                  <a:ln>
                    <a:solidFill>
                      <a:srgbClr val="002060"/>
                    </a:solidFill>
                  </a:ln>
                  <a:solidFill>
                    <a:srgbClr val="002060"/>
                  </a:solidFill>
                  <a:latin typeface="Calisto MT" pitchFamily="18" charset="0"/>
                </a:rPr>
                <a:t>APARCHIT EXAM WARRIORS</a:t>
              </a:r>
              <a:endParaRPr lang="en-US" sz="4400" b="1" spc="300" dirty="0">
                <a:ln w="28575">
                  <a:solidFill>
                    <a:schemeClr val="tx1"/>
                  </a:solidFill>
                </a:ln>
                <a:solidFill>
                  <a:srgbClr val="002060"/>
                </a:solidFill>
                <a:latin typeface="Calisto MT" pitchFamily="18" charset="0"/>
              </a:endParaRPr>
            </a:p>
            <a:p>
              <a:pPr algn="ctr"/>
              <a:r>
                <a:rPr lang="en-US" b="1" dirty="0">
                  <a:solidFill>
                    <a:srgbClr val="002060"/>
                  </a:solidFill>
                  <a:latin typeface="Bahnschrift SemiBold" panose="020B0502040204020203" pitchFamily="34" charset="0"/>
                </a:rPr>
                <a:t>	  </a:t>
              </a:r>
              <a:r>
                <a:rPr lang="en-US" sz="2000" b="1" dirty="0">
                  <a:solidFill>
                    <a:srgbClr val="002060"/>
                  </a:solidFill>
                  <a:latin typeface="Calisto MT" pitchFamily="18" charset="0"/>
                </a:rPr>
                <a:t>No.1 Platform  For All Competitive  Exam Bank | SSC | Railway | Government Exam</a:t>
              </a:r>
            </a:p>
          </p:txBody>
        </p:sp>
        <p:pic>
          <p:nvPicPr>
            <p:cNvPr id="10" name="Picture 9">
              <a:extLst>
                <a:ext uri="{FF2B5EF4-FFF2-40B4-BE49-F238E27FC236}">
                  <a16:creationId xmlns:a16="http://schemas.microsoft.com/office/drawing/2014/main" xmlns="" id="{1700D919-F3E9-6A94-8366-9664609F8842}"/>
                </a:ext>
              </a:extLst>
            </p:cNvPr>
            <p:cNvPicPr>
              <a:picLocks noChangeAspect="1"/>
            </p:cNvPicPr>
            <p:nvPr/>
          </p:nvPicPr>
          <p:blipFill>
            <a:blip r:embed="rId3" cstate="print">
              <a:extLst>
                <a:ext uri="{BEBA8EAE-BF5A-486C-A8C5-ECC9F3942E4B}">
                  <a14:imgProps xmlns:a14="http://schemas.microsoft.com/office/drawing/2010/main">
                    <a14:imgLayer r:embed="rId4">
                      <a14:imgEffect>
                        <a14:sharpenSoften amount="50000"/>
                      </a14:imgEffect>
                    </a14:imgLayer>
                  </a14:imgProps>
                </a:ext>
                <a:ext uri="{28A0092B-C50C-407E-A947-70E740481C1C}">
                  <a14:useLocalDpi xmlns:a14="http://schemas.microsoft.com/office/drawing/2010/main" val="0"/>
                </a:ext>
              </a:extLst>
            </a:blip>
            <a:stretch>
              <a:fillRect/>
            </a:stretch>
          </p:blipFill>
          <p:spPr>
            <a:xfrm>
              <a:off x="508000" y="-25992"/>
              <a:ext cx="1090294" cy="1046615"/>
            </a:xfrm>
            <a:prstGeom prst="rect">
              <a:avLst/>
            </a:prstGeom>
          </p:spPr>
        </p:pic>
        <p:cxnSp>
          <p:nvCxnSpPr>
            <p:cNvPr id="11" name="Straight Connector 10">
              <a:extLst>
                <a:ext uri="{FF2B5EF4-FFF2-40B4-BE49-F238E27FC236}">
                  <a16:creationId xmlns:a16="http://schemas.microsoft.com/office/drawing/2014/main" xmlns="" id="{1725C661-C6A3-0B6A-9155-E36E41878D95}"/>
                </a:ext>
              </a:extLst>
            </p:cNvPr>
            <p:cNvCxnSpPr/>
            <p:nvPr/>
          </p:nvCxnSpPr>
          <p:spPr>
            <a:xfrm>
              <a:off x="0" y="1064241"/>
              <a:ext cx="12191999" cy="0"/>
            </a:xfrm>
            <a:prstGeom prst="line">
              <a:avLst/>
            </a:prstGeom>
            <a:ln w="69850" cmpd="dbl">
              <a:solidFill>
                <a:schemeClr val="tx1"/>
              </a:solidFill>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p14="http://schemas.microsoft.com/office/powerpoint/2010/main">
        <mc:Choice Requires="p14">
          <p:contentPart p14:bwMode="auto" r:id="rId5">
            <p14:nvContentPartPr>
              <p14:cNvPr id="32" name="Ink 31"/>
              <p14:cNvContentPartPr/>
              <p14:nvPr/>
            </p14:nvContentPartPr>
            <p14:xfrm>
              <a:off x="1378523" y="3965649"/>
              <a:ext cx="17280" cy="17640"/>
            </p14:xfrm>
          </p:contentPart>
        </mc:Choice>
        <mc:Fallback xmlns="">
          <p:pic>
            <p:nvPicPr>
              <p:cNvPr id="32" name="Ink 31"/>
              <p:cNvPicPr/>
              <p:nvPr/>
            </p:nvPicPr>
            <p:blipFill>
              <a:blip r:embed="rId17"/>
              <a:stretch>
                <a:fillRect/>
              </a:stretch>
            </p:blipFill>
            <p:spPr>
              <a:xfrm>
                <a:off x="1370243" y="3957369"/>
                <a:ext cx="33840" cy="34200"/>
              </a:xfrm>
              <a:prstGeom prst="rect">
                <a:avLst/>
              </a:prstGeom>
            </p:spPr>
          </p:pic>
        </mc:Fallback>
      </mc:AlternateContent>
      <p:sp>
        <p:nvSpPr>
          <p:cNvPr id="6" name="AutoShape 4" descr="State Bank of India Reveals New Logo Design - Logo-Designer.c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2" name="Rectangle 1"/>
          <p:cNvSpPr/>
          <p:nvPr/>
        </p:nvSpPr>
        <p:spPr>
          <a:xfrm>
            <a:off x="-1" y="1051956"/>
            <a:ext cx="12192001" cy="3539430"/>
          </a:xfrm>
          <a:prstGeom prst="rect">
            <a:avLst/>
          </a:prstGeom>
          <a:ln w="57150">
            <a:solidFill>
              <a:schemeClr val="tx1"/>
            </a:solidFill>
          </a:ln>
        </p:spPr>
        <p:txBody>
          <a:bodyPr wrap="square">
            <a:spAutoFit/>
          </a:bodyPr>
          <a:lstStyle/>
          <a:p>
            <a:r>
              <a:rPr lang="en-US" sz="2800" dirty="0" smtClean="0">
                <a:solidFill>
                  <a:srgbClr val="C10000"/>
                </a:solidFill>
                <a:latin typeface="Calisto MT" pitchFamily="18" charset="0"/>
              </a:rPr>
              <a:t>Q.8. </a:t>
            </a:r>
            <a:r>
              <a:rPr lang="en-US" sz="2800" dirty="0">
                <a:solidFill>
                  <a:srgbClr val="C10000"/>
                </a:solidFill>
                <a:latin typeface="Calisto MT" pitchFamily="18" charset="0"/>
              </a:rPr>
              <a:t>Consider the following statements with reference to the Exercise </a:t>
            </a:r>
            <a:r>
              <a:rPr lang="en-US" sz="2800" dirty="0" err="1">
                <a:solidFill>
                  <a:srgbClr val="C10000"/>
                </a:solidFill>
                <a:latin typeface="Calisto MT" pitchFamily="18" charset="0"/>
              </a:rPr>
              <a:t>Tarang</a:t>
            </a:r>
            <a:r>
              <a:rPr lang="en-US" sz="2800" dirty="0">
                <a:solidFill>
                  <a:srgbClr val="C10000"/>
                </a:solidFill>
                <a:latin typeface="Calisto MT" pitchFamily="18" charset="0"/>
              </a:rPr>
              <a:t> Shakti:</a:t>
            </a:r>
          </a:p>
          <a:p>
            <a:r>
              <a:rPr lang="en-US" sz="2800" dirty="0">
                <a:solidFill>
                  <a:srgbClr val="C10000"/>
                </a:solidFill>
                <a:latin typeface="Calisto MT" pitchFamily="18" charset="0"/>
              </a:rPr>
              <a:t>1. It is a multinational military exercise to be hosted by India.</a:t>
            </a:r>
          </a:p>
          <a:p>
            <a:r>
              <a:rPr lang="en-US" sz="2800" dirty="0">
                <a:solidFill>
                  <a:srgbClr val="C10000"/>
                </a:solidFill>
                <a:latin typeface="Calisto MT" pitchFamily="18" charset="0"/>
              </a:rPr>
              <a:t>2. It aims to foster professional interactions and enrich the employment philosophy of </a:t>
            </a:r>
            <a:r>
              <a:rPr lang="en-US" sz="2800" dirty="0" smtClean="0">
                <a:solidFill>
                  <a:srgbClr val="C10000"/>
                </a:solidFill>
                <a:latin typeface="Calisto MT" pitchFamily="18" charset="0"/>
              </a:rPr>
              <a:t>the </a:t>
            </a:r>
            <a:r>
              <a:rPr lang="en-IN" sz="2800" dirty="0" smtClean="0">
                <a:solidFill>
                  <a:srgbClr val="C10000"/>
                </a:solidFill>
                <a:latin typeface="Calisto MT" pitchFamily="18" charset="0"/>
              </a:rPr>
              <a:t>participating </a:t>
            </a:r>
            <a:r>
              <a:rPr lang="en-IN" sz="2800" dirty="0">
                <a:solidFill>
                  <a:srgbClr val="C10000"/>
                </a:solidFill>
                <a:latin typeface="Calisto MT" pitchFamily="18" charset="0"/>
              </a:rPr>
              <a:t>forces.</a:t>
            </a:r>
          </a:p>
          <a:p>
            <a:r>
              <a:rPr lang="en-US" sz="2800" dirty="0">
                <a:solidFill>
                  <a:srgbClr val="C10000"/>
                </a:solidFill>
                <a:latin typeface="Calisto MT" pitchFamily="18" charset="0"/>
              </a:rPr>
              <a:t>Which of the statements given above is/are correct?</a:t>
            </a:r>
          </a:p>
          <a:p>
            <a:r>
              <a:rPr lang="en-US" sz="2800" dirty="0">
                <a:solidFill>
                  <a:srgbClr val="816000"/>
                </a:solidFill>
                <a:latin typeface="Calisto MT" pitchFamily="18" charset="0"/>
              </a:rPr>
              <a:t>A) 1 only </a:t>
            </a:r>
            <a:r>
              <a:rPr lang="en-US" sz="2800" dirty="0" smtClean="0">
                <a:solidFill>
                  <a:srgbClr val="816000"/>
                </a:solidFill>
                <a:latin typeface="Calisto MT" pitchFamily="18" charset="0"/>
              </a:rPr>
              <a:t>			B</a:t>
            </a:r>
            <a:r>
              <a:rPr lang="en-US" sz="2800" dirty="0">
                <a:solidFill>
                  <a:srgbClr val="816000"/>
                </a:solidFill>
                <a:latin typeface="Calisto MT" pitchFamily="18" charset="0"/>
              </a:rPr>
              <a:t>) 2 only</a:t>
            </a:r>
          </a:p>
          <a:p>
            <a:r>
              <a:rPr lang="en-US" sz="2800" dirty="0">
                <a:solidFill>
                  <a:srgbClr val="816000"/>
                </a:solidFill>
                <a:latin typeface="Calisto MT" pitchFamily="18" charset="0"/>
              </a:rPr>
              <a:t>C) Both 1 and 2 </a:t>
            </a:r>
            <a:r>
              <a:rPr lang="en-US" sz="2800" dirty="0" smtClean="0">
                <a:solidFill>
                  <a:srgbClr val="816000"/>
                </a:solidFill>
                <a:latin typeface="Calisto MT" pitchFamily="18" charset="0"/>
              </a:rPr>
              <a:t>		D</a:t>
            </a:r>
            <a:r>
              <a:rPr lang="en-US" sz="2800" dirty="0">
                <a:solidFill>
                  <a:srgbClr val="816000"/>
                </a:solidFill>
                <a:latin typeface="Calisto MT" pitchFamily="18" charset="0"/>
              </a:rPr>
              <a:t>) Neither 1 nor 2</a:t>
            </a:r>
            <a:endParaRPr lang="en-IN" sz="2800" dirty="0">
              <a:latin typeface="Calisto MT" pitchFamily="18" charset="0"/>
            </a:endParaRPr>
          </a:p>
        </p:txBody>
      </p:sp>
    </p:spTree>
    <p:extLst>
      <p:ext uri="{BB962C8B-B14F-4D97-AF65-F5344CB8AC3E}">
        <p14:creationId xmlns:p14="http://schemas.microsoft.com/office/powerpoint/2010/main" val="1129879346"/>
      </p:ext>
    </p:extLst>
  </p:cSld>
  <p:clrMapOvr>
    <a:masterClrMapping/>
  </p:clrMapOvr>
  <p:transition spd="slow" advTm="30333">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grpSp>
        <p:nvGrpSpPr>
          <p:cNvPr id="5" name="Group 4">
            <a:extLst>
              <a:ext uri="{FF2B5EF4-FFF2-40B4-BE49-F238E27FC236}">
                <a16:creationId xmlns:a16="http://schemas.microsoft.com/office/drawing/2014/main" xmlns="" id="{38428CEE-7EA3-3E04-01F8-C235CBB58AF4}"/>
              </a:ext>
            </a:extLst>
          </p:cNvPr>
          <p:cNvGrpSpPr/>
          <p:nvPr/>
        </p:nvGrpSpPr>
        <p:grpSpPr>
          <a:xfrm>
            <a:off x="2" y="-49736"/>
            <a:ext cx="12191999" cy="1113977"/>
            <a:chOff x="0" y="-49736"/>
            <a:chExt cx="12191999" cy="1113977"/>
          </a:xfrm>
        </p:grpSpPr>
        <p:sp>
          <p:nvSpPr>
            <p:cNvPr id="8" name="TextBox 7">
              <a:extLst>
                <a:ext uri="{FF2B5EF4-FFF2-40B4-BE49-F238E27FC236}">
                  <a16:creationId xmlns:a16="http://schemas.microsoft.com/office/drawing/2014/main" xmlns="" id="{1F815FD6-2B08-8414-8E09-A0F799D488C6}"/>
                </a:ext>
              </a:extLst>
            </p:cNvPr>
            <p:cNvSpPr txBox="1"/>
            <p:nvPr/>
          </p:nvSpPr>
          <p:spPr>
            <a:xfrm>
              <a:off x="0" y="-49736"/>
              <a:ext cx="12191999" cy="1077218"/>
            </a:xfrm>
            <a:prstGeom prst="rect">
              <a:avLst/>
            </a:prstGeom>
            <a:solidFill>
              <a:schemeClr val="bg1"/>
            </a:solidFill>
            <a:ln w="28575">
              <a:solidFill>
                <a:schemeClr val="tx1"/>
              </a:solidFill>
            </a:ln>
          </p:spPr>
          <p:txBody>
            <a:bodyPr wrap="square">
              <a:spAutoFit/>
            </a:bodyPr>
            <a:lstStyle/>
            <a:p>
              <a:pPr algn="ctr"/>
              <a:r>
                <a:rPr lang="en-US" sz="4400" b="1" dirty="0">
                  <a:ln>
                    <a:solidFill>
                      <a:srgbClr val="002060"/>
                    </a:solidFill>
                  </a:ln>
                  <a:solidFill>
                    <a:srgbClr val="002060"/>
                  </a:solidFill>
                  <a:latin typeface="Bahnschrift SemiBold" panose="020B0502040204020203" pitchFamily="34" charset="0"/>
                </a:rPr>
                <a:t>	   </a:t>
              </a:r>
              <a:r>
                <a:rPr lang="en-US" sz="4400" b="1" dirty="0">
                  <a:ln>
                    <a:solidFill>
                      <a:srgbClr val="002060"/>
                    </a:solidFill>
                  </a:ln>
                  <a:solidFill>
                    <a:srgbClr val="002060"/>
                  </a:solidFill>
                  <a:latin typeface="Calisto MT" pitchFamily="18" charset="0"/>
                </a:rPr>
                <a:t>APARCHIT EXAM WARRIORS</a:t>
              </a:r>
              <a:endParaRPr lang="en-US" sz="4400" b="1" spc="300" dirty="0">
                <a:ln w="28575">
                  <a:solidFill>
                    <a:schemeClr val="tx1"/>
                  </a:solidFill>
                </a:ln>
                <a:solidFill>
                  <a:srgbClr val="002060"/>
                </a:solidFill>
                <a:latin typeface="Calisto MT" pitchFamily="18" charset="0"/>
              </a:endParaRPr>
            </a:p>
            <a:p>
              <a:pPr algn="ctr"/>
              <a:r>
                <a:rPr lang="en-US" b="1" dirty="0">
                  <a:solidFill>
                    <a:srgbClr val="002060"/>
                  </a:solidFill>
                  <a:latin typeface="Bahnschrift SemiBold" panose="020B0502040204020203" pitchFamily="34" charset="0"/>
                </a:rPr>
                <a:t>	  </a:t>
              </a:r>
              <a:r>
                <a:rPr lang="en-US" sz="2000" b="1" dirty="0">
                  <a:solidFill>
                    <a:srgbClr val="002060"/>
                  </a:solidFill>
                  <a:latin typeface="Calisto MT" pitchFamily="18" charset="0"/>
                </a:rPr>
                <a:t>No.1 Platform  For All Competitive  Exam Bank | SSC | Railway | Government Exam</a:t>
              </a:r>
            </a:p>
          </p:txBody>
        </p:sp>
        <p:pic>
          <p:nvPicPr>
            <p:cNvPr id="10" name="Picture 9">
              <a:extLst>
                <a:ext uri="{FF2B5EF4-FFF2-40B4-BE49-F238E27FC236}">
                  <a16:creationId xmlns:a16="http://schemas.microsoft.com/office/drawing/2014/main" xmlns="" id="{1700D919-F3E9-6A94-8366-9664609F8842}"/>
                </a:ext>
              </a:extLst>
            </p:cNvPr>
            <p:cNvPicPr>
              <a:picLocks noChangeAspect="1"/>
            </p:cNvPicPr>
            <p:nvPr/>
          </p:nvPicPr>
          <p:blipFill>
            <a:blip r:embed="rId3" cstate="print">
              <a:extLst>
                <a:ext uri="{BEBA8EAE-BF5A-486C-A8C5-ECC9F3942E4B}">
                  <a14:imgProps xmlns:a14="http://schemas.microsoft.com/office/drawing/2010/main">
                    <a14:imgLayer r:embed="rId4">
                      <a14:imgEffect>
                        <a14:sharpenSoften amount="50000"/>
                      </a14:imgEffect>
                    </a14:imgLayer>
                  </a14:imgProps>
                </a:ext>
                <a:ext uri="{28A0092B-C50C-407E-A947-70E740481C1C}">
                  <a14:useLocalDpi xmlns:a14="http://schemas.microsoft.com/office/drawing/2010/main" val="0"/>
                </a:ext>
              </a:extLst>
            </a:blip>
            <a:stretch>
              <a:fillRect/>
            </a:stretch>
          </p:blipFill>
          <p:spPr>
            <a:xfrm>
              <a:off x="508000" y="-25992"/>
              <a:ext cx="1090294" cy="1046615"/>
            </a:xfrm>
            <a:prstGeom prst="rect">
              <a:avLst/>
            </a:prstGeom>
          </p:spPr>
        </p:pic>
        <p:cxnSp>
          <p:nvCxnSpPr>
            <p:cNvPr id="11" name="Straight Connector 10">
              <a:extLst>
                <a:ext uri="{FF2B5EF4-FFF2-40B4-BE49-F238E27FC236}">
                  <a16:creationId xmlns:a16="http://schemas.microsoft.com/office/drawing/2014/main" xmlns="" id="{1725C661-C6A3-0B6A-9155-E36E41878D95}"/>
                </a:ext>
              </a:extLst>
            </p:cNvPr>
            <p:cNvCxnSpPr/>
            <p:nvPr/>
          </p:nvCxnSpPr>
          <p:spPr>
            <a:xfrm>
              <a:off x="0" y="1064241"/>
              <a:ext cx="12191999" cy="0"/>
            </a:xfrm>
            <a:prstGeom prst="line">
              <a:avLst/>
            </a:prstGeom>
            <a:ln w="69850" cmpd="dbl">
              <a:solidFill>
                <a:schemeClr val="tx1"/>
              </a:solidFill>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p14="http://schemas.microsoft.com/office/powerpoint/2010/main">
        <mc:Choice Requires="p14">
          <p:contentPart p14:bwMode="auto" r:id="rId5">
            <p14:nvContentPartPr>
              <p14:cNvPr id="32" name="Ink 31"/>
              <p14:cNvContentPartPr/>
              <p14:nvPr/>
            </p14:nvContentPartPr>
            <p14:xfrm>
              <a:off x="1378523" y="3965649"/>
              <a:ext cx="17280" cy="17640"/>
            </p14:xfrm>
          </p:contentPart>
        </mc:Choice>
        <mc:Fallback xmlns="">
          <p:pic>
            <p:nvPicPr>
              <p:cNvPr id="32" name="Ink 31"/>
              <p:cNvPicPr/>
              <p:nvPr/>
            </p:nvPicPr>
            <p:blipFill>
              <a:blip r:embed="rId17"/>
              <a:stretch>
                <a:fillRect/>
              </a:stretch>
            </p:blipFill>
            <p:spPr>
              <a:xfrm>
                <a:off x="1370243" y="3957369"/>
                <a:ext cx="33840" cy="34200"/>
              </a:xfrm>
              <a:prstGeom prst="rect">
                <a:avLst/>
              </a:prstGeom>
            </p:spPr>
          </p:pic>
        </mc:Fallback>
      </mc:AlternateContent>
      <p:sp>
        <p:nvSpPr>
          <p:cNvPr id="6" name="AutoShape 4" descr="State Bank of India Reveals New Logo Design - Logo-Designer.c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graphicFrame>
        <p:nvGraphicFramePr>
          <p:cNvPr id="9" name="Table 8"/>
          <p:cNvGraphicFramePr>
            <a:graphicFrameLocks noGrp="1"/>
          </p:cNvGraphicFramePr>
          <p:nvPr>
            <p:extLst>
              <p:ext uri="{D42A27DB-BD31-4B8C-83A1-F6EECF244321}">
                <p14:modId xmlns:p14="http://schemas.microsoft.com/office/powerpoint/2010/main" val="1762903790"/>
              </p:ext>
            </p:extLst>
          </p:nvPr>
        </p:nvGraphicFramePr>
        <p:xfrm>
          <a:off x="-2" y="1525906"/>
          <a:ext cx="12192002" cy="4754880"/>
        </p:xfrm>
        <a:graphic>
          <a:graphicData uri="http://schemas.openxmlformats.org/drawingml/2006/table">
            <a:tbl>
              <a:tblPr firstRow="1" bandRow="1">
                <a:tableStyleId>{616DA210-FB5B-4158-B5E0-FEB733F419BA}</a:tableStyleId>
              </a:tblPr>
              <a:tblGrid>
                <a:gridCol w="12192002"/>
              </a:tblGrid>
              <a:tr h="370840">
                <a:tc>
                  <a:txBody>
                    <a:bodyPr/>
                    <a:lstStyle/>
                    <a:p>
                      <a:pPr marL="342900" indent="-342900">
                        <a:buFont typeface="Arial" pitchFamily="34" charset="0"/>
                        <a:buChar char="•"/>
                      </a:pPr>
                      <a:r>
                        <a:rPr lang="en-US" sz="2400" b="0" dirty="0" smtClean="0">
                          <a:solidFill>
                            <a:srgbClr val="FF0000"/>
                          </a:solidFill>
                          <a:latin typeface="Calisto MT" pitchFamily="18" charset="0"/>
                        </a:rPr>
                        <a:t>It is a first multinational air exercise to be hosted by the Indian Air force.</a:t>
                      </a:r>
                      <a:endParaRPr lang="hi-IN" sz="2400" b="0" dirty="0" smtClean="0">
                        <a:solidFill>
                          <a:srgbClr val="FF0000"/>
                        </a:solidFill>
                        <a:latin typeface="Calisto MT" pitchFamily="18" charset="0"/>
                      </a:endParaRPr>
                    </a:p>
                    <a:p>
                      <a:pPr marL="342900" indent="-342900">
                        <a:buFont typeface="Arial" pitchFamily="34" charset="0"/>
                        <a:buChar char="•"/>
                      </a:pPr>
                      <a:r>
                        <a:rPr lang="hi-IN" sz="2400" b="0" dirty="0" smtClean="0">
                          <a:latin typeface="Calisto MT" pitchFamily="18" charset="0"/>
                        </a:rPr>
                        <a:t>यह भारतीय वायु सेना द्वारा आयोजित किया जाने वाला पहला बहुराष्ट्रीय हवाई अभ्यास है।</a:t>
                      </a:r>
                      <a:endParaRPr lang="en-IN" sz="2400" b="0" dirty="0">
                        <a:latin typeface="Calisto MT" pitchFamily="18" charset="0"/>
                      </a:endParaRPr>
                    </a:p>
                  </a:txBody>
                  <a:tcPr/>
                </a:tc>
              </a:tr>
              <a:tr h="370840">
                <a:tc>
                  <a:txBody>
                    <a:bodyPr/>
                    <a:lstStyle/>
                    <a:p>
                      <a:pPr marL="342900" indent="-342900">
                        <a:buFont typeface="Arial" pitchFamily="34" charset="0"/>
                        <a:buChar char="•"/>
                      </a:pPr>
                      <a:r>
                        <a:rPr lang="en-US" sz="2400" b="0" dirty="0" smtClean="0">
                          <a:latin typeface="Calisto MT" pitchFamily="18" charset="0"/>
                        </a:rPr>
                        <a:t>Objective</a:t>
                      </a:r>
                      <a:r>
                        <a:rPr lang="en-US" sz="2400" b="0" dirty="0" smtClean="0">
                          <a:solidFill>
                            <a:srgbClr val="FF0000"/>
                          </a:solidFill>
                          <a:latin typeface="Calisto MT" pitchFamily="18" charset="0"/>
                        </a:rPr>
                        <a:t>: The plan is to invite friendly foreign countries with whom the IAF interacts regularly and has a certain degree of interoperability.</a:t>
                      </a:r>
                      <a:endParaRPr lang="hi-IN" sz="2400" b="0" dirty="0" smtClean="0">
                        <a:solidFill>
                          <a:srgbClr val="FF0000"/>
                        </a:solidFill>
                        <a:latin typeface="Calisto MT" pitchFamily="18" charset="0"/>
                      </a:endParaRPr>
                    </a:p>
                    <a:p>
                      <a:pPr marL="342900" indent="-342900">
                        <a:buFont typeface="Arial" pitchFamily="34" charset="0"/>
                        <a:buChar char="•"/>
                      </a:pPr>
                      <a:r>
                        <a:rPr lang="hi-IN" sz="2400" b="0" dirty="0" smtClean="0">
                          <a:latin typeface="Calisto MT" pitchFamily="18" charset="0"/>
                        </a:rPr>
                        <a:t>उद्देश्य: योजना उन मित्रवत विदेशी देशों को आमंत्रित करना है जिनके साथ भारतीय वायुसेना नियमित रूप से बातचीत करती है और कुछ हद तक अंतरसंचालनीयता रखती है।</a:t>
                      </a:r>
                      <a:endParaRPr lang="en-US" sz="2400" b="0" dirty="0" smtClean="0">
                        <a:latin typeface="Calisto MT" pitchFamily="18" charset="0"/>
                      </a:endParaRPr>
                    </a:p>
                  </a:txBody>
                  <a:tcPr/>
                </a:tc>
              </a:tr>
              <a:tr h="370840">
                <a:tc>
                  <a:txBody>
                    <a:bodyPr/>
                    <a:lstStyle/>
                    <a:p>
                      <a:pPr marL="342900" marR="0" lvl="0"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rgbClr val="FF0000"/>
                          </a:solidFill>
                          <a:effectLst/>
                          <a:uLnTx/>
                          <a:uFillTx/>
                          <a:latin typeface="Calisto MT" pitchFamily="18" charset="0"/>
                          <a:ea typeface="+mn-ea"/>
                          <a:cs typeface="+mn-cs"/>
                        </a:rPr>
                        <a:t>The exercise is now scheduled to be held in two phases.</a:t>
                      </a:r>
                    </a:p>
                    <a:p>
                      <a:pPr marL="342900" indent="-342900">
                        <a:buFont typeface="Arial" pitchFamily="34" charset="0"/>
                        <a:buChar char="•"/>
                      </a:pPr>
                      <a:r>
                        <a:rPr lang="hi-IN" sz="2400" b="0" dirty="0" smtClean="0">
                          <a:latin typeface="Calisto MT" pitchFamily="18" charset="0"/>
                        </a:rPr>
                        <a:t>यह अभ्यास अब दो चरणों में आयोजित होने वाला है।</a:t>
                      </a:r>
                      <a:endParaRPr lang="en-IN" sz="2400" b="0" dirty="0">
                        <a:latin typeface="Calisto MT" pitchFamily="18" charset="0"/>
                      </a:endParaRPr>
                    </a:p>
                  </a:txBody>
                  <a:tcPr/>
                </a:tc>
              </a:tr>
              <a:tr h="370840">
                <a:tc>
                  <a:txBody>
                    <a:bodyPr/>
                    <a:lstStyle/>
                    <a:p>
                      <a:pPr marL="342900" marR="0" lvl="0"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rgbClr val="FF0000"/>
                          </a:solidFill>
                          <a:effectLst/>
                          <a:uLnTx/>
                          <a:uFillTx/>
                          <a:latin typeface="Calisto MT" pitchFamily="18" charset="0"/>
                          <a:ea typeface="+mn-ea"/>
                          <a:cs typeface="+mn-cs"/>
                        </a:rPr>
                        <a:t>The first will be held in southern India in the first two weeks of August and the second will be in the western sector from the end of August to mid-September.</a:t>
                      </a:r>
                      <a:endParaRPr kumimoji="0" lang="en-IN" sz="2400" b="0" i="0" u="none" strike="noStrike" kern="1200" cap="none" spc="0" normalizeH="0" baseline="0" noProof="0" dirty="0" smtClean="0">
                        <a:ln>
                          <a:noFill/>
                        </a:ln>
                        <a:solidFill>
                          <a:srgbClr val="FF0000"/>
                        </a:solidFill>
                        <a:effectLst/>
                        <a:uLnTx/>
                        <a:uFillTx/>
                        <a:latin typeface="Calisto MT" pitchFamily="18" charset="0"/>
                        <a:ea typeface="+mn-ea"/>
                        <a:cs typeface="+mn-cs"/>
                      </a:endParaRPr>
                    </a:p>
                    <a:p>
                      <a:pPr marL="342900" indent="-342900">
                        <a:buFont typeface="Arial" pitchFamily="34" charset="0"/>
                        <a:buChar char="•"/>
                      </a:pPr>
                      <a:r>
                        <a:rPr lang="hi-IN" sz="2400" b="0" dirty="0" smtClean="0">
                          <a:latin typeface="Calisto MT" pitchFamily="18" charset="0"/>
                        </a:rPr>
                        <a:t>पहला अगस्त के पहले दो सप्ताह में दक्षिणी भारत में होगा और दूसरा अगस्त के अंत से सितंबर के मध्य तक पश्चिमी क्षेत्र में होगा।</a:t>
                      </a:r>
                      <a:endParaRPr lang="en-IN" sz="2400" b="0" dirty="0">
                        <a:latin typeface="Calisto MT" pitchFamily="18" charset="0"/>
                      </a:endParaRPr>
                    </a:p>
                  </a:txBody>
                  <a:tcPr/>
                </a:tc>
              </a:tr>
            </a:tbl>
          </a:graphicData>
        </a:graphic>
      </p:graphicFrame>
      <p:sp>
        <p:nvSpPr>
          <p:cNvPr id="12" name="Rectangle 11"/>
          <p:cNvSpPr/>
          <p:nvPr/>
        </p:nvSpPr>
        <p:spPr>
          <a:xfrm>
            <a:off x="1" y="1064241"/>
            <a:ext cx="12191999" cy="461665"/>
          </a:xfrm>
          <a:prstGeom prst="rect">
            <a:avLst/>
          </a:prstGeom>
          <a:solidFill>
            <a:srgbClr val="FFC000"/>
          </a:solidFill>
          <a:ln>
            <a:solidFill>
              <a:schemeClr val="tx1"/>
            </a:solidFill>
          </a:ln>
        </p:spPr>
        <p:txBody>
          <a:bodyPr wrap="square">
            <a:spAutoFit/>
          </a:bodyPr>
          <a:lstStyle/>
          <a:p>
            <a:r>
              <a:rPr lang="en-IN" sz="2400" dirty="0">
                <a:latin typeface="Calisto MT" pitchFamily="18" charset="0"/>
              </a:rPr>
              <a:t>Answer : </a:t>
            </a:r>
            <a:r>
              <a:rPr lang="en-IN" sz="2400" dirty="0" smtClean="0">
                <a:latin typeface="Calisto MT" pitchFamily="18" charset="0"/>
              </a:rPr>
              <a:t>C</a:t>
            </a:r>
            <a:endParaRPr lang="en-IN" sz="2400" dirty="0">
              <a:latin typeface="Calisto MT" pitchFamily="18" charset="0"/>
            </a:endParaRPr>
          </a:p>
        </p:txBody>
      </p:sp>
    </p:spTree>
    <p:extLst>
      <p:ext uri="{BB962C8B-B14F-4D97-AF65-F5344CB8AC3E}">
        <p14:creationId xmlns:p14="http://schemas.microsoft.com/office/powerpoint/2010/main" val="3013288582"/>
      </p:ext>
    </p:extLst>
  </p:cSld>
  <p:clrMapOvr>
    <a:masterClrMapping/>
  </p:clrMapOvr>
  <p:transition spd="slow" advTm="30333">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7" name="TextBox 6">
            <a:extLst>
              <a:ext uri="{FF2B5EF4-FFF2-40B4-BE49-F238E27FC236}">
                <a16:creationId xmlns:a16="http://schemas.microsoft.com/office/drawing/2014/main" xmlns="" id="{B0E447CE-3294-AC76-885D-1D6F56BEB02F}"/>
              </a:ext>
            </a:extLst>
          </p:cNvPr>
          <p:cNvSpPr txBox="1"/>
          <p:nvPr/>
        </p:nvSpPr>
        <p:spPr>
          <a:xfrm>
            <a:off x="0" y="6354761"/>
            <a:ext cx="12192000" cy="523220"/>
          </a:xfrm>
          <a:prstGeom prst="rect">
            <a:avLst/>
          </a:prstGeom>
          <a:solidFill>
            <a:srgbClr val="FFC000"/>
          </a:solidFill>
          <a:ln w="28575">
            <a:solidFill>
              <a:schemeClr val="tx1"/>
            </a:solidFill>
          </a:ln>
        </p:spPr>
        <p:txBody>
          <a:bodyPr wrap="square" rtlCol="0">
            <a:spAutoFit/>
          </a:bodyPr>
          <a:lstStyle/>
          <a:p>
            <a:pPr algn="ctr"/>
            <a:r>
              <a:rPr lang="en-IN" sz="2800" b="1" spc="370" dirty="0">
                <a:effectLst/>
                <a:latin typeface="Calisto MT" pitchFamily="18" charset="0"/>
                <a:ea typeface="Calibri" panose="020F0502020204030204" pitchFamily="34" charset="0"/>
                <a:cs typeface="Mangal" panose="02040503050203030202" pitchFamily="18" charset="0"/>
              </a:rPr>
              <a:t>Follow us: </a:t>
            </a:r>
            <a:r>
              <a:rPr lang="en-IN" sz="2800" b="1" u="sng" spc="370" dirty="0">
                <a:solidFill>
                  <a:srgbClr val="833C0B"/>
                </a:solidFill>
                <a:effectLst/>
                <a:latin typeface="Calisto MT" pitchFamily="18" charset="0"/>
                <a:ea typeface="Calibri" panose="020F0502020204030204" pitchFamily="34" charset="0"/>
                <a:cs typeface="Mangal" panose="02040503050203030202" pitchFamily="18" charset="0"/>
                <a:hlinkClick r:id="rId3"/>
              </a:rPr>
              <a:t>Official Site</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rgbClr val="0070C0"/>
                </a:solidFill>
                <a:effectLst/>
                <a:latin typeface="Calisto MT" pitchFamily="18" charset="0"/>
                <a:ea typeface="Calibri" panose="020F0502020204030204" pitchFamily="34" charset="0"/>
                <a:cs typeface="Mangal" panose="02040503050203030202" pitchFamily="18" charset="0"/>
                <a:hlinkClick r:id="rId4">
                  <a:extLst>
                    <a:ext uri="{A12FA001-AC4F-418D-AE19-62706E023703}">
                      <ahyp:hlinkClr xmlns:ahyp="http://schemas.microsoft.com/office/drawing/2018/hyperlinkcolor" xmlns="" val="tx"/>
                    </a:ext>
                  </a:extLst>
                </a:hlinkClick>
              </a:rPr>
              <a:t>Telegram</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chemeClr val="accent5">
                    <a:lumMod val="75000"/>
                  </a:schemeClr>
                </a:solidFill>
                <a:effectLst/>
                <a:latin typeface="Calisto MT" pitchFamily="18" charset="0"/>
                <a:ea typeface="Calibri" panose="020F0502020204030204" pitchFamily="34" charset="0"/>
                <a:cs typeface="Mangal" panose="02040503050203030202" pitchFamily="18" charset="0"/>
                <a:hlinkClick r:id="rId5">
                  <a:extLst>
                    <a:ext uri="{A12FA001-AC4F-418D-AE19-62706E023703}">
                      <ahyp:hlinkClr xmlns:ahyp="http://schemas.microsoft.com/office/drawing/2018/hyperlinkcolor" xmlns="" val="tx"/>
                    </a:ext>
                  </a:extLst>
                </a:hlinkClick>
              </a:rPr>
              <a:t>Facebook</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rgbClr val="C00000"/>
                </a:solidFill>
                <a:effectLst/>
                <a:latin typeface="Calisto MT" pitchFamily="18" charset="0"/>
                <a:ea typeface="Calibri" panose="020F0502020204030204" pitchFamily="34" charset="0"/>
                <a:cs typeface="Mangal" panose="02040503050203030202" pitchFamily="18" charset="0"/>
                <a:hlinkClick r:id="rId6">
                  <a:extLst>
                    <a:ext uri="{A12FA001-AC4F-418D-AE19-62706E023703}">
                      <ahyp:hlinkClr xmlns:ahyp="http://schemas.microsoft.com/office/drawing/2018/hyperlinkcolor" xmlns="" val="tx"/>
                    </a:ext>
                  </a:extLst>
                </a:hlinkClick>
              </a:rPr>
              <a:t>Instagram</a:t>
            </a:r>
            <a:endParaRPr lang="en-IN" sz="2800" spc="370" dirty="0">
              <a:latin typeface="Calisto MT" pitchFamily="18" charset="0"/>
            </a:endParaRPr>
          </a:p>
        </p:txBody>
      </p:sp>
      <p:grpSp>
        <p:nvGrpSpPr>
          <p:cNvPr id="5" name="Group 4">
            <a:extLst>
              <a:ext uri="{FF2B5EF4-FFF2-40B4-BE49-F238E27FC236}">
                <a16:creationId xmlns:a16="http://schemas.microsoft.com/office/drawing/2014/main" xmlns="" id="{38428CEE-7EA3-3E04-01F8-C235CBB58AF4}"/>
              </a:ext>
            </a:extLst>
          </p:cNvPr>
          <p:cNvGrpSpPr/>
          <p:nvPr/>
        </p:nvGrpSpPr>
        <p:grpSpPr>
          <a:xfrm>
            <a:off x="2" y="-49736"/>
            <a:ext cx="12191999" cy="1113977"/>
            <a:chOff x="0" y="-49736"/>
            <a:chExt cx="12191999" cy="1113977"/>
          </a:xfrm>
        </p:grpSpPr>
        <p:sp>
          <p:nvSpPr>
            <p:cNvPr id="8" name="TextBox 7">
              <a:extLst>
                <a:ext uri="{FF2B5EF4-FFF2-40B4-BE49-F238E27FC236}">
                  <a16:creationId xmlns:a16="http://schemas.microsoft.com/office/drawing/2014/main" xmlns="" id="{1F815FD6-2B08-8414-8E09-A0F799D488C6}"/>
                </a:ext>
              </a:extLst>
            </p:cNvPr>
            <p:cNvSpPr txBox="1"/>
            <p:nvPr/>
          </p:nvSpPr>
          <p:spPr>
            <a:xfrm>
              <a:off x="0" y="-49736"/>
              <a:ext cx="12191999" cy="1077218"/>
            </a:xfrm>
            <a:prstGeom prst="rect">
              <a:avLst/>
            </a:prstGeom>
            <a:solidFill>
              <a:schemeClr val="bg1"/>
            </a:solidFill>
            <a:ln w="28575">
              <a:solidFill>
                <a:schemeClr val="tx1"/>
              </a:solidFill>
            </a:ln>
          </p:spPr>
          <p:txBody>
            <a:bodyPr wrap="square">
              <a:spAutoFit/>
            </a:bodyPr>
            <a:lstStyle/>
            <a:p>
              <a:pPr algn="ctr"/>
              <a:r>
                <a:rPr lang="en-US" sz="4400" b="1" dirty="0">
                  <a:ln>
                    <a:solidFill>
                      <a:srgbClr val="002060"/>
                    </a:solidFill>
                  </a:ln>
                  <a:solidFill>
                    <a:srgbClr val="002060"/>
                  </a:solidFill>
                  <a:latin typeface="Bahnschrift SemiBold" panose="020B0502040204020203" pitchFamily="34" charset="0"/>
                </a:rPr>
                <a:t>	   </a:t>
              </a:r>
              <a:r>
                <a:rPr lang="en-US" sz="4400" b="1" dirty="0">
                  <a:ln>
                    <a:solidFill>
                      <a:srgbClr val="002060"/>
                    </a:solidFill>
                  </a:ln>
                  <a:solidFill>
                    <a:srgbClr val="002060"/>
                  </a:solidFill>
                  <a:latin typeface="Calisto MT" pitchFamily="18" charset="0"/>
                </a:rPr>
                <a:t>APARCHIT EXAM WARRIORS</a:t>
              </a:r>
              <a:endParaRPr lang="en-US" sz="4400" b="1" spc="300" dirty="0">
                <a:ln w="28575">
                  <a:solidFill>
                    <a:schemeClr val="tx1"/>
                  </a:solidFill>
                </a:ln>
                <a:solidFill>
                  <a:srgbClr val="002060"/>
                </a:solidFill>
                <a:latin typeface="Calisto MT" pitchFamily="18" charset="0"/>
              </a:endParaRPr>
            </a:p>
            <a:p>
              <a:pPr algn="ctr"/>
              <a:r>
                <a:rPr lang="en-US" b="1" dirty="0">
                  <a:solidFill>
                    <a:srgbClr val="002060"/>
                  </a:solidFill>
                  <a:latin typeface="Bahnschrift SemiBold" panose="020B0502040204020203" pitchFamily="34" charset="0"/>
                </a:rPr>
                <a:t>	  </a:t>
              </a:r>
              <a:r>
                <a:rPr lang="en-US" sz="2000" b="1" dirty="0">
                  <a:solidFill>
                    <a:srgbClr val="002060"/>
                  </a:solidFill>
                  <a:latin typeface="Calisto MT" pitchFamily="18" charset="0"/>
                </a:rPr>
                <a:t>No.1 Platform  For All Competitive  Exam Bank | SSC | Railway | Government Exam</a:t>
              </a:r>
            </a:p>
          </p:txBody>
        </p:sp>
        <p:pic>
          <p:nvPicPr>
            <p:cNvPr id="10" name="Picture 9">
              <a:extLst>
                <a:ext uri="{FF2B5EF4-FFF2-40B4-BE49-F238E27FC236}">
                  <a16:creationId xmlns:a16="http://schemas.microsoft.com/office/drawing/2014/main" xmlns="" id="{1700D919-F3E9-6A94-8366-9664609F8842}"/>
                </a:ext>
              </a:extLst>
            </p:cNvPr>
            <p:cNvPicPr>
              <a:picLocks noChangeAspect="1"/>
            </p:cNvPicPr>
            <p:nvPr/>
          </p:nvPicPr>
          <p:blipFill>
            <a:blip r:embed="rId7" cstate="print">
              <a:extLst>
                <a:ext uri="{BEBA8EAE-BF5A-486C-A8C5-ECC9F3942E4B}">
                  <a14:imgProps xmlns:a14="http://schemas.microsoft.com/office/drawing/2010/main">
                    <a14:imgLayer r:embed="rId8">
                      <a14:imgEffect>
                        <a14:sharpenSoften amount="50000"/>
                      </a14:imgEffect>
                    </a14:imgLayer>
                  </a14:imgProps>
                </a:ext>
                <a:ext uri="{28A0092B-C50C-407E-A947-70E740481C1C}">
                  <a14:useLocalDpi xmlns:a14="http://schemas.microsoft.com/office/drawing/2010/main" val="0"/>
                </a:ext>
              </a:extLst>
            </a:blip>
            <a:stretch>
              <a:fillRect/>
            </a:stretch>
          </p:blipFill>
          <p:spPr>
            <a:xfrm>
              <a:off x="508000" y="-25992"/>
              <a:ext cx="1090294" cy="1046615"/>
            </a:xfrm>
            <a:prstGeom prst="rect">
              <a:avLst/>
            </a:prstGeom>
          </p:spPr>
        </p:pic>
        <p:cxnSp>
          <p:nvCxnSpPr>
            <p:cNvPr id="11" name="Straight Connector 10">
              <a:extLst>
                <a:ext uri="{FF2B5EF4-FFF2-40B4-BE49-F238E27FC236}">
                  <a16:creationId xmlns:a16="http://schemas.microsoft.com/office/drawing/2014/main" xmlns="" id="{1725C661-C6A3-0B6A-9155-E36E41878D95}"/>
                </a:ext>
              </a:extLst>
            </p:cNvPr>
            <p:cNvCxnSpPr/>
            <p:nvPr/>
          </p:nvCxnSpPr>
          <p:spPr>
            <a:xfrm>
              <a:off x="0" y="1064241"/>
              <a:ext cx="12191999" cy="0"/>
            </a:xfrm>
            <a:prstGeom prst="line">
              <a:avLst/>
            </a:prstGeom>
            <a:ln w="69850" cmpd="dbl">
              <a:solidFill>
                <a:schemeClr val="tx1"/>
              </a:solidFill>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p14="http://schemas.microsoft.com/office/powerpoint/2010/main">
        <mc:Choice Requires="p14">
          <p:contentPart p14:bwMode="auto" r:id="rId9">
            <p14:nvContentPartPr>
              <p14:cNvPr id="32" name="Ink 31"/>
              <p14:cNvContentPartPr/>
              <p14:nvPr/>
            </p14:nvContentPartPr>
            <p14:xfrm>
              <a:off x="1378523" y="3965649"/>
              <a:ext cx="17280" cy="17640"/>
            </p14:xfrm>
          </p:contentPart>
        </mc:Choice>
        <mc:Fallback xmlns="">
          <p:pic>
            <p:nvPicPr>
              <p:cNvPr id="32" name="Ink 31"/>
              <p:cNvPicPr/>
              <p:nvPr/>
            </p:nvPicPr>
            <p:blipFill>
              <a:blip r:embed="rId17"/>
              <a:stretch>
                <a:fillRect/>
              </a:stretch>
            </p:blipFill>
            <p:spPr>
              <a:xfrm>
                <a:off x="1370243" y="3957369"/>
                <a:ext cx="33840" cy="34200"/>
              </a:xfrm>
              <a:prstGeom prst="rect">
                <a:avLst/>
              </a:prstGeom>
            </p:spPr>
          </p:pic>
        </mc:Fallback>
      </mc:AlternateContent>
      <p:sp>
        <p:nvSpPr>
          <p:cNvPr id="6" name="AutoShape 4" descr="State Bank of India Reveals New Logo Design - Logo-Designer.c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2" name="Rectangle 1"/>
          <p:cNvSpPr/>
          <p:nvPr/>
        </p:nvSpPr>
        <p:spPr>
          <a:xfrm>
            <a:off x="1" y="1062340"/>
            <a:ext cx="12191999" cy="4832092"/>
          </a:xfrm>
          <a:prstGeom prst="rect">
            <a:avLst/>
          </a:prstGeom>
          <a:ln w="57150">
            <a:solidFill>
              <a:schemeClr val="tx1"/>
            </a:solidFill>
          </a:ln>
        </p:spPr>
        <p:txBody>
          <a:bodyPr wrap="square">
            <a:spAutoFit/>
          </a:bodyPr>
          <a:lstStyle/>
          <a:p>
            <a:r>
              <a:rPr lang="en-US" sz="2800" dirty="0" smtClean="0">
                <a:solidFill>
                  <a:srgbClr val="C10000"/>
                </a:solidFill>
                <a:latin typeface="Calisto MT" pitchFamily="18" charset="0"/>
              </a:rPr>
              <a:t>Q.9. </a:t>
            </a:r>
            <a:r>
              <a:rPr lang="en-US" sz="2800" dirty="0" err="1">
                <a:solidFill>
                  <a:srgbClr val="C10000"/>
                </a:solidFill>
                <a:latin typeface="Calisto MT" pitchFamily="18" charset="0"/>
              </a:rPr>
              <a:t>Adani</a:t>
            </a:r>
            <a:r>
              <a:rPr lang="en-US" sz="2800" dirty="0">
                <a:solidFill>
                  <a:srgbClr val="C10000"/>
                </a:solidFill>
                <a:latin typeface="Calisto MT" pitchFamily="18" charset="0"/>
              </a:rPr>
              <a:t> </a:t>
            </a:r>
            <a:r>
              <a:rPr lang="en-US" sz="2800" dirty="0" err="1">
                <a:solidFill>
                  <a:srgbClr val="C10000"/>
                </a:solidFill>
                <a:latin typeface="Calisto MT" pitchFamily="18" charset="0"/>
              </a:rPr>
              <a:t>Defence</a:t>
            </a:r>
            <a:r>
              <a:rPr lang="en-US" sz="2800" dirty="0">
                <a:solidFill>
                  <a:srgbClr val="C10000"/>
                </a:solidFill>
                <a:latin typeface="Calisto MT" pitchFamily="18" charset="0"/>
              </a:rPr>
              <a:t> &amp; Aerospace has signed a cooperation agreement with which group from the </a:t>
            </a:r>
            <a:r>
              <a:rPr lang="en-US" sz="2800" dirty="0" smtClean="0">
                <a:solidFill>
                  <a:srgbClr val="C10000"/>
                </a:solidFill>
                <a:latin typeface="Calisto MT" pitchFamily="18" charset="0"/>
              </a:rPr>
              <a:t>UAE to </a:t>
            </a:r>
            <a:r>
              <a:rPr lang="en-US" sz="2800" dirty="0">
                <a:solidFill>
                  <a:srgbClr val="C10000"/>
                </a:solidFill>
                <a:latin typeface="Calisto MT" pitchFamily="18" charset="0"/>
              </a:rPr>
              <a:t>establish a global platform leveraging </a:t>
            </a:r>
            <a:r>
              <a:rPr lang="en-US" sz="2800" dirty="0" err="1">
                <a:solidFill>
                  <a:srgbClr val="C10000"/>
                </a:solidFill>
                <a:latin typeface="Calisto MT" pitchFamily="18" charset="0"/>
              </a:rPr>
              <a:t>defence</a:t>
            </a:r>
            <a:r>
              <a:rPr lang="en-US" sz="2800" dirty="0">
                <a:solidFill>
                  <a:srgbClr val="C10000"/>
                </a:solidFill>
                <a:latin typeface="Calisto MT" pitchFamily="18" charset="0"/>
              </a:rPr>
              <a:t> and aerospace </a:t>
            </a:r>
            <a:r>
              <a:rPr lang="en-US" sz="2800" dirty="0" smtClean="0">
                <a:solidFill>
                  <a:srgbClr val="C10000"/>
                </a:solidFill>
                <a:latin typeface="Calisto MT" pitchFamily="18" charset="0"/>
              </a:rPr>
              <a:t>capabilities</a:t>
            </a:r>
            <a:endParaRPr lang="hi-IN" sz="2800" dirty="0">
              <a:solidFill>
                <a:srgbClr val="C10000"/>
              </a:solidFill>
              <a:latin typeface="Calisto MT" pitchFamily="18" charset="0"/>
            </a:endParaRPr>
          </a:p>
          <a:p>
            <a:r>
              <a:rPr lang="hi-IN" sz="2800" dirty="0" smtClean="0">
                <a:solidFill>
                  <a:srgbClr val="C10000"/>
                </a:solidFill>
                <a:latin typeface="Calisto MT" pitchFamily="18" charset="0"/>
              </a:rPr>
              <a:t>प्र. </a:t>
            </a:r>
            <a:r>
              <a:rPr lang="hi-IN" sz="2800" dirty="0">
                <a:solidFill>
                  <a:srgbClr val="C10000"/>
                </a:solidFill>
                <a:latin typeface="Calisto MT" pitchFamily="18" charset="0"/>
              </a:rPr>
              <a:t>अदानी डिफेंस एंड एयरोस्पेस ने रक्षा और एयरोस्पेस क्षमताओं का लाभ उठाने वाला एक वैश्विक मंच स्थापित करने के लिए संयुक्त अरब अमीरात के किस समूह के साथ एक सहयोग समझौते पर हस्ताक्षर किए हैं?</a:t>
            </a:r>
            <a:endParaRPr lang="en-US" sz="2800" dirty="0">
              <a:solidFill>
                <a:srgbClr val="C10000"/>
              </a:solidFill>
              <a:latin typeface="Calisto MT" pitchFamily="18" charset="0"/>
            </a:endParaRPr>
          </a:p>
          <a:p>
            <a:r>
              <a:rPr lang="en-IN" sz="2800" dirty="0">
                <a:solidFill>
                  <a:srgbClr val="816000"/>
                </a:solidFill>
                <a:latin typeface="Calisto MT" pitchFamily="18" charset="0"/>
              </a:rPr>
              <a:t>A) Emirates Defence Industries Company</a:t>
            </a:r>
          </a:p>
          <a:p>
            <a:r>
              <a:rPr lang="en-IN" sz="2800" dirty="0">
                <a:solidFill>
                  <a:srgbClr val="816000"/>
                </a:solidFill>
                <a:latin typeface="Calisto MT" pitchFamily="18" charset="0"/>
              </a:rPr>
              <a:t>B) </a:t>
            </a:r>
            <a:r>
              <a:rPr lang="en-IN" sz="2800" dirty="0" err="1">
                <a:solidFill>
                  <a:srgbClr val="816000"/>
                </a:solidFill>
                <a:latin typeface="Calisto MT" pitchFamily="18" charset="0"/>
              </a:rPr>
              <a:t>Tawazun</a:t>
            </a:r>
            <a:r>
              <a:rPr lang="en-IN" sz="2800" dirty="0">
                <a:solidFill>
                  <a:srgbClr val="816000"/>
                </a:solidFill>
                <a:latin typeface="Calisto MT" pitchFamily="18" charset="0"/>
              </a:rPr>
              <a:t> Economic Council</a:t>
            </a:r>
          </a:p>
          <a:p>
            <a:r>
              <a:rPr lang="en-IN" sz="2800" dirty="0">
                <a:solidFill>
                  <a:srgbClr val="816000"/>
                </a:solidFill>
                <a:latin typeface="Calisto MT" pitchFamily="18" charset="0"/>
              </a:rPr>
              <a:t>C) EDGE Group</a:t>
            </a:r>
          </a:p>
          <a:p>
            <a:r>
              <a:rPr lang="en-IN" sz="2800" dirty="0">
                <a:solidFill>
                  <a:srgbClr val="816000"/>
                </a:solidFill>
                <a:latin typeface="Calisto MT" pitchFamily="18" charset="0"/>
              </a:rPr>
              <a:t>D) </a:t>
            </a:r>
            <a:r>
              <a:rPr lang="en-IN" sz="2800" dirty="0" err="1">
                <a:solidFill>
                  <a:srgbClr val="816000"/>
                </a:solidFill>
                <a:latin typeface="Calisto MT" pitchFamily="18" charset="0"/>
              </a:rPr>
              <a:t>Mubadala</a:t>
            </a:r>
            <a:r>
              <a:rPr lang="en-IN" sz="2800" dirty="0">
                <a:solidFill>
                  <a:srgbClr val="816000"/>
                </a:solidFill>
                <a:latin typeface="Calisto MT" pitchFamily="18" charset="0"/>
              </a:rPr>
              <a:t> Development </a:t>
            </a:r>
            <a:r>
              <a:rPr lang="en-IN" sz="2800" dirty="0" smtClean="0">
                <a:solidFill>
                  <a:srgbClr val="816000"/>
                </a:solidFill>
                <a:latin typeface="Calisto MT" pitchFamily="18" charset="0"/>
              </a:rPr>
              <a:t>Company</a:t>
            </a:r>
          </a:p>
          <a:p>
            <a:pPr lvl="0"/>
            <a:r>
              <a:rPr lang="en-IN" sz="2800" dirty="0" smtClean="0">
                <a:solidFill>
                  <a:srgbClr val="816000"/>
                </a:solidFill>
                <a:latin typeface="Calisto MT" pitchFamily="18" charset="0"/>
              </a:rPr>
              <a:t>E) </a:t>
            </a:r>
            <a:r>
              <a:rPr lang="en-IN" sz="2800" dirty="0">
                <a:solidFill>
                  <a:srgbClr val="816000"/>
                </a:solidFill>
                <a:latin typeface="Calisto MT" pitchFamily="18" charset="0"/>
              </a:rPr>
              <a:t>EDGE </a:t>
            </a:r>
            <a:r>
              <a:rPr lang="en-IN" sz="2800" dirty="0" smtClean="0">
                <a:solidFill>
                  <a:srgbClr val="816000"/>
                </a:solidFill>
                <a:latin typeface="Calisto MT" pitchFamily="18" charset="0"/>
              </a:rPr>
              <a:t>Group</a:t>
            </a:r>
            <a:endParaRPr lang="en-IN" sz="2800" dirty="0">
              <a:solidFill>
                <a:srgbClr val="816000"/>
              </a:solidFill>
              <a:latin typeface="Calisto MT" pitchFamily="18" charset="0"/>
            </a:endParaRPr>
          </a:p>
        </p:txBody>
      </p:sp>
    </p:spTree>
    <p:extLst>
      <p:ext uri="{BB962C8B-B14F-4D97-AF65-F5344CB8AC3E}">
        <p14:creationId xmlns:p14="http://schemas.microsoft.com/office/powerpoint/2010/main" val="68919396"/>
      </p:ext>
    </p:extLst>
  </p:cSld>
  <p:clrMapOvr>
    <a:masterClrMapping/>
  </p:clrMapOvr>
  <p:transition spd="slow" advTm="30333">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7" name="TextBox 6">
            <a:extLst>
              <a:ext uri="{FF2B5EF4-FFF2-40B4-BE49-F238E27FC236}">
                <a16:creationId xmlns:a16="http://schemas.microsoft.com/office/drawing/2014/main" xmlns="" id="{B0E447CE-3294-AC76-885D-1D6F56BEB02F}"/>
              </a:ext>
            </a:extLst>
          </p:cNvPr>
          <p:cNvSpPr txBox="1"/>
          <p:nvPr/>
        </p:nvSpPr>
        <p:spPr>
          <a:xfrm>
            <a:off x="0" y="6354761"/>
            <a:ext cx="12192000" cy="523220"/>
          </a:xfrm>
          <a:prstGeom prst="rect">
            <a:avLst/>
          </a:prstGeom>
          <a:solidFill>
            <a:srgbClr val="FFC000"/>
          </a:solidFill>
          <a:ln w="28575">
            <a:solidFill>
              <a:schemeClr val="tx1"/>
            </a:solidFill>
          </a:ln>
        </p:spPr>
        <p:txBody>
          <a:bodyPr wrap="square" rtlCol="0">
            <a:spAutoFit/>
          </a:bodyPr>
          <a:lstStyle/>
          <a:p>
            <a:pPr algn="ctr"/>
            <a:r>
              <a:rPr lang="en-IN" sz="2800" b="1" spc="370" dirty="0">
                <a:effectLst/>
                <a:latin typeface="Calisto MT" pitchFamily="18" charset="0"/>
                <a:ea typeface="Calibri" panose="020F0502020204030204" pitchFamily="34" charset="0"/>
                <a:cs typeface="Mangal" panose="02040503050203030202" pitchFamily="18" charset="0"/>
              </a:rPr>
              <a:t>Follow us: </a:t>
            </a:r>
            <a:r>
              <a:rPr lang="en-IN" sz="2800" b="1" u="sng" spc="370" dirty="0">
                <a:solidFill>
                  <a:srgbClr val="833C0B"/>
                </a:solidFill>
                <a:effectLst/>
                <a:latin typeface="Calisto MT" pitchFamily="18" charset="0"/>
                <a:ea typeface="Calibri" panose="020F0502020204030204" pitchFamily="34" charset="0"/>
                <a:cs typeface="Mangal" panose="02040503050203030202" pitchFamily="18" charset="0"/>
                <a:hlinkClick r:id="rId3"/>
              </a:rPr>
              <a:t>Official Site</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rgbClr val="0070C0"/>
                </a:solidFill>
                <a:effectLst/>
                <a:latin typeface="Calisto MT" pitchFamily="18" charset="0"/>
                <a:ea typeface="Calibri" panose="020F0502020204030204" pitchFamily="34" charset="0"/>
                <a:cs typeface="Mangal" panose="02040503050203030202" pitchFamily="18" charset="0"/>
                <a:hlinkClick r:id="rId4">
                  <a:extLst>
                    <a:ext uri="{A12FA001-AC4F-418D-AE19-62706E023703}">
                      <ahyp:hlinkClr xmlns:ahyp="http://schemas.microsoft.com/office/drawing/2018/hyperlinkcolor" xmlns="" val="tx"/>
                    </a:ext>
                  </a:extLst>
                </a:hlinkClick>
              </a:rPr>
              <a:t>Telegram</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chemeClr val="accent5">
                    <a:lumMod val="75000"/>
                  </a:schemeClr>
                </a:solidFill>
                <a:effectLst/>
                <a:latin typeface="Calisto MT" pitchFamily="18" charset="0"/>
                <a:ea typeface="Calibri" panose="020F0502020204030204" pitchFamily="34" charset="0"/>
                <a:cs typeface="Mangal" panose="02040503050203030202" pitchFamily="18" charset="0"/>
                <a:hlinkClick r:id="rId5">
                  <a:extLst>
                    <a:ext uri="{A12FA001-AC4F-418D-AE19-62706E023703}">
                      <ahyp:hlinkClr xmlns:ahyp="http://schemas.microsoft.com/office/drawing/2018/hyperlinkcolor" xmlns="" val="tx"/>
                    </a:ext>
                  </a:extLst>
                </a:hlinkClick>
              </a:rPr>
              <a:t>Facebook</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rgbClr val="C00000"/>
                </a:solidFill>
                <a:effectLst/>
                <a:latin typeface="Calisto MT" pitchFamily="18" charset="0"/>
                <a:ea typeface="Calibri" panose="020F0502020204030204" pitchFamily="34" charset="0"/>
                <a:cs typeface="Mangal" panose="02040503050203030202" pitchFamily="18" charset="0"/>
                <a:hlinkClick r:id="rId6">
                  <a:extLst>
                    <a:ext uri="{A12FA001-AC4F-418D-AE19-62706E023703}">
                      <ahyp:hlinkClr xmlns:ahyp="http://schemas.microsoft.com/office/drawing/2018/hyperlinkcolor" xmlns="" val="tx"/>
                    </a:ext>
                  </a:extLst>
                </a:hlinkClick>
              </a:rPr>
              <a:t>Instagram</a:t>
            </a:r>
            <a:endParaRPr lang="en-IN" sz="2800" spc="370" dirty="0">
              <a:latin typeface="Calisto MT" pitchFamily="18" charset="0"/>
            </a:endParaRPr>
          </a:p>
        </p:txBody>
      </p:sp>
      <p:grpSp>
        <p:nvGrpSpPr>
          <p:cNvPr id="5" name="Group 4">
            <a:extLst>
              <a:ext uri="{FF2B5EF4-FFF2-40B4-BE49-F238E27FC236}">
                <a16:creationId xmlns:a16="http://schemas.microsoft.com/office/drawing/2014/main" xmlns="" id="{38428CEE-7EA3-3E04-01F8-C235CBB58AF4}"/>
              </a:ext>
            </a:extLst>
          </p:cNvPr>
          <p:cNvGrpSpPr/>
          <p:nvPr/>
        </p:nvGrpSpPr>
        <p:grpSpPr>
          <a:xfrm>
            <a:off x="2" y="-49736"/>
            <a:ext cx="12191999" cy="1113977"/>
            <a:chOff x="0" y="-49736"/>
            <a:chExt cx="12191999" cy="1113977"/>
          </a:xfrm>
        </p:grpSpPr>
        <p:sp>
          <p:nvSpPr>
            <p:cNvPr id="8" name="TextBox 7">
              <a:extLst>
                <a:ext uri="{FF2B5EF4-FFF2-40B4-BE49-F238E27FC236}">
                  <a16:creationId xmlns:a16="http://schemas.microsoft.com/office/drawing/2014/main" xmlns="" id="{1F815FD6-2B08-8414-8E09-A0F799D488C6}"/>
                </a:ext>
              </a:extLst>
            </p:cNvPr>
            <p:cNvSpPr txBox="1"/>
            <p:nvPr/>
          </p:nvSpPr>
          <p:spPr>
            <a:xfrm>
              <a:off x="0" y="-49736"/>
              <a:ext cx="12191999" cy="1077218"/>
            </a:xfrm>
            <a:prstGeom prst="rect">
              <a:avLst/>
            </a:prstGeom>
            <a:solidFill>
              <a:schemeClr val="bg1"/>
            </a:solidFill>
            <a:ln w="28575">
              <a:solidFill>
                <a:schemeClr val="tx1"/>
              </a:solidFill>
            </a:ln>
          </p:spPr>
          <p:txBody>
            <a:bodyPr wrap="square">
              <a:spAutoFit/>
            </a:bodyPr>
            <a:lstStyle/>
            <a:p>
              <a:pPr algn="ctr"/>
              <a:r>
                <a:rPr lang="en-US" sz="4400" b="1" dirty="0">
                  <a:ln>
                    <a:solidFill>
                      <a:srgbClr val="002060"/>
                    </a:solidFill>
                  </a:ln>
                  <a:solidFill>
                    <a:srgbClr val="002060"/>
                  </a:solidFill>
                  <a:latin typeface="Bahnschrift SemiBold" panose="020B0502040204020203" pitchFamily="34" charset="0"/>
                </a:rPr>
                <a:t>	   </a:t>
              </a:r>
              <a:r>
                <a:rPr lang="en-US" sz="4400" b="1" dirty="0">
                  <a:ln>
                    <a:solidFill>
                      <a:srgbClr val="002060"/>
                    </a:solidFill>
                  </a:ln>
                  <a:solidFill>
                    <a:srgbClr val="002060"/>
                  </a:solidFill>
                  <a:latin typeface="Calisto MT" pitchFamily="18" charset="0"/>
                </a:rPr>
                <a:t>APARCHIT EXAM WARRIORS</a:t>
              </a:r>
              <a:endParaRPr lang="en-US" sz="4400" b="1" spc="300" dirty="0">
                <a:ln w="28575">
                  <a:solidFill>
                    <a:schemeClr val="tx1"/>
                  </a:solidFill>
                </a:ln>
                <a:solidFill>
                  <a:srgbClr val="002060"/>
                </a:solidFill>
                <a:latin typeface="Calisto MT" pitchFamily="18" charset="0"/>
              </a:endParaRPr>
            </a:p>
            <a:p>
              <a:pPr algn="ctr"/>
              <a:r>
                <a:rPr lang="en-US" b="1" dirty="0">
                  <a:solidFill>
                    <a:srgbClr val="002060"/>
                  </a:solidFill>
                  <a:latin typeface="Bahnschrift SemiBold" panose="020B0502040204020203" pitchFamily="34" charset="0"/>
                </a:rPr>
                <a:t>	  </a:t>
              </a:r>
              <a:r>
                <a:rPr lang="en-US" sz="2000" b="1" dirty="0">
                  <a:solidFill>
                    <a:srgbClr val="002060"/>
                  </a:solidFill>
                  <a:latin typeface="Calisto MT" pitchFamily="18" charset="0"/>
                </a:rPr>
                <a:t>No.1 Platform  For All Competitive  Exam Bank | SSC | Railway | Government Exam</a:t>
              </a:r>
            </a:p>
          </p:txBody>
        </p:sp>
        <p:pic>
          <p:nvPicPr>
            <p:cNvPr id="10" name="Picture 9">
              <a:extLst>
                <a:ext uri="{FF2B5EF4-FFF2-40B4-BE49-F238E27FC236}">
                  <a16:creationId xmlns:a16="http://schemas.microsoft.com/office/drawing/2014/main" xmlns="" id="{1700D919-F3E9-6A94-8366-9664609F8842}"/>
                </a:ext>
              </a:extLst>
            </p:cNvPr>
            <p:cNvPicPr>
              <a:picLocks noChangeAspect="1"/>
            </p:cNvPicPr>
            <p:nvPr/>
          </p:nvPicPr>
          <p:blipFill>
            <a:blip r:embed="rId7" cstate="print">
              <a:extLst>
                <a:ext uri="{BEBA8EAE-BF5A-486C-A8C5-ECC9F3942E4B}">
                  <a14:imgProps xmlns:a14="http://schemas.microsoft.com/office/drawing/2010/main">
                    <a14:imgLayer r:embed="rId8">
                      <a14:imgEffect>
                        <a14:sharpenSoften amount="50000"/>
                      </a14:imgEffect>
                    </a14:imgLayer>
                  </a14:imgProps>
                </a:ext>
                <a:ext uri="{28A0092B-C50C-407E-A947-70E740481C1C}">
                  <a14:useLocalDpi xmlns:a14="http://schemas.microsoft.com/office/drawing/2010/main" val="0"/>
                </a:ext>
              </a:extLst>
            </a:blip>
            <a:stretch>
              <a:fillRect/>
            </a:stretch>
          </p:blipFill>
          <p:spPr>
            <a:xfrm>
              <a:off x="508000" y="-25992"/>
              <a:ext cx="1090294" cy="1046615"/>
            </a:xfrm>
            <a:prstGeom prst="rect">
              <a:avLst/>
            </a:prstGeom>
          </p:spPr>
        </p:pic>
        <p:cxnSp>
          <p:nvCxnSpPr>
            <p:cNvPr id="11" name="Straight Connector 10">
              <a:extLst>
                <a:ext uri="{FF2B5EF4-FFF2-40B4-BE49-F238E27FC236}">
                  <a16:creationId xmlns:a16="http://schemas.microsoft.com/office/drawing/2014/main" xmlns="" id="{1725C661-C6A3-0B6A-9155-E36E41878D95}"/>
                </a:ext>
              </a:extLst>
            </p:cNvPr>
            <p:cNvCxnSpPr/>
            <p:nvPr/>
          </p:nvCxnSpPr>
          <p:spPr>
            <a:xfrm>
              <a:off x="0" y="1064241"/>
              <a:ext cx="12191999" cy="0"/>
            </a:xfrm>
            <a:prstGeom prst="line">
              <a:avLst/>
            </a:prstGeom>
            <a:ln w="69850" cmpd="dbl">
              <a:solidFill>
                <a:schemeClr val="tx1"/>
              </a:solidFill>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p14="http://schemas.microsoft.com/office/powerpoint/2010/main">
        <mc:Choice Requires="p14">
          <p:contentPart p14:bwMode="auto" r:id="rId9">
            <p14:nvContentPartPr>
              <p14:cNvPr id="32" name="Ink 31"/>
              <p14:cNvContentPartPr/>
              <p14:nvPr/>
            </p14:nvContentPartPr>
            <p14:xfrm>
              <a:off x="1378523" y="3965649"/>
              <a:ext cx="17280" cy="17640"/>
            </p14:xfrm>
          </p:contentPart>
        </mc:Choice>
        <mc:Fallback xmlns="">
          <p:pic>
            <p:nvPicPr>
              <p:cNvPr id="32" name="Ink 31"/>
              <p:cNvPicPr/>
              <p:nvPr/>
            </p:nvPicPr>
            <p:blipFill>
              <a:blip r:embed="rId17"/>
              <a:stretch>
                <a:fillRect/>
              </a:stretch>
            </p:blipFill>
            <p:spPr>
              <a:xfrm>
                <a:off x="1370243" y="3957369"/>
                <a:ext cx="33840" cy="34200"/>
              </a:xfrm>
              <a:prstGeom prst="rect">
                <a:avLst/>
              </a:prstGeom>
            </p:spPr>
          </p:pic>
        </mc:Fallback>
      </mc:AlternateContent>
      <p:sp>
        <p:nvSpPr>
          <p:cNvPr id="6" name="AutoShape 4" descr="State Bank of India Reveals New Logo Design - Logo-Designer.c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2" name="Rectangle 1"/>
          <p:cNvSpPr/>
          <p:nvPr/>
        </p:nvSpPr>
        <p:spPr>
          <a:xfrm>
            <a:off x="2" y="1064241"/>
            <a:ext cx="12191998" cy="3108543"/>
          </a:xfrm>
          <a:prstGeom prst="rect">
            <a:avLst/>
          </a:prstGeom>
          <a:ln w="57150">
            <a:solidFill>
              <a:schemeClr val="tx1"/>
            </a:solidFill>
          </a:ln>
        </p:spPr>
        <p:txBody>
          <a:bodyPr wrap="square">
            <a:spAutoFit/>
          </a:bodyPr>
          <a:lstStyle/>
          <a:p>
            <a:r>
              <a:rPr lang="en-US" sz="2800" dirty="0" smtClean="0">
                <a:solidFill>
                  <a:srgbClr val="C10000"/>
                </a:solidFill>
                <a:latin typeface="Calisto MT" pitchFamily="18" charset="0"/>
              </a:rPr>
              <a:t>Q</a:t>
            </a:r>
            <a:r>
              <a:rPr lang="en-US" sz="2800" dirty="0">
                <a:solidFill>
                  <a:srgbClr val="C10000"/>
                </a:solidFill>
                <a:latin typeface="Calisto MT" pitchFamily="18" charset="0"/>
              </a:rPr>
              <a:t>1</a:t>
            </a:r>
            <a:r>
              <a:rPr lang="en-US" sz="2800" dirty="0" smtClean="0">
                <a:solidFill>
                  <a:srgbClr val="C10000"/>
                </a:solidFill>
                <a:latin typeface="Calisto MT" pitchFamily="18" charset="0"/>
              </a:rPr>
              <a:t>. </a:t>
            </a:r>
            <a:r>
              <a:rPr lang="en-US" sz="2800" dirty="0">
                <a:solidFill>
                  <a:srgbClr val="C10000"/>
                </a:solidFill>
                <a:latin typeface="Calisto MT" pitchFamily="18" charset="0"/>
              </a:rPr>
              <a:t>Which Indian has been conferred with the ‘Nelson Mandela Lifetime Achievement Award’ for </a:t>
            </a:r>
            <a:r>
              <a:rPr lang="en-US" sz="2800" dirty="0" smtClean="0">
                <a:solidFill>
                  <a:srgbClr val="C10000"/>
                </a:solidFill>
                <a:latin typeface="Calisto MT" pitchFamily="18" charset="0"/>
              </a:rPr>
              <a:t>his </a:t>
            </a:r>
            <a:r>
              <a:rPr lang="en-IN" sz="2800" dirty="0" smtClean="0">
                <a:solidFill>
                  <a:srgbClr val="C10000"/>
                </a:solidFill>
                <a:latin typeface="Calisto MT" pitchFamily="18" charset="0"/>
              </a:rPr>
              <a:t>contribution </a:t>
            </a:r>
            <a:r>
              <a:rPr lang="en-IN" sz="2800" dirty="0">
                <a:solidFill>
                  <a:srgbClr val="C10000"/>
                </a:solidFill>
                <a:latin typeface="Calisto MT" pitchFamily="18" charset="0"/>
              </a:rPr>
              <a:t>to films</a:t>
            </a:r>
            <a:r>
              <a:rPr lang="en-IN" sz="2800" dirty="0" smtClean="0">
                <a:solidFill>
                  <a:srgbClr val="C10000"/>
                </a:solidFill>
                <a:latin typeface="Calisto MT" pitchFamily="18" charset="0"/>
              </a:rPr>
              <a:t>?</a:t>
            </a:r>
          </a:p>
          <a:p>
            <a:r>
              <a:rPr lang="en-IN" sz="2800" dirty="0">
                <a:solidFill>
                  <a:srgbClr val="C10000"/>
                </a:solidFill>
                <a:latin typeface="Calisto MT" pitchFamily="18" charset="0"/>
              </a:rPr>
              <a:t>Q1. </a:t>
            </a:r>
            <a:r>
              <a:rPr lang="hi-IN" sz="2800" dirty="0">
                <a:solidFill>
                  <a:srgbClr val="C10000"/>
                </a:solidFill>
                <a:latin typeface="Calisto MT" pitchFamily="18" charset="0"/>
              </a:rPr>
              <a:t>किस भारतीय को फिल्मों में उनके योगदान के लिए 'नेल्सन मंडेला लाइफटाइम अचीवमेंट अवार्ड' से सम्मानित किया गया है?</a:t>
            </a:r>
            <a:endParaRPr lang="en-IN" sz="2800" dirty="0">
              <a:solidFill>
                <a:srgbClr val="C10000"/>
              </a:solidFill>
              <a:latin typeface="Calisto MT" pitchFamily="18" charset="0"/>
            </a:endParaRPr>
          </a:p>
          <a:p>
            <a:r>
              <a:rPr lang="en-US" sz="2800" dirty="0">
                <a:solidFill>
                  <a:srgbClr val="816000"/>
                </a:solidFill>
                <a:latin typeface="Calisto MT" pitchFamily="18" charset="0"/>
              </a:rPr>
              <a:t>A) </a:t>
            </a:r>
            <a:r>
              <a:rPr lang="en-US" sz="2800" dirty="0" err="1">
                <a:solidFill>
                  <a:srgbClr val="816000"/>
                </a:solidFill>
                <a:latin typeface="Calisto MT" pitchFamily="18" charset="0"/>
              </a:rPr>
              <a:t>Mrinal</a:t>
            </a:r>
            <a:r>
              <a:rPr lang="en-US" sz="2800" dirty="0">
                <a:solidFill>
                  <a:srgbClr val="816000"/>
                </a:solidFill>
                <a:latin typeface="Calisto MT" pitchFamily="18" charset="0"/>
              </a:rPr>
              <a:t> </a:t>
            </a:r>
            <a:r>
              <a:rPr lang="en-US" sz="2800" dirty="0" err="1">
                <a:solidFill>
                  <a:srgbClr val="816000"/>
                </a:solidFill>
                <a:latin typeface="Calisto MT" pitchFamily="18" charset="0"/>
              </a:rPr>
              <a:t>Sen</a:t>
            </a:r>
            <a:r>
              <a:rPr lang="en-US" sz="2800" dirty="0">
                <a:solidFill>
                  <a:srgbClr val="816000"/>
                </a:solidFill>
                <a:latin typeface="Calisto MT" pitchFamily="18" charset="0"/>
              </a:rPr>
              <a:t> </a:t>
            </a:r>
            <a:r>
              <a:rPr lang="en-US" sz="2800" dirty="0" smtClean="0">
                <a:solidFill>
                  <a:srgbClr val="816000"/>
                </a:solidFill>
                <a:latin typeface="Calisto MT" pitchFamily="18" charset="0"/>
              </a:rPr>
              <a:t>			B</a:t>
            </a:r>
            <a:r>
              <a:rPr lang="en-US" sz="2800" dirty="0">
                <a:solidFill>
                  <a:srgbClr val="816000"/>
                </a:solidFill>
                <a:latin typeface="Calisto MT" pitchFamily="18" charset="0"/>
              </a:rPr>
              <a:t>) </a:t>
            </a:r>
            <a:r>
              <a:rPr lang="en-US" sz="2800" dirty="0" err="1">
                <a:solidFill>
                  <a:srgbClr val="816000"/>
                </a:solidFill>
                <a:latin typeface="Calisto MT" pitchFamily="18" charset="0"/>
              </a:rPr>
              <a:t>Shyam</a:t>
            </a:r>
            <a:r>
              <a:rPr lang="en-US" sz="2800" dirty="0">
                <a:solidFill>
                  <a:srgbClr val="816000"/>
                </a:solidFill>
                <a:latin typeface="Calisto MT" pitchFamily="18" charset="0"/>
              </a:rPr>
              <a:t> </a:t>
            </a:r>
            <a:r>
              <a:rPr lang="en-US" sz="2800" dirty="0" err="1">
                <a:solidFill>
                  <a:srgbClr val="816000"/>
                </a:solidFill>
                <a:latin typeface="Calisto MT" pitchFamily="18" charset="0"/>
              </a:rPr>
              <a:t>Benegal</a:t>
            </a:r>
            <a:endParaRPr lang="en-US" sz="2800" dirty="0">
              <a:solidFill>
                <a:srgbClr val="816000"/>
              </a:solidFill>
              <a:latin typeface="Calisto MT" pitchFamily="18" charset="0"/>
            </a:endParaRPr>
          </a:p>
          <a:p>
            <a:r>
              <a:rPr lang="en-IN" sz="2800" dirty="0">
                <a:solidFill>
                  <a:srgbClr val="816000"/>
                </a:solidFill>
                <a:latin typeface="Calisto MT" pitchFamily="18" charset="0"/>
              </a:rPr>
              <a:t>C) </a:t>
            </a:r>
            <a:r>
              <a:rPr lang="en-IN" sz="2800" dirty="0" err="1">
                <a:solidFill>
                  <a:srgbClr val="816000"/>
                </a:solidFill>
                <a:latin typeface="Calisto MT" pitchFamily="18" charset="0"/>
              </a:rPr>
              <a:t>Girish</a:t>
            </a:r>
            <a:r>
              <a:rPr lang="en-IN" sz="2800" dirty="0">
                <a:solidFill>
                  <a:srgbClr val="816000"/>
                </a:solidFill>
                <a:latin typeface="Calisto MT" pitchFamily="18" charset="0"/>
              </a:rPr>
              <a:t> </a:t>
            </a:r>
            <a:r>
              <a:rPr lang="en-IN" sz="2800" dirty="0" err="1">
                <a:solidFill>
                  <a:srgbClr val="816000"/>
                </a:solidFill>
                <a:latin typeface="Calisto MT" pitchFamily="18" charset="0"/>
              </a:rPr>
              <a:t>Kasaravalli</a:t>
            </a:r>
            <a:r>
              <a:rPr lang="en-IN" sz="2800" dirty="0">
                <a:solidFill>
                  <a:srgbClr val="816000"/>
                </a:solidFill>
                <a:latin typeface="Calisto MT" pitchFamily="18" charset="0"/>
              </a:rPr>
              <a:t> </a:t>
            </a:r>
            <a:r>
              <a:rPr lang="en-IN" sz="2800" dirty="0" smtClean="0">
                <a:solidFill>
                  <a:srgbClr val="816000"/>
                </a:solidFill>
                <a:latin typeface="Calisto MT" pitchFamily="18" charset="0"/>
              </a:rPr>
              <a:t>		D</a:t>
            </a:r>
            <a:r>
              <a:rPr lang="en-IN" sz="2800" dirty="0">
                <a:solidFill>
                  <a:srgbClr val="816000"/>
                </a:solidFill>
                <a:latin typeface="Calisto MT" pitchFamily="18" charset="0"/>
              </a:rPr>
              <a:t>) </a:t>
            </a:r>
            <a:r>
              <a:rPr lang="en-IN" sz="2800" dirty="0" err="1">
                <a:solidFill>
                  <a:srgbClr val="816000"/>
                </a:solidFill>
                <a:latin typeface="Calisto MT" pitchFamily="18" charset="0"/>
              </a:rPr>
              <a:t>Vinod</a:t>
            </a:r>
            <a:r>
              <a:rPr lang="en-IN" sz="2800" dirty="0">
                <a:solidFill>
                  <a:srgbClr val="816000"/>
                </a:solidFill>
                <a:latin typeface="Calisto MT" pitchFamily="18" charset="0"/>
              </a:rPr>
              <a:t> </a:t>
            </a:r>
            <a:r>
              <a:rPr lang="en-IN" sz="2800" dirty="0" err="1" smtClean="0">
                <a:solidFill>
                  <a:srgbClr val="816000"/>
                </a:solidFill>
                <a:latin typeface="Calisto MT" pitchFamily="18" charset="0"/>
              </a:rPr>
              <a:t>Ganatra</a:t>
            </a:r>
            <a:endParaRPr lang="en-IN" sz="2800" dirty="0">
              <a:solidFill>
                <a:srgbClr val="816000"/>
              </a:solidFill>
              <a:latin typeface="Calisto MT" pitchFamily="18" charset="0"/>
            </a:endParaRPr>
          </a:p>
          <a:p>
            <a:pPr lvl="0"/>
            <a:r>
              <a:rPr lang="en-US" sz="2800" dirty="0" smtClean="0">
                <a:solidFill>
                  <a:srgbClr val="816000"/>
                </a:solidFill>
                <a:latin typeface="Calisto MT" pitchFamily="18" charset="0"/>
              </a:rPr>
              <a:t>E) </a:t>
            </a:r>
            <a:r>
              <a:rPr lang="en-US" sz="2800" dirty="0" err="1">
                <a:solidFill>
                  <a:srgbClr val="816000"/>
                </a:solidFill>
                <a:latin typeface="Calisto MT" pitchFamily="18" charset="0"/>
              </a:rPr>
              <a:t>Shyam</a:t>
            </a:r>
            <a:r>
              <a:rPr lang="en-US" sz="2800" dirty="0">
                <a:solidFill>
                  <a:srgbClr val="816000"/>
                </a:solidFill>
                <a:latin typeface="Calisto MT" pitchFamily="18" charset="0"/>
              </a:rPr>
              <a:t> </a:t>
            </a:r>
            <a:r>
              <a:rPr lang="en-US" sz="2800" dirty="0" err="1" smtClean="0">
                <a:solidFill>
                  <a:srgbClr val="816000"/>
                </a:solidFill>
                <a:latin typeface="Calisto MT" pitchFamily="18" charset="0"/>
              </a:rPr>
              <a:t>Benegal</a:t>
            </a:r>
            <a:endParaRPr lang="en-US" sz="2800" dirty="0">
              <a:solidFill>
                <a:srgbClr val="816000"/>
              </a:solidFill>
              <a:latin typeface="Calisto MT" pitchFamily="18" charset="0"/>
            </a:endParaRPr>
          </a:p>
        </p:txBody>
      </p:sp>
    </p:spTree>
    <p:extLst>
      <p:ext uri="{BB962C8B-B14F-4D97-AF65-F5344CB8AC3E}">
        <p14:creationId xmlns:p14="http://schemas.microsoft.com/office/powerpoint/2010/main" val="1253354537"/>
      </p:ext>
    </p:extLst>
  </p:cSld>
  <p:clrMapOvr>
    <a:masterClrMapping/>
  </p:clrMapOvr>
  <p:transition spd="slow" advTm="30333">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grpSp>
        <p:nvGrpSpPr>
          <p:cNvPr id="5" name="Group 4">
            <a:extLst>
              <a:ext uri="{FF2B5EF4-FFF2-40B4-BE49-F238E27FC236}">
                <a16:creationId xmlns:a16="http://schemas.microsoft.com/office/drawing/2014/main" xmlns="" id="{38428CEE-7EA3-3E04-01F8-C235CBB58AF4}"/>
              </a:ext>
            </a:extLst>
          </p:cNvPr>
          <p:cNvGrpSpPr/>
          <p:nvPr/>
        </p:nvGrpSpPr>
        <p:grpSpPr>
          <a:xfrm>
            <a:off x="2" y="-49736"/>
            <a:ext cx="12191999" cy="1113977"/>
            <a:chOff x="0" y="-49736"/>
            <a:chExt cx="12191999" cy="1113977"/>
          </a:xfrm>
        </p:grpSpPr>
        <p:sp>
          <p:nvSpPr>
            <p:cNvPr id="8" name="TextBox 7">
              <a:extLst>
                <a:ext uri="{FF2B5EF4-FFF2-40B4-BE49-F238E27FC236}">
                  <a16:creationId xmlns:a16="http://schemas.microsoft.com/office/drawing/2014/main" xmlns="" id="{1F815FD6-2B08-8414-8E09-A0F799D488C6}"/>
                </a:ext>
              </a:extLst>
            </p:cNvPr>
            <p:cNvSpPr txBox="1"/>
            <p:nvPr/>
          </p:nvSpPr>
          <p:spPr>
            <a:xfrm>
              <a:off x="0" y="-49736"/>
              <a:ext cx="12191999" cy="1077218"/>
            </a:xfrm>
            <a:prstGeom prst="rect">
              <a:avLst/>
            </a:prstGeom>
            <a:solidFill>
              <a:schemeClr val="bg1"/>
            </a:solidFill>
            <a:ln w="28575">
              <a:solidFill>
                <a:schemeClr val="tx1"/>
              </a:solidFill>
            </a:ln>
          </p:spPr>
          <p:txBody>
            <a:bodyPr wrap="square">
              <a:spAutoFit/>
            </a:bodyPr>
            <a:lstStyle/>
            <a:p>
              <a:pPr algn="ctr"/>
              <a:r>
                <a:rPr lang="en-US" sz="4400" b="1" dirty="0">
                  <a:ln>
                    <a:solidFill>
                      <a:srgbClr val="002060"/>
                    </a:solidFill>
                  </a:ln>
                  <a:solidFill>
                    <a:srgbClr val="002060"/>
                  </a:solidFill>
                  <a:latin typeface="Bahnschrift SemiBold" panose="020B0502040204020203" pitchFamily="34" charset="0"/>
                </a:rPr>
                <a:t>	   </a:t>
              </a:r>
              <a:r>
                <a:rPr lang="en-US" sz="4400" b="1" dirty="0">
                  <a:ln>
                    <a:solidFill>
                      <a:srgbClr val="002060"/>
                    </a:solidFill>
                  </a:ln>
                  <a:solidFill>
                    <a:srgbClr val="002060"/>
                  </a:solidFill>
                  <a:latin typeface="Calisto MT" pitchFamily="18" charset="0"/>
                </a:rPr>
                <a:t>APARCHIT EXAM WARRIORS</a:t>
              </a:r>
              <a:endParaRPr lang="en-US" sz="4400" b="1" spc="300" dirty="0">
                <a:ln w="28575">
                  <a:solidFill>
                    <a:schemeClr val="tx1"/>
                  </a:solidFill>
                </a:ln>
                <a:solidFill>
                  <a:srgbClr val="002060"/>
                </a:solidFill>
                <a:latin typeface="Calisto MT" pitchFamily="18" charset="0"/>
              </a:endParaRPr>
            </a:p>
            <a:p>
              <a:pPr algn="ctr"/>
              <a:r>
                <a:rPr lang="en-US" b="1" dirty="0">
                  <a:solidFill>
                    <a:srgbClr val="002060"/>
                  </a:solidFill>
                  <a:latin typeface="Bahnschrift SemiBold" panose="020B0502040204020203" pitchFamily="34" charset="0"/>
                </a:rPr>
                <a:t>	  </a:t>
              </a:r>
              <a:r>
                <a:rPr lang="en-US" sz="2000" b="1" dirty="0">
                  <a:solidFill>
                    <a:srgbClr val="002060"/>
                  </a:solidFill>
                  <a:latin typeface="Calisto MT" pitchFamily="18" charset="0"/>
                </a:rPr>
                <a:t>No.1 Platform  For All Competitive  Exam Bank | SSC | Railway | Government Exam</a:t>
              </a:r>
            </a:p>
          </p:txBody>
        </p:sp>
        <p:pic>
          <p:nvPicPr>
            <p:cNvPr id="10" name="Picture 9">
              <a:extLst>
                <a:ext uri="{FF2B5EF4-FFF2-40B4-BE49-F238E27FC236}">
                  <a16:creationId xmlns:a16="http://schemas.microsoft.com/office/drawing/2014/main" xmlns="" id="{1700D919-F3E9-6A94-8366-9664609F8842}"/>
                </a:ext>
              </a:extLst>
            </p:cNvPr>
            <p:cNvPicPr>
              <a:picLocks noChangeAspect="1"/>
            </p:cNvPicPr>
            <p:nvPr/>
          </p:nvPicPr>
          <p:blipFill>
            <a:blip r:embed="rId3" cstate="print">
              <a:extLst>
                <a:ext uri="{BEBA8EAE-BF5A-486C-A8C5-ECC9F3942E4B}">
                  <a14:imgProps xmlns:a14="http://schemas.microsoft.com/office/drawing/2010/main">
                    <a14:imgLayer r:embed="rId4">
                      <a14:imgEffect>
                        <a14:sharpenSoften amount="50000"/>
                      </a14:imgEffect>
                    </a14:imgLayer>
                  </a14:imgProps>
                </a:ext>
                <a:ext uri="{28A0092B-C50C-407E-A947-70E740481C1C}">
                  <a14:useLocalDpi xmlns:a14="http://schemas.microsoft.com/office/drawing/2010/main" val="0"/>
                </a:ext>
              </a:extLst>
            </a:blip>
            <a:stretch>
              <a:fillRect/>
            </a:stretch>
          </p:blipFill>
          <p:spPr>
            <a:xfrm>
              <a:off x="508000" y="-25992"/>
              <a:ext cx="1090294" cy="1046615"/>
            </a:xfrm>
            <a:prstGeom prst="rect">
              <a:avLst/>
            </a:prstGeom>
          </p:spPr>
        </p:pic>
        <p:cxnSp>
          <p:nvCxnSpPr>
            <p:cNvPr id="11" name="Straight Connector 10">
              <a:extLst>
                <a:ext uri="{FF2B5EF4-FFF2-40B4-BE49-F238E27FC236}">
                  <a16:creationId xmlns:a16="http://schemas.microsoft.com/office/drawing/2014/main" xmlns="" id="{1725C661-C6A3-0B6A-9155-E36E41878D95}"/>
                </a:ext>
              </a:extLst>
            </p:cNvPr>
            <p:cNvCxnSpPr/>
            <p:nvPr/>
          </p:nvCxnSpPr>
          <p:spPr>
            <a:xfrm>
              <a:off x="0" y="1064241"/>
              <a:ext cx="12191999" cy="0"/>
            </a:xfrm>
            <a:prstGeom prst="line">
              <a:avLst/>
            </a:prstGeom>
            <a:ln w="69850" cmpd="dbl">
              <a:solidFill>
                <a:schemeClr val="tx1"/>
              </a:solidFill>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p14="http://schemas.microsoft.com/office/powerpoint/2010/main">
        <mc:Choice Requires="p14">
          <p:contentPart p14:bwMode="auto" r:id="rId5">
            <p14:nvContentPartPr>
              <p14:cNvPr id="32" name="Ink 31"/>
              <p14:cNvContentPartPr/>
              <p14:nvPr/>
            </p14:nvContentPartPr>
            <p14:xfrm>
              <a:off x="1378523" y="3965649"/>
              <a:ext cx="17280" cy="17640"/>
            </p14:xfrm>
          </p:contentPart>
        </mc:Choice>
        <mc:Fallback xmlns="">
          <p:pic>
            <p:nvPicPr>
              <p:cNvPr id="32" name="Ink 31"/>
              <p:cNvPicPr/>
              <p:nvPr/>
            </p:nvPicPr>
            <p:blipFill>
              <a:blip r:embed="rId17"/>
              <a:stretch>
                <a:fillRect/>
              </a:stretch>
            </p:blipFill>
            <p:spPr>
              <a:xfrm>
                <a:off x="1370243" y="3957369"/>
                <a:ext cx="33840" cy="34200"/>
              </a:xfrm>
              <a:prstGeom prst="rect">
                <a:avLst/>
              </a:prstGeom>
            </p:spPr>
          </p:pic>
        </mc:Fallback>
      </mc:AlternateContent>
      <p:sp>
        <p:nvSpPr>
          <p:cNvPr id="6" name="AutoShape 4" descr="State Bank of India Reveals New Logo Design - Logo-Designer.c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graphicFrame>
        <p:nvGraphicFramePr>
          <p:cNvPr id="9" name="Table 8"/>
          <p:cNvGraphicFramePr>
            <a:graphicFrameLocks noGrp="1"/>
          </p:cNvGraphicFramePr>
          <p:nvPr>
            <p:extLst>
              <p:ext uri="{D42A27DB-BD31-4B8C-83A1-F6EECF244321}">
                <p14:modId xmlns:p14="http://schemas.microsoft.com/office/powerpoint/2010/main" val="2318057667"/>
              </p:ext>
            </p:extLst>
          </p:nvPr>
        </p:nvGraphicFramePr>
        <p:xfrm>
          <a:off x="2" y="1493520"/>
          <a:ext cx="12192000" cy="5364480"/>
        </p:xfrm>
        <a:graphic>
          <a:graphicData uri="http://schemas.openxmlformats.org/drawingml/2006/table">
            <a:tbl>
              <a:tblPr firstRow="1" bandRow="1">
                <a:tableStyleId>{68D230F3-CF80-4859-8CE7-A43EE81993B5}</a:tableStyleId>
              </a:tblPr>
              <a:tblGrid>
                <a:gridCol w="12192000"/>
              </a:tblGrid>
              <a:tr h="370840">
                <a:tc>
                  <a:txBody>
                    <a:bodyPr/>
                    <a:lstStyle/>
                    <a:p>
                      <a:pPr marL="342900" indent="-342900">
                        <a:buFont typeface="Arial" pitchFamily="34" charset="0"/>
                        <a:buChar char="•"/>
                      </a:pPr>
                      <a:r>
                        <a:rPr lang="en-US" sz="2800" b="0" dirty="0" err="1" smtClean="0">
                          <a:solidFill>
                            <a:srgbClr val="FF0000"/>
                          </a:solidFill>
                          <a:latin typeface="Calisto MT" pitchFamily="18" charset="0"/>
                        </a:rPr>
                        <a:t>Adani</a:t>
                      </a:r>
                      <a:r>
                        <a:rPr lang="en-US" sz="2800" b="0" dirty="0" smtClean="0">
                          <a:solidFill>
                            <a:srgbClr val="FF0000"/>
                          </a:solidFill>
                          <a:latin typeface="Calisto MT" pitchFamily="18" charset="0"/>
                        </a:rPr>
                        <a:t> </a:t>
                      </a:r>
                      <a:r>
                        <a:rPr lang="en-US" sz="2800" b="0" dirty="0" err="1" smtClean="0">
                          <a:solidFill>
                            <a:srgbClr val="FF0000"/>
                          </a:solidFill>
                          <a:latin typeface="Calisto MT" pitchFamily="18" charset="0"/>
                        </a:rPr>
                        <a:t>Defence</a:t>
                      </a:r>
                      <a:r>
                        <a:rPr lang="en-US" sz="2800" b="0" dirty="0" smtClean="0">
                          <a:solidFill>
                            <a:srgbClr val="FF0000"/>
                          </a:solidFill>
                          <a:latin typeface="Calisto MT" pitchFamily="18" charset="0"/>
                        </a:rPr>
                        <a:t> &amp; Aerospace has signed a cooperation agreement with EDGE Group, one of the leading advanced technology and </a:t>
                      </a:r>
                      <a:r>
                        <a:rPr lang="en-US" sz="2800" b="0" dirty="0" err="1" smtClean="0">
                          <a:solidFill>
                            <a:srgbClr val="FF0000"/>
                          </a:solidFill>
                          <a:latin typeface="Calisto MT" pitchFamily="18" charset="0"/>
                        </a:rPr>
                        <a:t>defence</a:t>
                      </a:r>
                      <a:r>
                        <a:rPr lang="en-US" sz="2800" b="0" dirty="0" smtClean="0">
                          <a:solidFill>
                            <a:srgbClr val="FF0000"/>
                          </a:solidFill>
                          <a:latin typeface="Calisto MT" pitchFamily="18" charset="0"/>
                        </a:rPr>
                        <a:t> groups in the UAE, to establish a global platform leveraging the </a:t>
                      </a:r>
                      <a:r>
                        <a:rPr lang="en-US" sz="2800" b="0" dirty="0" err="1" smtClean="0">
                          <a:solidFill>
                            <a:srgbClr val="FF0000"/>
                          </a:solidFill>
                          <a:latin typeface="Calisto MT" pitchFamily="18" charset="0"/>
                        </a:rPr>
                        <a:t>defence</a:t>
                      </a:r>
                      <a:r>
                        <a:rPr lang="en-US" sz="2800" b="0" dirty="0" smtClean="0">
                          <a:solidFill>
                            <a:srgbClr val="FF0000"/>
                          </a:solidFill>
                          <a:latin typeface="Calisto MT" pitchFamily="18" charset="0"/>
                        </a:rPr>
                        <a:t> and aerospace capabilities.</a:t>
                      </a:r>
                    </a:p>
                    <a:p>
                      <a:pPr marL="342900" indent="-342900">
                        <a:buFont typeface="Arial" pitchFamily="34" charset="0"/>
                        <a:buChar char="•"/>
                      </a:pPr>
                      <a:r>
                        <a:rPr lang="hi-IN" sz="2400" b="0" dirty="0" smtClean="0">
                          <a:latin typeface="Calisto MT" pitchFamily="18" charset="0"/>
                        </a:rPr>
                        <a:t>अदाणी डिफेंस एंड एयरोस्पेस ने रक्षा और एयरोस्पेस क्षमताओं का लाभ उठाने वाला एक वैश्विक मंच स्थापित करने के लिए संयुक्त अरब अमीरात में अग्रणी उन्नत प्रौद्योगिकी और रक्षा समूहों में से एक </a:t>
                      </a:r>
                      <a:r>
                        <a:rPr lang="en-US" sz="2400" b="0" dirty="0" smtClean="0">
                          <a:latin typeface="Calisto MT" pitchFamily="18" charset="0"/>
                        </a:rPr>
                        <a:t>EDGE </a:t>
                      </a:r>
                      <a:r>
                        <a:rPr lang="hi-IN" sz="2400" b="0" dirty="0" smtClean="0">
                          <a:latin typeface="Calisto MT" pitchFamily="18" charset="0"/>
                        </a:rPr>
                        <a:t>ग्रुप के साथ एक सहयोग समझौते पर हस्ताक्षर किए हैं।</a:t>
                      </a:r>
                    </a:p>
                  </a:txBody>
                  <a:tcPr/>
                </a:tc>
              </a:tr>
              <a:tr h="370840">
                <a:tc>
                  <a:txBody>
                    <a:bodyPr/>
                    <a:lstStyle/>
                    <a:p>
                      <a:pPr marL="342900" marR="0" lvl="0"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rgbClr val="FF0000"/>
                          </a:solidFill>
                          <a:effectLst/>
                          <a:uLnTx/>
                          <a:uFillTx/>
                          <a:latin typeface="Calisto MT" pitchFamily="18" charset="0"/>
                          <a:ea typeface="+mn-ea"/>
                          <a:cs typeface="+mn-cs"/>
                        </a:rPr>
                        <a:t>The agreement will also explore the establishment of R&amp;D facilities in India and the UAE; setting up of development, production, and maintenance facilities of </a:t>
                      </a:r>
                      <a:r>
                        <a:rPr kumimoji="0" lang="en-US" sz="2800" b="0" i="0" u="none" strike="noStrike" kern="1200" cap="none" spc="0" normalizeH="0" baseline="0" noProof="0" dirty="0" err="1" smtClean="0">
                          <a:ln>
                            <a:noFill/>
                          </a:ln>
                          <a:solidFill>
                            <a:srgbClr val="FF0000"/>
                          </a:solidFill>
                          <a:effectLst/>
                          <a:uLnTx/>
                          <a:uFillTx/>
                          <a:latin typeface="Calisto MT" pitchFamily="18" charset="0"/>
                          <a:ea typeface="+mn-ea"/>
                          <a:cs typeface="+mn-cs"/>
                        </a:rPr>
                        <a:t>defence</a:t>
                      </a:r>
                      <a:r>
                        <a:rPr kumimoji="0" lang="en-US" sz="2800" b="0" i="0" u="none" strike="noStrike" kern="1200" cap="none" spc="0" normalizeH="0" baseline="0" noProof="0" dirty="0" smtClean="0">
                          <a:ln>
                            <a:noFill/>
                          </a:ln>
                          <a:solidFill>
                            <a:srgbClr val="FF0000"/>
                          </a:solidFill>
                          <a:effectLst/>
                          <a:uLnTx/>
                          <a:uFillTx/>
                          <a:latin typeface="Calisto MT" pitchFamily="18" charset="0"/>
                          <a:ea typeface="+mn-ea"/>
                          <a:cs typeface="+mn-cs"/>
                        </a:rPr>
                        <a:t> and aerospace solutions.</a:t>
                      </a:r>
                      <a:endParaRPr kumimoji="0" lang="en-IN" sz="2800" b="0" i="0" u="none" strike="noStrike" kern="1200" cap="none" spc="0" normalizeH="0" baseline="0" noProof="0" dirty="0" smtClean="0">
                        <a:ln>
                          <a:noFill/>
                        </a:ln>
                        <a:solidFill>
                          <a:srgbClr val="FF0000"/>
                        </a:solidFill>
                        <a:effectLst/>
                        <a:uLnTx/>
                        <a:uFillTx/>
                        <a:latin typeface="Calisto MT" pitchFamily="18" charset="0"/>
                        <a:ea typeface="+mn-ea"/>
                        <a:cs typeface="+mn-cs"/>
                      </a:endParaRPr>
                    </a:p>
                    <a:p>
                      <a:pPr marL="342900" indent="-342900">
                        <a:buFont typeface="Arial" pitchFamily="34" charset="0"/>
                        <a:buChar char="•"/>
                      </a:pPr>
                      <a:r>
                        <a:rPr lang="hi-IN" sz="2400" b="0" dirty="0" smtClean="0">
                          <a:latin typeface="Calisto MT" pitchFamily="18" charset="0"/>
                        </a:rPr>
                        <a:t>यह समझौता भारत और संयुक्त अरब अमीरात में अनुसंधान एवं विकास सुविधाओं की स्थापना का भी पता लगाएगा; रक्षा और एयरोस्पेस समाधानों के विकास, उत्पादन और रखरखाव सुविधाओं की स्थापना।</a:t>
                      </a:r>
                      <a:endParaRPr lang="en-IN" sz="2400" b="0" dirty="0">
                        <a:latin typeface="Calisto MT" pitchFamily="18" charset="0"/>
                      </a:endParaRPr>
                    </a:p>
                  </a:txBody>
                  <a:tcPr/>
                </a:tc>
              </a:tr>
            </a:tbl>
          </a:graphicData>
        </a:graphic>
      </p:graphicFrame>
      <p:sp>
        <p:nvSpPr>
          <p:cNvPr id="12" name="Rectangle 11"/>
          <p:cNvSpPr/>
          <p:nvPr/>
        </p:nvSpPr>
        <p:spPr>
          <a:xfrm>
            <a:off x="1" y="1064241"/>
            <a:ext cx="12191999" cy="461665"/>
          </a:xfrm>
          <a:prstGeom prst="rect">
            <a:avLst/>
          </a:prstGeom>
          <a:solidFill>
            <a:srgbClr val="FFC000"/>
          </a:solidFill>
          <a:ln>
            <a:solidFill>
              <a:schemeClr val="tx1"/>
            </a:solidFill>
          </a:ln>
        </p:spPr>
        <p:txBody>
          <a:bodyPr wrap="square">
            <a:spAutoFit/>
          </a:bodyPr>
          <a:lstStyle/>
          <a:p>
            <a:r>
              <a:rPr lang="en-IN" sz="2400" dirty="0">
                <a:latin typeface="Calisto MT" pitchFamily="18" charset="0"/>
              </a:rPr>
              <a:t>Answer : </a:t>
            </a:r>
            <a:r>
              <a:rPr lang="en-IN" sz="2400" dirty="0" smtClean="0">
                <a:latin typeface="Calisto MT" pitchFamily="18" charset="0"/>
              </a:rPr>
              <a:t>C</a:t>
            </a:r>
            <a:endParaRPr lang="en-IN" sz="2400" dirty="0">
              <a:latin typeface="Calisto MT" pitchFamily="18" charset="0"/>
            </a:endParaRPr>
          </a:p>
        </p:txBody>
      </p:sp>
    </p:spTree>
    <p:extLst>
      <p:ext uri="{BB962C8B-B14F-4D97-AF65-F5344CB8AC3E}">
        <p14:creationId xmlns:p14="http://schemas.microsoft.com/office/powerpoint/2010/main" val="1619491459"/>
      </p:ext>
    </p:extLst>
  </p:cSld>
  <p:clrMapOvr>
    <a:masterClrMapping/>
  </p:clrMapOvr>
  <p:transition spd="slow" advTm="30333">
    <p:wip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7" name="TextBox 6">
            <a:extLst>
              <a:ext uri="{FF2B5EF4-FFF2-40B4-BE49-F238E27FC236}">
                <a16:creationId xmlns:a16="http://schemas.microsoft.com/office/drawing/2014/main" xmlns="" id="{B0E447CE-3294-AC76-885D-1D6F56BEB02F}"/>
              </a:ext>
            </a:extLst>
          </p:cNvPr>
          <p:cNvSpPr txBox="1"/>
          <p:nvPr/>
        </p:nvSpPr>
        <p:spPr>
          <a:xfrm>
            <a:off x="0" y="6354761"/>
            <a:ext cx="12192000" cy="523220"/>
          </a:xfrm>
          <a:prstGeom prst="rect">
            <a:avLst/>
          </a:prstGeom>
          <a:solidFill>
            <a:srgbClr val="FFC000"/>
          </a:solidFill>
          <a:ln w="28575">
            <a:solidFill>
              <a:schemeClr val="tx1"/>
            </a:solidFill>
          </a:ln>
        </p:spPr>
        <p:txBody>
          <a:bodyPr wrap="square" rtlCol="0">
            <a:spAutoFit/>
          </a:bodyPr>
          <a:lstStyle/>
          <a:p>
            <a:pPr algn="ctr"/>
            <a:r>
              <a:rPr lang="en-IN" sz="2800" b="1" spc="370" dirty="0">
                <a:effectLst/>
                <a:latin typeface="Calisto MT" pitchFamily="18" charset="0"/>
                <a:ea typeface="Calibri" panose="020F0502020204030204" pitchFamily="34" charset="0"/>
                <a:cs typeface="Mangal" panose="02040503050203030202" pitchFamily="18" charset="0"/>
              </a:rPr>
              <a:t>Follow us: </a:t>
            </a:r>
            <a:r>
              <a:rPr lang="en-IN" sz="2800" b="1" u="sng" spc="370" dirty="0">
                <a:solidFill>
                  <a:srgbClr val="833C0B"/>
                </a:solidFill>
                <a:effectLst/>
                <a:latin typeface="Calisto MT" pitchFamily="18" charset="0"/>
                <a:ea typeface="Calibri" panose="020F0502020204030204" pitchFamily="34" charset="0"/>
                <a:cs typeface="Mangal" panose="02040503050203030202" pitchFamily="18" charset="0"/>
                <a:hlinkClick r:id="rId3"/>
              </a:rPr>
              <a:t>Official Site</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rgbClr val="0070C0"/>
                </a:solidFill>
                <a:effectLst/>
                <a:latin typeface="Calisto MT" pitchFamily="18" charset="0"/>
                <a:ea typeface="Calibri" panose="020F0502020204030204" pitchFamily="34" charset="0"/>
                <a:cs typeface="Mangal" panose="02040503050203030202" pitchFamily="18" charset="0"/>
                <a:hlinkClick r:id="rId4">
                  <a:extLst>
                    <a:ext uri="{A12FA001-AC4F-418D-AE19-62706E023703}">
                      <ahyp:hlinkClr xmlns:ahyp="http://schemas.microsoft.com/office/drawing/2018/hyperlinkcolor" xmlns="" val="tx"/>
                    </a:ext>
                  </a:extLst>
                </a:hlinkClick>
              </a:rPr>
              <a:t>Telegram</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chemeClr val="accent5">
                    <a:lumMod val="75000"/>
                  </a:schemeClr>
                </a:solidFill>
                <a:effectLst/>
                <a:latin typeface="Calisto MT" pitchFamily="18" charset="0"/>
                <a:ea typeface="Calibri" panose="020F0502020204030204" pitchFamily="34" charset="0"/>
                <a:cs typeface="Mangal" panose="02040503050203030202" pitchFamily="18" charset="0"/>
                <a:hlinkClick r:id="rId5">
                  <a:extLst>
                    <a:ext uri="{A12FA001-AC4F-418D-AE19-62706E023703}">
                      <ahyp:hlinkClr xmlns:ahyp="http://schemas.microsoft.com/office/drawing/2018/hyperlinkcolor" xmlns="" val="tx"/>
                    </a:ext>
                  </a:extLst>
                </a:hlinkClick>
              </a:rPr>
              <a:t>Facebook</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rgbClr val="C00000"/>
                </a:solidFill>
                <a:effectLst/>
                <a:latin typeface="Calisto MT" pitchFamily="18" charset="0"/>
                <a:ea typeface="Calibri" panose="020F0502020204030204" pitchFamily="34" charset="0"/>
                <a:cs typeface="Mangal" panose="02040503050203030202" pitchFamily="18" charset="0"/>
                <a:hlinkClick r:id="rId6">
                  <a:extLst>
                    <a:ext uri="{A12FA001-AC4F-418D-AE19-62706E023703}">
                      <ahyp:hlinkClr xmlns:ahyp="http://schemas.microsoft.com/office/drawing/2018/hyperlinkcolor" xmlns="" val="tx"/>
                    </a:ext>
                  </a:extLst>
                </a:hlinkClick>
              </a:rPr>
              <a:t>Instagram</a:t>
            </a:r>
            <a:endParaRPr lang="en-IN" sz="2800" spc="370" dirty="0">
              <a:latin typeface="Calisto MT" pitchFamily="18" charset="0"/>
            </a:endParaRPr>
          </a:p>
        </p:txBody>
      </p:sp>
      <p:grpSp>
        <p:nvGrpSpPr>
          <p:cNvPr id="5" name="Group 4">
            <a:extLst>
              <a:ext uri="{FF2B5EF4-FFF2-40B4-BE49-F238E27FC236}">
                <a16:creationId xmlns:a16="http://schemas.microsoft.com/office/drawing/2014/main" xmlns="" id="{38428CEE-7EA3-3E04-01F8-C235CBB58AF4}"/>
              </a:ext>
            </a:extLst>
          </p:cNvPr>
          <p:cNvGrpSpPr/>
          <p:nvPr/>
        </p:nvGrpSpPr>
        <p:grpSpPr>
          <a:xfrm>
            <a:off x="2" y="-49736"/>
            <a:ext cx="12191999" cy="1113977"/>
            <a:chOff x="0" y="-49736"/>
            <a:chExt cx="12191999" cy="1113977"/>
          </a:xfrm>
        </p:grpSpPr>
        <p:sp>
          <p:nvSpPr>
            <p:cNvPr id="8" name="TextBox 7">
              <a:extLst>
                <a:ext uri="{FF2B5EF4-FFF2-40B4-BE49-F238E27FC236}">
                  <a16:creationId xmlns:a16="http://schemas.microsoft.com/office/drawing/2014/main" xmlns="" id="{1F815FD6-2B08-8414-8E09-A0F799D488C6}"/>
                </a:ext>
              </a:extLst>
            </p:cNvPr>
            <p:cNvSpPr txBox="1"/>
            <p:nvPr/>
          </p:nvSpPr>
          <p:spPr>
            <a:xfrm>
              <a:off x="0" y="-49736"/>
              <a:ext cx="12191999" cy="1077218"/>
            </a:xfrm>
            <a:prstGeom prst="rect">
              <a:avLst/>
            </a:prstGeom>
            <a:solidFill>
              <a:schemeClr val="bg1"/>
            </a:solidFill>
            <a:ln w="28575">
              <a:solidFill>
                <a:schemeClr val="tx1"/>
              </a:solidFill>
            </a:ln>
          </p:spPr>
          <p:txBody>
            <a:bodyPr wrap="square">
              <a:spAutoFit/>
            </a:bodyPr>
            <a:lstStyle/>
            <a:p>
              <a:pPr algn="ctr"/>
              <a:r>
                <a:rPr lang="en-US" sz="4400" b="1" dirty="0">
                  <a:ln>
                    <a:solidFill>
                      <a:srgbClr val="002060"/>
                    </a:solidFill>
                  </a:ln>
                  <a:solidFill>
                    <a:srgbClr val="002060"/>
                  </a:solidFill>
                  <a:latin typeface="Bahnschrift SemiBold" panose="020B0502040204020203" pitchFamily="34" charset="0"/>
                </a:rPr>
                <a:t>	   </a:t>
              </a:r>
              <a:r>
                <a:rPr lang="en-US" sz="4400" b="1" dirty="0">
                  <a:ln>
                    <a:solidFill>
                      <a:srgbClr val="002060"/>
                    </a:solidFill>
                  </a:ln>
                  <a:solidFill>
                    <a:srgbClr val="002060"/>
                  </a:solidFill>
                  <a:latin typeface="Calisto MT" pitchFamily="18" charset="0"/>
                </a:rPr>
                <a:t>APARCHIT EXAM WARRIORS</a:t>
              </a:r>
              <a:endParaRPr lang="en-US" sz="4400" b="1" spc="300" dirty="0">
                <a:ln w="28575">
                  <a:solidFill>
                    <a:schemeClr val="tx1"/>
                  </a:solidFill>
                </a:ln>
                <a:solidFill>
                  <a:srgbClr val="002060"/>
                </a:solidFill>
                <a:latin typeface="Calisto MT" pitchFamily="18" charset="0"/>
              </a:endParaRPr>
            </a:p>
            <a:p>
              <a:pPr algn="ctr"/>
              <a:r>
                <a:rPr lang="en-US" b="1" dirty="0">
                  <a:solidFill>
                    <a:srgbClr val="002060"/>
                  </a:solidFill>
                  <a:latin typeface="Bahnschrift SemiBold" panose="020B0502040204020203" pitchFamily="34" charset="0"/>
                </a:rPr>
                <a:t>	  </a:t>
              </a:r>
              <a:r>
                <a:rPr lang="en-US" sz="2000" b="1" dirty="0">
                  <a:solidFill>
                    <a:srgbClr val="002060"/>
                  </a:solidFill>
                  <a:latin typeface="Calisto MT" pitchFamily="18" charset="0"/>
                </a:rPr>
                <a:t>No.1 Platform  For All Competitive  Exam Bank | SSC | Railway | Government Exam</a:t>
              </a:r>
            </a:p>
          </p:txBody>
        </p:sp>
        <p:pic>
          <p:nvPicPr>
            <p:cNvPr id="10" name="Picture 9">
              <a:extLst>
                <a:ext uri="{FF2B5EF4-FFF2-40B4-BE49-F238E27FC236}">
                  <a16:creationId xmlns:a16="http://schemas.microsoft.com/office/drawing/2014/main" xmlns="" id="{1700D919-F3E9-6A94-8366-9664609F8842}"/>
                </a:ext>
              </a:extLst>
            </p:cNvPr>
            <p:cNvPicPr>
              <a:picLocks noChangeAspect="1"/>
            </p:cNvPicPr>
            <p:nvPr/>
          </p:nvPicPr>
          <p:blipFill>
            <a:blip r:embed="rId7" cstate="print">
              <a:extLst>
                <a:ext uri="{BEBA8EAE-BF5A-486C-A8C5-ECC9F3942E4B}">
                  <a14:imgProps xmlns:a14="http://schemas.microsoft.com/office/drawing/2010/main">
                    <a14:imgLayer r:embed="rId8">
                      <a14:imgEffect>
                        <a14:sharpenSoften amount="50000"/>
                      </a14:imgEffect>
                    </a14:imgLayer>
                  </a14:imgProps>
                </a:ext>
                <a:ext uri="{28A0092B-C50C-407E-A947-70E740481C1C}">
                  <a14:useLocalDpi xmlns:a14="http://schemas.microsoft.com/office/drawing/2010/main" val="0"/>
                </a:ext>
              </a:extLst>
            </a:blip>
            <a:stretch>
              <a:fillRect/>
            </a:stretch>
          </p:blipFill>
          <p:spPr>
            <a:xfrm>
              <a:off x="508000" y="-25992"/>
              <a:ext cx="1090294" cy="1046615"/>
            </a:xfrm>
            <a:prstGeom prst="rect">
              <a:avLst/>
            </a:prstGeom>
          </p:spPr>
        </p:pic>
        <p:cxnSp>
          <p:nvCxnSpPr>
            <p:cNvPr id="11" name="Straight Connector 10">
              <a:extLst>
                <a:ext uri="{FF2B5EF4-FFF2-40B4-BE49-F238E27FC236}">
                  <a16:creationId xmlns:a16="http://schemas.microsoft.com/office/drawing/2014/main" xmlns="" id="{1725C661-C6A3-0B6A-9155-E36E41878D95}"/>
                </a:ext>
              </a:extLst>
            </p:cNvPr>
            <p:cNvCxnSpPr/>
            <p:nvPr/>
          </p:nvCxnSpPr>
          <p:spPr>
            <a:xfrm>
              <a:off x="0" y="1064241"/>
              <a:ext cx="12191999" cy="0"/>
            </a:xfrm>
            <a:prstGeom prst="line">
              <a:avLst/>
            </a:prstGeom>
            <a:ln w="69850" cmpd="dbl">
              <a:solidFill>
                <a:schemeClr val="tx1"/>
              </a:solidFill>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p14="http://schemas.microsoft.com/office/powerpoint/2010/main">
        <mc:Choice Requires="p14">
          <p:contentPart p14:bwMode="auto" r:id="rId9">
            <p14:nvContentPartPr>
              <p14:cNvPr id="32" name="Ink 31"/>
              <p14:cNvContentPartPr/>
              <p14:nvPr/>
            </p14:nvContentPartPr>
            <p14:xfrm>
              <a:off x="1378523" y="3965649"/>
              <a:ext cx="17280" cy="17640"/>
            </p14:xfrm>
          </p:contentPart>
        </mc:Choice>
        <mc:Fallback xmlns="">
          <p:pic>
            <p:nvPicPr>
              <p:cNvPr id="32" name="Ink 31"/>
              <p:cNvPicPr/>
              <p:nvPr/>
            </p:nvPicPr>
            <p:blipFill>
              <a:blip r:embed="rId17"/>
              <a:stretch>
                <a:fillRect/>
              </a:stretch>
            </p:blipFill>
            <p:spPr>
              <a:xfrm>
                <a:off x="1370243" y="3957369"/>
                <a:ext cx="33840" cy="34200"/>
              </a:xfrm>
              <a:prstGeom prst="rect">
                <a:avLst/>
              </a:prstGeom>
            </p:spPr>
          </p:pic>
        </mc:Fallback>
      </mc:AlternateContent>
      <p:sp>
        <p:nvSpPr>
          <p:cNvPr id="6" name="AutoShape 4" descr="State Bank of India Reveals New Logo Design - Logo-Designer.c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2" name="Rectangle 1"/>
          <p:cNvSpPr/>
          <p:nvPr/>
        </p:nvSpPr>
        <p:spPr>
          <a:xfrm>
            <a:off x="1" y="1070046"/>
            <a:ext cx="12191999" cy="2246769"/>
          </a:xfrm>
          <a:prstGeom prst="rect">
            <a:avLst/>
          </a:prstGeom>
          <a:ln w="57150">
            <a:solidFill>
              <a:schemeClr val="tx1"/>
            </a:solidFill>
          </a:ln>
        </p:spPr>
        <p:txBody>
          <a:bodyPr wrap="square">
            <a:spAutoFit/>
          </a:bodyPr>
          <a:lstStyle/>
          <a:p>
            <a:r>
              <a:rPr lang="en-US" sz="2800" dirty="0" smtClean="0">
                <a:solidFill>
                  <a:srgbClr val="C10000"/>
                </a:solidFill>
                <a:latin typeface="Calisto MT" pitchFamily="18" charset="0"/>
              </a:rPr>
              <a:t>Q.10. </a:t>
            </a:r>
            <a:r>
              <a:rPr lang="en-US" sz="2800" dirty="0">
                <a:solidFill>
                  <a:srgbClr val="C10000"/>
                </a:solidFill>
                <a:latin typeface="Calisto MT" pitchFamily="18" charset="0"/>
              </a:rPr>
              <a:t>Who among the following has been sworn in as Slovakia’s 6th President</a:t>
            </a:r>
            <a:r>
              <a:rPr lang="en-US" sz="2800" dirty="0" smtClean="0">
                <a:solidFill>
                  <a:srgbClr val="C10000"/>
                </a:solidFill>
                <a:latin typeface="Calisto MT" pitchFamily="18" charset="0"/>
              </a:rPr>
              <a:t>?</a:t>
            </a:r>
            <a:endParaRPr lang="hi-IN" sz="2800" dirty="0">
              <a:solidFill>
                <a:srgbClr val="C10000"/>
              </a:solidFill>
              <a:latin typeface="Calisto MT" pitchFamily="18" charset="0"/>
            </a:endParaRPr>
          </a:p>
          <a:p>
            <a:r>
              <a:rPr lang="hi-IN" sz="2800" dirty="0" smtClean="0">
                <a:solidFill>
                  <a:srgbClr val="C10000"/>
                </a:solidFill>
                <a:latin typeface="Calisto MT" pitchFamily="18" charset="0"/>
              </a:rPr>
              <a:t>प्र. </a:t>
            </a:r>
            <a:r>
              <a:rPr lang="hi-IN" sz="2800" dirty="0">
                <a:solidFill>
                  <a:srgbClr val="C10000"/>
                </a:solidFill>
                <a:latin typeface="Calisto MT" pitchFamily="18" charset="0"/>
              </a:rPr>
              <a:t>निम्नलिखित में से किसने स्लोवाकिया के छठे राष्ट्रपति के रूप में शपथ ली है?</a:t>
            </a:r>
            <a:endParaRPr lang="en-US" sz="2800" dirty="0">
              <a:solidFill>
                <a:srgbClr val="C10000"/>
              </a:solidFill>
              <a:latin typeface="Calisto MT" pitchFamily="18" charset="0"/>
            </a:endParaRPr>
          </a:p>
          <a:p>
            <a:r>
              <a:rPr lang="en-IN" sz="2800" dirty="0">
                <a:solidFill>
                  <a:srgbClr val="816000"/>
                </a:solidFill>
                <a:latin typeface="Calisto MT" pitchFamily="18" charset="0"/>
              </a:rPr>
              <a:t>A) </a:t>
            </a:r>
            <a:r>
              <a:rPr lang="en-IN" sz="2800" dirty="0" err="1">
                <a:solidFill>
                  <a:srgbClr val="816000"/>
                </a:solidFill>
                <a:latin typeface="Calisto MT" pitchFamily="18" charset="0"/>
              </a:rPr>
              <a:t>Petr</a:t>
            </a:r>
            <a:r>
              <a:rPr lang="en-IN" sz="2800" dirty="0">
                <a:solidFill>
                  <a:srgbClr val="816000"/>
                </a:solidFill>
                <a:latin typeface="Calisto MT" pitchFamily="18" charset="0"/>
              </a:rPr>
              <a:t> </a:t>
            </a:r>
            <a:r>
              <a:rPr lang="en-IN" sz="2800" dirty="0" err="1">
                <a:solidFill>
                  <a:srgbClr val="816000"/>
                </a:solidFill>
                <a:latin typeface="Calisto MT" pitchFamily="18" charset="0"/>
              </a:rPr>
              <a:t>Pellegrini</a:t>
            </a:r>
            <a:r>
              <a:rPr lang="en-IN" sz="2800" dirty="0">
                <a:solidFill>
                  <a:srgbClr val="816000"/>
                </a:solidFill>
                <a:latin typeface="Calisto MT" pitchFamily="18" charset="0"/>
              </a:rPr>
              <a:t> </a:t>
            </a:r>
            <a:r>
              <a:rPr lang="en-IN" sz="2800" dirty="0" smtClean="0">
                <a:solidFill>
                  <a:srgbClr val="816000"/>
                </a:solidFill>
                <a:latin typeface="Calisto MT" pitchFamily="18" charset="0"/>
              </a:rPr>
              <a:t>			B</a:t>
            </a:r>
            <a:r>
              <a:rPr lang="en-IN" sz="2800" dirty="0">
                <a:solidFill>
                  <a:srgbClr val="816000"/>
                </a:solidFill>
                <a:latin typeface="Calisto MT" pitchFamily="18" charset="0"/>
              </a:rPr>
              <a:t>) </a:t>
            </a:r>
            <a:r>
              <a:rPr lang="en-IN" sz="2800" dirty="0" err="1">
                <a:solidFill>
                  <a:srgbClr val="816000"/>
                </a:solidFill>
                <a:latin typeface="Calisto MT" pitchFamily="18" charset="0"/>
              </a:rPr>
              <a:t>Zuzana</a:t>
            </a:r>
            <a:r>
              <a:rPr lang="en-IN" sz="2800" dirty="0">
                <a:solidFill>
                  <a:srgbClr val="816000"/>
                </a:solidFill>
                <a:latin typeface="Calisto MT" pitchFamily="18" charset="0"/>
              </a:rPr>
              <a:t> </a:t>
            </a:r>
            <a:r>
              <a:rPr lang="en-IN" sz="2800" b="1" dirty="0" err="1">
                <a:solidFill>
                  <a:srgbClr val="816000"/>
                </a:solidFill>
                <a:latin typeface="Calisto MT" pitchFamily="18" charset="0"/>
              </a:rPr>
              <a:t>Č</a:t>
            </a:r>
            <a:r>
              <a:rPr lang="en-IN" sz="2800" dirty="0" err="1">
                <a:solidFill>
                  <a:srgbClr val="816000"/>
                </a:solidFill>
                <a:latin typeface="Calisto MT" pitchFamily="18" charset="0"/>
              </a:rPr>
              <a:t>aputová</a:t>
            </a:r>
            <a:endParaRPr lang="en-IN" sz="2800" dirty="0">
              <a:solidFill>
                <a:srgbClr val="816000"/>
              </a:solidFill>
              <a:latin typeface="Calisto MT" pitchFamily="18" charset="0"/>
            </a:endParaRPr>
          </a:p>
          <a:p>
            <a:r>
              <a:rPr lang="en-IN" sz="2800" dirty="0">
                <a:solidFill>
                  <a:srgbClr val="816000"/>
                </a:solidFill>
                <a:latin typeface="Calisto MT" pitchFamily="18" charset="0"/>
              </a:rPr>
              <a:t>C) Robert Fico </a:t>
            </a:r>
            <a:r>
              <a:rPr lang="en-IN" sz="2800" dirty="0" smtClean="0">
                <a:solidFill>
                  <a:srgbClr val="816000"/>
                </a:solidFill>
                <a:latin typeface="Calisto MT" pitchFamily="18" charset="0"/>
              </a:rPr>
              <a:t>			D</a:t>
            </a:r>
            <a:r>
              <a:rPr lang="en-IN" sz="2800" dirty="0">
                <a:solidFill>
                  <a:srgbClr val="816000"/>
                </a:solidFill>
                <a:latin typeface="Calisto MT" pitchFamily="18" charset="0"/>
              </a:rPr>
              <a:t>) Ivan </a:t>
            </a:r>
            <a:r>
              <a:rPr lang="en-IN" sz="2800" dirty="0" err="1" smtClean="0">
                <a:solidFill>
                  <a:srgbClr val="816000"/>
                </a:solidFill>
                <a:latin typeface="Calisto MT" pitchFamily="18" charset="0"/>
              </a:rPr>
              <a:t>Gašparovi</a:t>
            </a:r>
            <a:r>
              <a:rPr lang="en-IN" sz="2800" b="1" dirty="0" err="1" smtClean="0">
                <a:solidFill>
                  <a:srgbClr val="816000"/>
                </a:solidFill>
                <a:latin typeface="Calisto MT" pitchFamily="18" charset="0"/>
              </a:rPr>
              <a:t>č</a:t>
            </a:r>
            <a:endParaRPr lang="en-IN" sz="2800" b="1" dirty="0" smtClean="0">
              <a:solidFill>
                <a:srgbClr val="816000"/>
              </a:solidFill>
              <a:latin typeface="Calisto MT" pitchFamily="18" charset="0"/>
            </a:endParaRPr>
          </a:p>
          <a:p>
            <a:r>
              <a:rPr lang="en-IN" sz="2800" dirty="0" smtClean="0">
                <a:solidFill>
                  <a:srgbClr val="816000"/>
                </a:solidFill>
                <a:latin typeface="Calisto MT" pitchFamily="18" charset="0"/>
              </a:rPr>
              <a:t>E) Peter Robert </a:t>
            </a:r>
            <a:r>
              <a:rPr lang="en-IN" sz="2800" dirty="0">
                <a:solidFill>
                  <a:srgbClr val="816000"/>
                </a:solidFill>
                <a:latin typeface="Calisto MT" pitchFamily="18" charset="0"/>
              </a:rPr>
              <a:t>	</a:t>
            </a:r>
            <a:endParaRPr lang="en-IN" sz="2800" dirty="0">
              <a:latin typeface="Calisto MT" pitchFamily="18" charset="0"/>
            </a:endParaRPr>
          </a:p>
        </p:txBody>
      </p:sp>
    </p:spTree>
    <p:extLst>
      <p:ext uri="{BB962C8B-B14F-4D97-AF65-F5344CB8AC3E}">
        <p14:creationId xmlns:p14="http://schemas.microsoft.com/office/powerpoint/2010/main" val="1887743670"/>
      </p:ext>
    </p:extLst>
  </p:cSld>
  <p:clrMapOvr>
    <a:masterClrMapping/>
  </p:clrMapOvr>
  <p:transition spd="slow" advTm="30333">
    <p:wip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7" name="TextBox 6">
            <a:extLst>
              <a:ext uri="{FF2B5EF4-FFF2-40B4-BE49-F238E27FC236}">
                <a16:creationId xmlns:a16="http://schemas.microsoft.com/office/drawing/2014/main" xmlns="" id="{B0E447CE-3294-AC76-885D-1D6F56BEB02F}"/>
              </a:ext>
            </a:extLst>
          </p:cNvPr>
          <p:cNvSpPr txBox="1"/>
          <p:nvPr/>
        </p:nvSpPr>
        <p:spPr>
          <a:xfrm>
            <a:off x="0" y="6354761"/>
            <a:ext cx="12192000" cy="523220"/>
          </a:xfrm>
          <a:prstGeom prst="rect">
            <a:avLst/>
          </a:prstGeom>
          <a:solidFill>
            <a:srgbClr val="FFC000"/>
          </a:solidFill>
          <a:ln w="28575">
            <a:solidFill>
              <a:schemeClr val="tx1"/>
            </a:solidFill>
          </a:ln>
        </p:spPr>
        <p:txBody>
          <a:bodyPr wrap="square" rtlCol="0">
            <a:spAutoFit/>
          </a:bodyPr>
          <a:lstStyle/>
          <a:p>
            <a:pPr algn="ctr"/>
            <a:r>
              <a:rPr lang="en-IN" sz="2800" b="1" spc="370" dirty="0">
                <a:effectLst/>
                <a:latin typeface="Calisto MT" pitchFamily="18" charset="0"/>
                <a:ea typeface="Calibri" panose="020F0502020204030204" pitchFamily="34" charset="0"/>
                <a:cs typeface="Mangal" panose="02040503050203030202" pitchFamily="18" charset="0"/>
              </a:rPr>
              <a:t>Follow us: </a:t>
            </a:r>
            <a:r>
              <a:rPr lang="en-IN" sz="2800" b="1" u="sng" spc="370" dirty="0">
                <a:solidFill>
                  <a:srgbClr val="833C0B"/>
                </a:solidFill>
                <a:effectLst/>
                <a:latin typeface="Calisto MT" pitchFamily="18" charset="0"/>
                <a:ea typeface="Calibri" panose="020F0502020204030204" pitchFamily="34" charset="0"/>
                <a:cs typeface="Mangal" panose="02040503050203030202" pitchFamily="18" charset="0"/>
                <a:hlinkClick r:id="rId3"/>
              </a:rPr>
              <a:t>Official Site</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rgbClr val="0070C0"/>
                </a:solidFill>
                <a:effectLst/>
                <a:latin typeface="Calisto MT" pitchFamily="18" charset="0"/>
                <a:ea typeface="Calibri" panose="020F0502020204030204" pitchFamily="34" charset="0"/>
                <a:cs typeface="Mangal" panose="02040503050203030202" pitchFamily="18" charset="0"/>
                <a:hlinkClick r:id="rId4">
                  <a:extLst>
                    <a:ext uri="{A12FA001-AC4F-418D-AE19-62706E023703}">
                      <ahyp:hlinkClr xmlns:ahyp="http://schemas.microsoft.com/office/drawing/2018/hyperlinkcolor" xmlns="" val="tx"/>
                    </a:ext>
                  </a:extLst>
                </a:hlinkClick>
              </a:rPr>
              <a:t>Telegram</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chemeClr val="accent5">
                    <a:lumMod val="75000"/>
                  </a:schemeClr>
                </a:solidFill>
                <a:effectLst/>
                <a:latin typeface="Calisto MT" pitchFamily="18" charset="0"/>
                <a:ea typeface="Calibri" panose="020F0502020204030204" pitchFamily="34" charset="0"/>
                <a:cs typeface="Mangal" panose="02040503050203030202" pitchFamily="18" charset="0"/>
                <a:hlinkClick r:id="rId5">
                  <a:extLst>
                    <a:ext uri="{A12FA001-AC4F-418D-AE19-62706E023703}">
                      <ahyp:hlinkClr xmlns:ahyp="http://schemas.microsoft.com/office/drawing/2018/hyperlinkcolor" xmlns="" val="tx"/>
                    </a:ext>
                  </a:extLst>
                </a:hlinkClick>
              </a:rPr>
              <a:t>Facebook</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rgbClr val="C00000"/>
                </a:solidFill>
                <a:effectLst/>
                <a:latin typeface="Calisto MT" pitchFamily="18" charset="0"/>
                <a:ea typeface="Calibri" panose="020F0502020204030204" pitchFamily="34" charset="0"/>
                <a:cs typeface="Mangal" panose="02040503050203030202" pitchFamily="18" charset="0"/>
                <a:hlinkClick r:id="rId6">
                  <a:extLst>
                    <a:ext uri="{A12FA001-AC4F-418D-AE19-62706E023703}">
                      <ahyp:hlinkClr xmlns:ahyp="http://schemas.microsoft.com/office/drawing/2018/hyperlinkcolor" xmlns="" val="tx"/>
                    </a:ext>
                  </a:extLst>
                </a:hlinkClick>
              </a:rPr>
              <a:t>Instagram</a:t>
            </a:r>
            <a:endParaRPr lang="en-IN" sz="2800" spc="370" dirty="0">
              <a:latin typeface="Calisto MT" pitchFamily="18" charset="0"/>
            </a:endParaRPr>
          </a:p>
        </p:txBody>
      </p:sp>
      <p:grpSp>
        <p:nvGrpSpPr>
          <p:cNvPr id="5" name="Group 4">
            <a:extLst>
              <a:ext uri="{FF2B5EF4-FFF2-40B4-BE49-F238E27FC236}">
                <a16:creationId xmlns:a16="http://schemas.microsoft.com/office/drawing/2014/main" xmlns="" id="{38428CEE-7EA3-3E04-01F8-C235CBB58AF4}"/>
              </a:ext>
            </a:extLst>
          </p:cNvPr>
          <p:cNvGrpSpPr/>
          <p:nvPr/>
        </p:nvGrpSpPr>
        <p:grpSpPr>
          <a:xfrm>
            <a:off x="2" y="-49736"/>
            <a:ext cx="12191999" cy="1113977"/>
            <a:chOff x="0" y="-49736"/>
            <a:chExt cx="12191999" cy="1113977"/>
          </a:xfrm>
        </p:grpSpPr>
        <p:sp>
          <p:nvSpPr>
            <p:cNvPr id="8" name="TextBox 7">
              <a:extLst>
                <a:ext uri="{FF2B5EF4-FFF2-40B4-BE49-F238E27FC236}">
                  <a16:creationId xmlns:a16="http://schemas.microsoft.com/office/drawing/2014/main" xmlns="" id="{1F815FD6-2B08-8414-8E09-A0F799D488C6}"/>
                </a:ext>
              </a:extLst>
            </p:cNvPr>
            <p:cNvSpPr txBox="1"/>
            <p:nvPr/>
          </p:nvSpPr>
          <p:spPr>
            <a:xfrm>
              <a:off x="0" y="-49736"/>
              <a:ext cx="12191999" cy="1077218"/>
            </a:xfrm>
            <a:prstGeom prst="rect">
              <a:avLst/>
            </a:prstGeom>
            <a:solidFill>
              <a:schemeClr val="bg1"/>
            </a:solidFill>
            <a:ln w="28575">
              <a:solidFill>
                <a:schemeClr val="tx1"/>
              </a:solidFill>
            </a:ln>
          </p:spPr>
          <p:txBody>
            <a:bodyPr wrap="square">
              <a:spAutoFit/>
            </a:bodyPr>
            <a:lstStyle/>
            <a:p>
              <a:pPr algn="ctr"/>
              <a:r>
                <a:rPr lang="en-US" sz="4400" b="1" dirty="0">
                  <a:ln>
                    <a:solidFill>
                      <a:srgbClr val="002060"/>
                    </a:solidFill>
                  </a:ln>
                  <a:solidFill>
                    <a:srgbClr val="002060"/>
                  </a:solidFill>
                  <a:latin typeface="Bahnschrift SemiBold" panose="020B0502040204020203" pitchFamily="34" charset="0"/>
                </a:rPr>
                <a:t>	   </a:t>
              </a:r>
              <a:r>
                <a:rPr lang="en-US" sz="4400" b="1" dirty="0">
                  <a:ln>
                    <a:solidFill>
                      <a:srgbClr val="002060"/>
                    </a:solidFill>
                  </a:ln>
                  <a:solidFill>
                    <a:srgbClr val="002060"/>
                  </a:solidFill>
                  <a:latin typeface="Calisto MT" pitchFamily="18" charset="0"/>
                </a:rPr>
                <a:t>APARCHIT EXAM WARRIORS</a:t>
              </a:r>
              <a:endParaRPr lang="en-US" sz="4400" b="1" spc="300" dirty="0">
                <a:ln w="28575">
                  <a:solidFill>
                    <a:schemeClr val="tx1"/>
                  </a:solidFill>
                </a:ln>
                <a:solidFill>
                  <a:srgbClr val="002060"/>
                </a:solidFill>
                <a:latin typeface="Calisto MT" pitchFamily="18" charset="0"/>
              </a:endParaRPr>
            </a:p>
            <a:p>
              <a:pPr algn="ctr"/>
              <a:r>
                <a:rPr lang="en-US" b="1" dirty="0">
                  <a:solidFill>
                    <a:srgbClr val="002060"/>
                  </a:solidFill>
                  <a:latin typeface="Bahnschrift SemiBold" panose="020B0502040204020203" pitchFamily="34" charset="0"/>
                </a:rPr>
                <a:t>	  </a:t>
              </a:r>
              <a:r>
                <a:rPr lang="en-US" sz="2000" b="1" dirty="0">
                  <a:solidFill>
                    <a:srgbClr val="002060"/>
                  </a:solidFill>
                  <a:latin typeface="Calisto MT" pitchFamily="18" charset="0"/>
                </a:rPr>
                <a:t>No.1 Platform  For All Competitive  Exam Bank | SSC | Railway | Government Exam</a:t>
              </a:r>
            </a:p>
          </p:txBody>
        </p:sp>
        <p:pic>
          <p:nvPicPr>
            <p:cNvPr id="10" name="Picture 9">
              <a:extLst>
                <a:ext uri="{FF2B5EF4-FFF2-40B4-BE49-F238E27FC236}">
                  <a16:creationId xmlns:a16="http://schemas.microsoft.com/office/drawing/2014/main" xmlns="" id="{1700D919-F3E9-6A94-8366-9664609F8842}"/>
                </a:ext>
              </a:extLst>
            </p:cNvPr>
            <p:cNvPicPr>
              <a:picLocks noChangeAspect="1"/>
            </p:cNvPicPr>
            <p:nvPr/>
          </p:nvPicPr>
          <p:blipFill>
            <a:blip r:embed="rId7" cstate="print">
              <a:extLst>
                <a:ext uri="{BEBA8EAE-BF5A-486C-A8C5-ECC9F3942E4B}">
                  <a14:imgProps xmlns:a14="http://schemas.microsoft.com/office/drawing/2010/main">
                    <a14:imgLayer r:embed="rId8">
                      <a14:imgEffect>
                        <a14:sharpenSoften amount="50000"/>
                      </a14:imgEffect>
                    </a14:imgLayer>
                  </a14:imgProps>
                </a:ext>
                <a:ext uri="{28A0092B-C50C-407E-A947-70E740481C1C}">
                  <a14:useLocalDpi xmlns:a14="http://schemas.microsoft.com/office/drawing/2010/main" val="0"/>
                </a:ext>
              </a:extLst>
            </a:blip>
            <a:stretch>
              <a:fillRect/>
            </a:stretch>
          </p:blipFill>
          <p:spPr>
            <a:xfrm>
              <a:off x="508000" y="-25992"/>
              <a:ext cx="1090294" cy="1046615"/>
            </a:xfrm>
            <a:prstGeom prst="rect">
              <a:avLst/>
            </a:prstGeom>
          </p:spPr>
        </p:pic>
        <p:cxnSp>
          <p:nvCxnSpPr>
            <p:cNvPr id="11" name="Straight Connector 10">
              <a:extLst>
                <a:ext uri="{FF2B5EF4-FFF2-40B4-BE49-F238E27FC236}">
                  <a16:creationId xmlns:a16="http://schemas.microsoft.com/office/drawing/2014/main" xmlns="" id="{1725C661-C6A3-0B6A-9155-E36E41878D95}"/>
                </a:ext>
              </a:extLst>
            </p:cNvPr>
            <p:cNvCxnSpPr/>
            <p:nvPr/>
          </p:nvCxnSpPr>
          <p:spPr>
            <a:xfrm>
              <a:off x="0" y="1064241"/>
              <a:ext cx="12191999" cy="0"/>
            </a:xfrm>
            <a:prstGeom prst="line">
              <a:avLst/>
            </a:prstGeom>
            <a:ln w="69850" cmpd="dbl">
              <a:solidFill>
                <a:schemeClr val="tx1"/>
              </a:solidFill>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p14="http://schemas.microsoft.com/office/powerpoint/2010/main">
        <mc:Choice Requires="p14">
          <p:contentPart p14:bwMode="auto" r:id="rId9">
            <p14:nvContentPartPr>
              <p14:cNvPr id="32" name="Ink 31"/>
              <p14:cNvContentPartPr/>
              <p14:nvPr/>
            </p14:nvContentPartPr>
            <p14:xfrm>
              <a:off x="1378523" y="3965649"/>
              <a:ext cx="17280" cy="17640"/>
            </p14:xfrm>
          </p:contentPart>
        </mc:Choice>
        <mc:Fallback xmlns="">
          <p:pic>
            <p:nvPicPr>
              <p:cNvPr id="32" name="Ink 31"/>
              <p:cNvPicPr/>
              <p:nvPr/>
            </p:nvPicPr>
            <p:blipFill>
              <a:blip r:embed="rId17"/>
              <a:stretch>
                <a:fillRect/>
              </a:stretch>
            </p:blipFill>
            <p:spPr>
              <a:xfrm>
                <a:off x="1370243" y="3957369"/>
                <a:ext cx="33840" cy="34200"/>
              </a:xfrm>
              <a:prstGeom prst="rect">
                <a:avLst/>
              </a:prstGeom>
            </p:spPr>
          </p:pic>
        </mc:Fallback>
      </mc:AlternateContent>
      <p:sp>
        <p:nvSpPr>
          <p:cNvPr id="6" name="AutoShape 4" descr="State Bank of India Reveals New Logo Design - Logo-Designer.c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2" name="Rectangle 1"/>
          <p:cNvSpPr/>
          <p:nvPr/>
        </p:nvSpPr>
        <p:spPr>
          <a:xfrm>
            <a:off x="2" y="1525906"/>
            <a:ext cx="12192001" cy="2677656"/>
          </a:xfrm>
          <a:prstGeom prst="rect">
            <a:avLst/>
          </a:prstGeom>
          <a:ln w="57150">
            <a:solidFill>
              <a:schemeClr val="tx1"/>
            </a:solidFill>
          </a:ln>
        </p:spPr>
        <p:txBody>
          <a:bodyPr wrap="square">
            <a:spAutoFit/>
          </a:bodyPr>
          <a:lstStyle/>
          <a:p>
            <a:r>
              <a:rPr lang="en-IN" sz="2800" dirty="0" smtClean="0">
                <a:solidFill>
                  <a:srgbClr val="FF0000"/>
                </a:solidFill>
                <a:latin typeface="Calisto MT" pitchFamily="18" charset="0"/>
              </a:rPr>
              <a:t>✓ </a:t>
            </a:r>
            <a:r>
              <a:rPr lang="en-IN" sz="2800" dirty="0" err="1">
                <a:solidFill>
                  <a:srgbClr val="FF0000"/>
                </a:solidFill>
                <a:latin typeface="Calisto MT" pitchFamily="18" charset="0"/>
              </a:rPr>
              <a:t>Petr</a:t>
            </a:r>
            <a:r>
              <a:rPr lang="en-IN" sz="2800" dirty="0">
                <a:solidFill>
                  <a:srgbClr val="FF0000"/>
                </a:solidFill>
                <a:latin typeface="Calisto MT" pitchFamily="18" charset="0"/>
              </a:rPr>
              <a:t> </a:t>
            </a:r>
            <a:r>
              <a:rPr lang="en-IN" sz="2800" dirty="0" err="1">
                <a:solidFill>
                  <a:srgbClr val="FF0000"/>
                </a:solidFill>
                <a:latin typeface="Calisto MT" pitchFamily="18" charset="0"/>
              </a:rPr>
              <a:t>Pellegrini</a:t>
            </a:r>
            <a:r>
              <a:rPr lang="en-IN" sz="2800" dirty="0">
                <a:solidFill>
                  <a:srgbClr val="FF0000"/>
                </a:solidFill>
                <a:latin typeface="Calisto MT" pitchFamily="18" charset="0"/>
              </a:rPr>
              <a:t> sworn in as Slovak president</a:t>
            </a:r>
            <a:r>
              <a:rPr lang="en-IN" sz="2800" dirty="0" smtClean="0">
                <a:solidFill>
                  <a:srgbClr val="FF0000"/>
                </a:solidFill>
                <a:latin typeface="Calisto MT" pitchFamily="18" charset="0"/>
              </a:rPr>
              <a:t>.</a:t>
            </a:r>
          </a:p>
          <a:p>
            <a:r>
              <a:rPr lang="hi-IN" sz="2800" dirty="0"/>
              <a:t>✓ पेट्र पेलेग्रिनी ने स्लोवाक के राष्ट्रपति के रूप में शपथ ली। </a:t>
            </a:r>
            <a:endParaRPr lang="en-US" sz="2800" dirty="0" smtClean="0"/>
          </a:p>
          <a:p>
            <a:r>
              <a:rPr lang="en-US" sz="2800" dirty="0" smtClean="0">
                <a:latin typeface="Calisto MT" pitchFamily="18" charset="0"/>
              </a:rPr>
              <a:t>✓ </a:t>
            </a:r>
            <a:r>
              <a:rPr lang="en-US" sz="2800" dirty="0" err="1">
                <a:solidFill>
                  <a:srgbClr val="FF0000"/>
                </a:solidFill>
                <a:latin typeface="Calisto MT" pitchFamily="18" charset="0"/>
              </a:rPr>
              <a:t>Petr</a:t>
            </a:r>
            <a:r>
              <a:rPr lang="en-US" sz="2800" dirty="0">
                <a:solidFill>
                  <a:srgbClr val="FF0000"/>
                </a:solidFill>
                <a:latin typeface="Calisto MT" pitchFamily="18" charset="0"/>
              </a:rPr>
              <a:t> </a:t>
            </a:r>
            <a:r>
              <a:rPr lang="en-US" sz="2800" dirty="0" err="1">
                <a:solidFill>
                  <a:srgbClr val="FF0000"/>
                </a:solidFill>
                <a:latin typeface="Calisto MT" pitchFamily="18" charset="0"/>
              </a:rPr>
              <a:t>Pellegrini</a:t>
            </a:r>
            <a:r>
              <a:rPr lang="en-US" sz="2800" dirty="0">
                <a:solidFill>
                  <a:srgbClr val="FF0000"/>
                </a:solidFill>
                <a:latin typeface="Calisto MT" pitchFamily="18" charset="0"/>
              </a:rPr>
              <a:t>, Slovakia’s former speaker of the National Council, is sworn in as Slovakia’s 6th President</a:t>
            </a:r>
            <a:r>
              <a:rPr lang="en-US" sz="2800" dirty="0" smtClean="0">
                <a:solidFill>
                  <a:srgbClr val="FF0000"/>
                </a:solidFill>
                <a:latin typeface="Calisto MT" pitchFamily="18" charset="0"/>
              </a:rPr>
              <a:t>.</a:t>
            </a:r>
          </a:p>
          <a:p>
            <a:pPr lvl="0"/>
            <a:r>
              <a:rPr lang="hi-IN" sz="2800" dirty="0">
                <a:solidFill>
                  <a:prstClr val="black"/>
                </a:solidFill>
              </a:rPr>
              <a:t>✓ स्लोवाकिया के राष्ट्रीय परिषद के पूर्व अध्यक्ष पेट्र पेलेग्रिनी ने स्लोवाकिया के छठे राष्ट्रपति के रूप में शपथ ली</a:t>
            </a:r>
            <a:r>
              <a:rPr lang="hi-IN" sz="2800" dirty="0" smtClean="0">
                <a:solidFill>
                  <a:prstClr val="black"/>
                </a:solidFill>
              </a:rPr>
              <a:t>।</a:t>
            </a:r>
            <a:endParaRPr lang="en-IN" sz="2800" dirty="0">
              <a:solidFill>
                <a:prstClr val="black"/>
              </a:solidFill>
              <a:latin typeface="Calisto MT" pitchFamily="18" charset="0"/>
            </a:endParaRPr>
          </a:p>
        </p:txBody>
      </p:sp>
      <p:sp>
        <p:nvSpPr>
          <p:cNvPr id="12" name="Rectangle 11"/>
          <p:cNvSpPr/>
          <p:nvPr/>
        </p:nvSpPr>
        <p:spPr>
          <a:xfrm>
            <a:off x="1" y="1064241"/>
            <a:ext cx="12191999" cy="461665"/>
          </a:xfrm>
          <a:prstGeom prst="rect">
            <a:avLst/>
          </a:prstGeom>
          <a:solidFill>
            <a:srgbClr val="FFC000"/>
          </a:solidFill>
          <a:ln>
            <a:solidFill>
              <a:schemeClr val="tx1"/>
            </a:solidFill>
          </a:ln>
        </p:spPr>
        <p:txBody>
          <a:bodyPr wrap="square">
            <a:spAutoFit/>
          </a:bodyPr>
          <a:lstStyle/>
          <a:p>
            <a:r>
              <a:rPr lang="en-IN" sz="2400" dirty="0">
                <a:latin typeface="Calisto MT" pitchFamily="18" charset="0"/>
              </a:rPr>
              <a:t>Answer : A</a:t>
            </a:r>
          </a:p>
        </p:txBody>
      </p:sp>
    </p:spTree>
    <p:extLst>
      <p:ext uri="{BB962C8B-B14F-4D97-AF65-F5344CB8AC3E}">
        <p14:creationId xmlns:p14="http://schemas.microsoft.com/office/powerpoint/2010/main" val="1290623994"/>
      </p:ext>
    </p:extLst>
  </p:cSld>
  <p:clrMapOvr>
    <a:masterClrMapping/>
  </p:clrMapOvr>
  <p:transition spd="slow" advTm="30333">
    <p:wip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7" name="TextBox 6">
            <a:extLst>
              <a:ext uri="{FF2B5EF4-FFF2-40B4-BE49-F238E27FC236}">
                <a16:creationId xmlns:a16="http://schemas.microsoft.com/office/drawing/2014/main" xmlns="" id="{B0E447CE-3294-AC76-885D-1D6F56BEB02F}"/>
              </a:ext>
            </a:extLst>
          </p:cNvPr>
          <p:cNvSpPr txBox="1"/>
          <p:nvPr/>
        </p:nvSpPr>
        <p:spPr>
          <a:xfrm>
            <a:off x="0" y="6354761"/>
            <a:ext cx="12192000" cy="523220"/>
          </a:xfrm>
          <a:prstGeom prst="rect">
            <a:avLst/>
          </a:prstGeom>
          <a:solidFill>
            <a:schemeClr val="accent1">
              <a:lumMod val="40000"/>
              <a:lumOff val="60000"/>
            </a:schemeClr>
          </a:solidFill>
          <a:ln w="28575">
            <a:solidFill>
              <a:schemeClr val="tx1"/>
            </a:solidFill>
          </a:ln>
        </p:spPr>
        <p:txBody>
          <a:bodyPr wrap="square" rtlCol="0">
            <a:spAutoFit/>
          </a:bodyPr>
          <a:lstStyle/>
          <a:p>
            <a:pPr algn="ctr"/>
            <a:r>
              <a:rPr lang="en-IN" sz="2800" b="1" spc="370" dirty="0">
                <a:effectLst/>
                <a:latin typeface="Calisto MT" pitchFamily="18" charset="0"/>
                <a:ea typeface="Calibri" panose="020F0502020204030204" pitchFamily="34" charset="0"/>
                <a:cs typeface="Mangal" panose="02040503050203030202" pitchFamily="18" charset="0"/>
              </a:rPr>
              <a:t>Follow us: </a:t>
            </a:r>
            <a:r>
              <a:rPr lang="en-IN" sz="2800" b="1" u="sng" spc="370" dirty="0">
                <a:effectLst/>
                <a:latin typeface="Calisto MT" pitchFamily="18" charset="0"/>
                <a:ea typeface="Calibri" panose="020F0502020204030204" pitchFamily="34" charset="0"/>
                <a:cs typeface="Mangal" panose="02040503050203030202" pitchFamily="18" charset="0"/>
                <a:hlinkClick r:id="rId3"/>
              </a:rPr>
              <a:t>Official Site</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effectLst/>
                <a:latin typeface="Calisto MT" pitchFamily="18" charset="0"/>
                <a:ea typeface="Calibri" panose="020F0502020204030204" pitchFamily="34" charset="0"/>
                <a:cs typeface="Mangal" panose="02040503050203030202" pitchFamily="18" charset="0"/>
                <a:hlinkClick r:id="rId4">
                  <a:extLst>
                    <a:ext uri="{A12FA001-AC4F-418D-AE19-62706E023703}">
                      <ahyp:hlinkClr xmlns:ahyp="http://schemas.microsoft.com/office/drawing/2018/hyperlinkcolor" xmlns="" val="tx"/>
                    </a:ext>
                  </a:extLst>
                </a:hlinkClick>
              </a:rPr>
              <a:t>Telegram</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effectLst/>
                <a:latin typeface="Calisto MT" pitchFamily="18" charset="0"/>
                <a:ea typeface="Calibri" panose="020F0502020204030204" pitchFamily="34" charset="0"/>
                <a:cs typeface="Mangal" panose="02040503050203030202" pitchFamily="18" charset="0"/>
                <a:hlinkClick r:id="rId5">
                  <a:extLst>
                    <a:ext uri="{A12FA001-AC4F-418D-AE19-62706E023703}">
                      <ahyp:hlinkClr xmlns:ahyp="http://schemas.microsoft.com/office/drawing/2018/hyperlinkcolor" xmlns="" val="tx"/>
                    </a:ext>
                  </a:extLst>
                </a:hlinkClick>
              </a:rPr>
              <a:t>Facebook</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effectLst/>
                <a:latin typeface="Calisto MT" pitchFamily="18" charset="0"/>
                <a:ea typeface="Calibri" panose="020F0502020204030204" pitchFamily="34" charset="0"/>
                <a:cs typeface="Mangal" panose="02040503050203030202" pitchFamily="18" charset="0"/>
                <a:hlinkClick r:id="rId6">
                  <a:extLst>
                    <a:ext uri="{A12FA001-AC4F-418D-AE19-62706E023703}">
                      <ahyp:hlinkClr xmlns:ahyp="http://schemas.microsoft.com/office/drawing/2018/hyperlinkcolor" xmlns="" val="tx"/>
                    </a:ext>
                  </a:extLst>
                </a:hlinkClick>
              </a:rPr>
              <a:t>Instagram</a:t>
            </a:r>
            <a:endParaRPr lang="en-IN" sz="2800" spc="370" dirty="0">
              <a:latin typeface="Calisto MT" pitchFamily="18" charset="0"/>
            </a:endParaRPr>
          </a:p>
        </p:txBody>
      </p:sp>
      <p:grpSp>
        <p:nvGrpSpPr>
          <p:cNvPr id="5" name="Group 4">
            <a:extLst>
              <a:ext uri="{FF2B5EF4-FFF2-40B4-BE49-F238E27FC236}">
                <a16:creationId xmlns:a16="http://schemas.microsoft.com/office/drawing/2014/main" xmlns="" id="{38428CEE-7EA3-3E04-01F8-C235CBB58AF4}"/>
              </a:ext>
            </a:extLst>
          </p:cNvPr>
          <p:cNvGrpSpPr/>
          <p:nvPr/>
        </p:nvGrpSpPr>
        <p:grpSpPr>
          <a:xfrm>
            <a:off x="2" y="-49736"/>
            <a:ext cx="12191999" cy="1113977"/>
            <a:chOff x="0" y="-49736"/>
            <a:chExt cx="12191999" cy="1113977"/>
          </a:xfrm>
        </p:grpSpPr>
        <p:sp>
          <p:nvSpPr>
            <p:cNvPr id="8" name="TextBox 7">
              <a:extLst>
                <a:ext uri="{FF2B5EF4-FFF2-40B4-BE49-F238E27FC236}">
                  <a16:creationId xmlns:a16="http://schemas.microsoft.com/office/drawing/2014/main" xmlns="" id="{1F815FD6-2B08-8414-8E09-A0F799D488C6}"/>
                </a:ext>
              </a:extLst>
            </p:cNvPr>
            <p:cNvSpPr txBox="1"/>
            <p:nvPr/>
          </p:nvSpPr>
          <p:spPr>
            <a:xfrm>
              <a:off x="0" y="-49736"/>
              <a:ext cx="12191999" cy="1077218"/>
            </a:xfrm>
            <a:prstGeom prst="rect">
              <a:avLst/>
            </a:prstGeom>
            <a:solidFill>
              <a:schemeClr val="bg1"/>
            </a:solidFill>
            <a:ln w="28575">
              <a:solidFill>
                <a:schemeClr val="tx1"/>
              </a:solidFill>
            </a:ln>
          </p:spPr>
          <p:txBody>
            <a:bodyPr wrap="square">
              <a:spAutoFit/>
            </a:bodyPr>
            <a:lstStyle/>
            <a:p>
              <a:pPr algn="ctr"/>
              <a:r>
                <a:rPr lang="en-US" sz="4400" b="1" dirty="0">
                  <a:ln>
                    <a:solidFill>
                      <a:srgbClr val="002060"/>
                    </a:solidFill>
                  </a:ln>
                  <a:solidFill>
                    <a:srgbClr val="002060"/>
                  </a:solidFill>
                  <a:latin typeface="Bahnschrift SemiBold" panose="020B0502040204020203" pitchFamily="34" charset="0"/>
                </a:rPr>
                <a:t>	   </a:t>
              </a:r>
              <a:r>
                <a:rPr lang="en-US" sz="4400" b="1" dirty="0">
                  <a:ln>
                    <a:solidFill>
                      <a:srgbClr val="002060"/>
                    </a:solidFill>
                  </a:ln>
                  <a:solidFill>
                    <a:srgbClr val="002060"/>
                  </a:solidFill>
                  <a:latin typeface="Calisto MT" pitchFamily="18" charset="0"/>
                </a:rPr>
                <a:t>APARCHIT EXAM WARRIORS</a:t>
              </a:r>
              <a:endParaRPr lang="en-US" sz="4400" b="1" spc="300" dirty="0">
                <a:ln w="28575">
                  <a:solidFill>
                    <a:schemeClr val="tx1"/>
                  </a:solidFill>
                </a:ln>
                <a:solidFill>
                  <a:srgbClr val="002060"/>
                </a:solidFill>
                <a:latin typeface="Calisto MT" pitchFamily="18" charset="0"/>
              </a:endParaRPr>
            </a:p>
            <a:p>
              <a:pPr algn="ctr"/>
              <a:r>
                <a:rPr lang="en-US" b="1" dirty="0">
                  <a:solidFill>
                    <a:srgbClr val="002060"/>
                  </a:solidFill>
                  <a:latin typeface="Bahnschrift SemiBold" panose="020B0502040204020203" pitchFamily="34" charset="0"/>
                </a:rPr>
                <a:t>	  </a:t>
              </a:r>
              <a:r>
                <a:rPr lang="en-US" sz="2000" b="1" dirty="0">
                  <a:solidFill>
                    <a:srgbClr val="002060"/>
                  </a:solidFill>
                  <a:latin typeface="Calisto MT" pitchFamily="18" charset="0"/>
                </a:rPr>
                <a:t>No.1 Platform  For All Competitive  Exam Bank | SSC | Railway | Government Exam</a:t>
              </a:r>
            </a:p>
          </p:txBody>
        </p:sp>
        <p:pic>
          <p:nvPicPr>
            <p:cNvPr id="10" name="Picture 9">
              <a:extLst>
                <a:ext uri="{FF2B5EF4-FFF2-40B4-BE49-F238E27FC236}">
                  <a16:creationId xmlns:a16="http://schemas.microsoft.com/office/drawing/2014/main" xmlns="" id="{1700D919-F3E9-6A94-8366-9664609F8842}"/>
                </a:ext>
              </a:extLst>
            </p:cNvPr>
            <p:cNvPicPr>
              <a:picLocks noChangeAspect="1"/>
            </p:cNvPicPr>
            <p:nvPr/>
          </p:nvPicPr>
          <p:blipFill>
            <a:blip r:embed="rId7" cstate="print">
              <a:extLst>
                <a:ext uri="{BEBA8EAE-BF5A-486C-A8C5-ECC9F3942E4B}">
                  <a14:imgProps xmlns:a14="http://schemas.microsoft.com/office/drawing/2010/main">
                    <a14:imgLayer r:embed="rId8">
                      <a14:imgEffect>
                        <a14:sharpenSoften amount="50000"/>
                      </a14:imgEffect>
                    </a14:imgLayer>
                  </a14:imgProps>
                </a:ext>
                <a:ext uri="{28A0092B-C50C-407E-A947-70E740481C1C}">
                  <a14:useLocalDpi xmlns:a14="http://schemas.microsoft.com/office/drawing/2010/main" val="0"/>
                </a:ext>
              </a:extLst>
            </a:blip>
            <a:stretch>
              <a:fillRect/>
            </a:stretch>
          </p:blipFill>
          <p:spPr>
            <a:xfrm>
              <a:off x="508000" y="-25992"/>
              <a:ext cx="1090294" cy="1046615"/>
            </a:xfrm>
            <a:prstGeom prst="rect">
              <a:avLst/>
            </a:prstGeom>
          </p:spPr>
        </p:pic>
        <p:cxnSp>
          <p:nvCxnSpPr>
            <p:cNvPr id="11" name="Straight Connector 10">
              <a:extLst>
                <a:ext uri="{FF2B5EF4-FFF2-40B4-BE49-F238E27FC236}">
                  <a16:creationId xmlns:a16="http://schemas.microsoft.com/office/drawing/2014/main" xmlns="" id="{1725C661-C6A3-0B6A-9155-E36E41878D95}"/>
                </a:ext>
              </a:extLst>
            </p:cNvPr>
            <p:cNvCxnSpPr/>
            <p:nvPr/>
          </p:nvCxnSpPr>
          <p:spPr>
            <a:xfrm>
              <a:off x="0" y="1064241"/>
              <a:ext cx="12191999" cy="0"/>
            </a:xfrm>
            <a:prstGeom prst="line">
              <a:avLst/>
            </a:prstGeom>
            <a:ln w="69850" cmpd="dbl">
              <a:solidFill>
                <a:schemeClr val="tx1"/>
              </a:solidFill>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p14="http://schemas.microsoft.com/office/powerpoint/2010/main">
        <mc:Choice Requires="p14">
          <p:contentPart p14:bwMode="auto" r:id="rId9">
            <p14:nvContentPartPr>
              <p14:cNvPr id="32" name="Ink 31"/>
              <p14:cNvContentPartPr/>
              <p14:nvPr/>
            </p14:nvContentPartPr>
            <p14:xfrm>
              <a:off x="1378523" y="3965649"/>
              <a:ext cx="17280" cy="17640"/>
            </p14:xfrm>
          </p:contentPart>
        </mc:Choice>
        <mc:Fallback xmlns="">
          <p:pic>
            <p:nvPicPr>
              <p:cNvPr id="32" name="Ink 31"/>
              <p:cNvPicPr/>
              <p:nvPr/>
            </p:nvPicPr>
            <p:blipFill>
              <a:blip r:embed="rId17"/>
              <a:stretch>
                <a:fillRect/>
              </a:stretch>
            </p:blipFill>
            <p:spPr>
              <a:xfrm>
                <a:off x="1370243" y="3957369"/>
                <a:ext cx="33840" cy="34200"/>
              </a:xfrm>
              <a:prstGeom prst="rect">
                <a:avLst/>
              </a:prstGeom>
            </p:spPr>
          </p:pic>
        </mc:Fallback>
      </mc:AlternateContent>
      <p:sp>
        <p:nvSpPr>
          <p:cNvPr id="6" name="AutoShape 4" descr="State Bank of India Reveals New Logo Design - Logo-Designer.c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3" name="Rectangle 2"/>
          <p:cNvSpPr/>
          <p:nvPr/>
        </p:nvSpPr>
        <p:spPr>
          <a:xfrm>
            <a:off x="0" y="1282226"/>
            <a:ext cx="12192000" cy="461665"/>
          </a:xfrm>
          <a:prstGeom prst="rect">
            <a:avLst/>
          </a:prstGeom>
          <a:solidFill>
            <a:srgbClr val="FFC000"/>
          </a:solidFill>
          <a:ln w="76200">
            <a:solidFill>
              <a:schemeClr val="tx1"/>
            </a:solidFill>
          </a:ln>
        </p:spPr>
        <p:txBody>
          <a:bodyPr wrap="square">
            <a:spAutoFit/>
          </a:bodyPr>
          <a:lstStyle/>
          <a:p>
            <a:pPr algn="ctr"/>
            <a:r>
              <a:rPr lang="en-IN" sz="2400" dirty="0" smtClean="0">
                <a:latin typeface="Calisto MT" pitchFamily="18" charset="0"/>
              </a:rPr>
              <a:t>QUESTION FOR YOU </a:t>
            </a:r>
            <a:endParaRPr lang="en-IN" sz="2400" dirty="0">
              <a:latin typeface="Calisto MT" pitchFamily="18" charset="0"/>
            </a:endParaRPr>
          </a:p>
        </p:txBody>
      </p:sp>
      <p:sp>
        <p:nvSpPr>
          <p:cNvPr id="9" name="Rectangle 8"/>
          <p:cNvSpPr/>
          <p:nvPr/>
        </p:nvSpPr>
        <p:spPr>
          <a:xfrm>
            <a:off x="1" y="5020102"/>
            <a:ext cx="12192000" cy="461665"/>
          </a:xfrm>
          <a:prstGeom prst="rect">
            <a:avLst/>
          </a:prstGeom>
          <a:ln w="57150">
            <a:solidFill>
              <a:schemeClr val="tx1"/>
            </a:solidFill>
          </a:ln>
        </p:spPr>
        <p:txBody>
          <a:bodyPr wrap="square">
            <a:spAutoFit/>
          </a:bodyPr>
          <a:lstStyle/>
          <a:p>
            <a:pPr lvl="0" algn="ctr"/>
            <a:r>
              <a:rPr lang="en-US" sz="2400" dirty="0">
                <a:solidFill>
                  <a:prstClr val="black"/>
                </a:solidFill>
                <a:latin typeface="Calisto MT" pitchFamily="18" charset="0"/>
              </a:rPr>
              <a:t>Type Your Answer in Comment </a:t>
            </a:r>
            <a:r>
              <a:rPr lang="en-US" sz="2400" dirty="0" smtClean="0">
                <a:solidFill>
                  <a:prstClr val="black"/>
                </a:solidFill>
                <a:latin typeface="Calisto MT" pitchFamily="18" charset="0"/>
              </a:rPr>
              <a:t>Section Everyone</a:t>
            </a:r>
            <a:endParaRPr lang="en-IN" sz="2400" dirty="0">
              <a:solidFill>
                <a:prstClr val="black"/>
              </a:solidFill>
              <a:latin typeface="Calisto MT" pitchFamily="18" charset="0"/>
            </a:endParaRPr>
          </a:p>
        </p:txBody>
      </p:sp>
      <p:sp>
        <p:nvSpPr>
          <p:cNvPr id="4" name="Rectangle 3"/>
          <p:cNvSpPr/>
          <p:nvPr/>
        </p:nvSpPr>
        <p:spPr>
          <a:xfrm>
            <a:off x="0" y="2489201"/>
            <a:ext cx="12192000" cy="1384995"/>
          </a:xfrm>
          <a:prstGeom prst="rect">
            <a:avLst/>
          </a:prstGeom>
          <a:ln w="57150">
            <a:solidFill>
              <a:schemeClr val="tx1"/>
            </a:solidFill>
          </a:ln>
        </p:spPr>
        <p:txBody>
          <a:bodyPr wrap="square">
            <a:spAutoFit/>
          </a:bodyPr>
          <a:lstStyle/>
          <a:p>
            <a:r>
              <a:rPr lang="en-US" sz="2800" dirty="0" smtClean="0">
                <a:solidFill>
                  <a:srgbClr val="C10000"/>
                </a:solidFill>
                <a:latin typeface="Calisto MT" pitchFamily="18" charset="0"/>
              </a:rPr>
              <a:t>Q. </a:t>
            </a:r>
            <a:r>
              <a:rPr lang="en-US" sz="2800" dirty="0">
                <a:solidFill>
                  <a:srgbClr val="C10000"/>
                </a:solidFill>
                <a:latin typeface="Calisto MT" pitchFamily="18" charset="0"/>
              </a:rPr>
              <a:t>Which state government has launched the PM </a:t>
            </a:r>
            <a:r>
              <a:rPr lang="en-US" sz="2800" dirty="0" err="1">
                <a:solidFill>
                  <a:srgbClr val="C10000"/>
                </a:solidFill>
                <a:latin typeface="Calisto MT" pitchFamily="18" charset="0"/>
              </a:rPr>
              <a:t>Shri</a:t>
            </a:r>
            <a:r>
              <a:rPr lang="en-US" sz="2800" dirty="0">
                <a:solidFill>
                  <a:srgbClr val="C10000"/>
                </a:solidFill>
                <a:latin typeface="Calisto MT" pitchFamily="18" charset="0"/>
              </a:rPr>
              <a:t> Tourism Air Service?</a:t>
            </a:r>
          </a:p>
          <a:p>
            <a:r>
              <a:rPr lang="sv-SE" sz="2800" dirty="0">
                <a:solidFill>
                  <a:srgbClr val="816000"/>
                </a:solidFill>
                <a:latin typeface="Calisto MT" pitchFamily="18" charset="0"/>
              </a:rPr>
              <a:t>A) Uttar Pradesh </a:t>
            </a:r>
            <a:r>
              <a:rPr lang="sv-SE" sz="2800" dirty="0" smtClean="0">
                <a:solidFill>
                  <a:srgbClr val="816000"/>
                </a:solidFill>
                <a:latin typeface="Calisto MT" pitchFamily="18" charset="0"/>
              </a:rPr>
              <a:t>			B</a:t>
            </a:r>
            <a:r>
              <a:rPr lang="sv-SE" sz="2800" dirty="0">
                <a:solidFill>
                  <a:srgbClr val="816000"/>
                </a:solidFill>
                <a:latin typeface="Calisto MT" pitchFamily="18" charset="0"/>
              </a:rPr>
              <a:t>) Madhya Pradesh</a:t>
            </a:r>
          </a:p>
          <a:p>
            <a:r>
              <a:rPr lang="en-IN" sz="2800" dirty="0">
                <a:solidFill>
                  <a:srgbClr val="816000"/>
                </a:solidFill>
                <a:latin typeface="Calisto MT" pitchFamily="18" charset="0"/>
              </a:rPr>
              <a:t>C) Rajasthan </a:t>
            </a:r>
            <a:r>
              <a:rPr lang="en-IN" sz="2800" dirty="0" smtClean="0">
                <a:solidFill>
                  <a:srgbClr val="816000"/>
                </a:solidFill>
                <a:latin typeface="Calisto MT" pitchFamily="18" charset="0"/>
              </a:rPr>
              <a:t>			D</a:t>
            </a:r>
            <a:r>
              <a:rPr lang="en-IN" sz="2800" dirty="0">
                <a:solidFill>
                  <a:srgbClr val="816000"/>
                </a:solidFill>
                <a:latin typeface="Calisto MT" pitchFamily="18" charset="0"/>
              </a:rPr>
              <a:t>) Bihar</a:t>
            </a:r>
            <a:endParaRPr lang="en-IN" sz="2800" dirty="0">
              <a:latin typeface="Calisto MT" pitchFamily="18" charset="0"/>
            </a:endParaRPr>
          </a:p>
        </p:txBody>
      </p:sp>
    </p:spTree>
    <p:extLst>
      <p:ext uri="{BB962C8B-B14F-4D97-AF65-F5344CB8AC3E}">
        <p14:creationId xmlns:p14="http://schemas.microsoft.com/office/powerpoint/2010/main" val="1022067125"/>
      </p:ext>
    </p:extLst>
  </p:cSld>
  <p:clrMapOvr>
    <a:masterClrMapping/>
  </p:clrMapOvr>
  <p:transition spd="slow" advTm="30333">
    <p:wip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7" name="TextBox 6">
            <a:extLst>
              <a:ext uri="{FF2B5EF4-FFF2-40B4-BE49-F238E27FC236}">
                <a16:creationId xmlns:a16="http://schemas.microsoft.com/office/drawing/2014/main" xmlns="" id="{B0E447CE-3294-AC76-885D-1D6F56BEB02F}"/>
              </a:ext>
            </a:extLst>
          </p:cNvPr>
          <p:cNvSpPr txBox="1"/>
          <p:nvPr/>
        </p:nvSpPr>
        <p:spPr>
          <a:xfrm>
            <a:off x="0" y="6354761"/>
            <a:ext cx="12192000" cy="523220"/>
          </a:xfrm>
          <a:prstGeom prst="rect">
            <a:avLst/>
          </a:prstGeom>
          <a:solidFill>
            <a:schemeClr val="accent1">
              <a:lumMod val="40000"/>
              <a:lumOff val="60000"/>
            </a:schemeClr>
          </a:solidFill>
          <a:ln w="28575">
            <a:solidFill>
              <a:schemeClr val="tx1"/>
            </a:solidFill>
          </a:ln>
        </p:spPr>
        <p:txBody>
          <a:bodyPr wrap="square" rtlCol="0">
            <a:spAutoFit/>
          </a:bodyPr>
          <a:lstStyle/>
          <a:p>
            <a:pPr algn="ctr"/>
            <a:r>
              <a:rPr lang="en-IN" sz="2800" b="1" spc="370" dirty="0">
                <a:effectLst/>
                <a:latin typeface="Calisto MT" pitchFamily="18" charset="0"/>
                <a:ea typeface="Calibri" panose="020F0502020204030204" pitchFamily="34" charset="0"/>
                <a:cs typeface="Mangal" panose="02040503050203030202" pitchFamily="18" charset="0"/>
              </a:rPr>
              <a:t>Follow us: </a:t>
            </a:r>
            <a:r>
              <a:rPr lang="en-IN" sz="2800" b="1" u="sng" spc="370" dirty="0">
                <a:effectLst/>
                <a:latin typeface="Calisto MT" pitchFamily="18" charset="0"/>
                <a:ea typeface="Calibri" panose="020F0502020204030204" pitchFamily="34" charset="0"/>
                <a:cs typeface="Mangal" panose="02040503050203030202" pitchFamily="18" charset="0"/>
                <a:hlinkClick r:id="rId3"/>
              </a:rPr>
              <a:t>Official Site</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effectLst/>
                <a:latin typeface="Calisto MT" pitchFamily="18" charset="0"/>
                <a:ea typeface="Calibri" panose="020F0502020204030204" pitchFamily="34" charset="0"/>
                <a:cs typeface="Mangal" panose="02040503050203030202" pitchFamily="18" charset="0"/>
                <a:hlinkClick r:id="rId4">
                  <a:extLst>
                    <a:ext uri="{A12FA001-AC4F-418D-AE19-62706E023703}">
                      <ahyp:hlinkClr xmlns:ahyp="http://schemas.microsoft.com/office/drawing/2018/hyperlinkcolor" xmlns="" val="tx"/>
                    </a:ext>
                  </a:extLst>
                </a:hlinkClick>
              </a:rPr>
              <a:t>Telegram</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effectLst/>
                <a:latin typeface="Calisto MT" pitchFamily="18" charset="0"/>
                <a:ea typeface="Calibri" panose="020F0502020204030204" pitchFamily="34" charset="0"/>
                <a:cs typeface="Mangal" panose="02040503050203030202" pitchFamily="18" charset="0"/>
                <a:hlinkClick r:id="rId5">
                  <a:extLst>
                    <a:ext uri="{A12FA001-AC4F-418D-AE19-62706E023703}">
                      <ahyp:hlinkClr xmlns:ahyp="http://schemas.microsoft.com/office/drawing/2018/hyperlinkcolor" xmlns="" val="tx"/>
                    </a:ext>
                  </a:extLst>
                </a:hlinkClick>
              </a:rPr>
              <a:t>Facebook</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effectLst/>
                <a:latin typeface="Calisto MT" pitchFamily="18" charset="0"/>
                <a:ea typeface="Calibri" panose="020F0502020204030204" pitchFamily="34" charset="0"/>
                <a:cs typeface="Mangal" panose="02040503050203030202" pitchFamily="18" charset="0"/>
                <a:hlinkClick r:id="rId6">
                  <a:extLst>
                    <a:ext uri="{A12FA001-AC4F-418D-AE19-62706E023703}">
                      <ahyp:hlinkClr xmlns:ahyp="http://schemas.microsoft.com/office/drawing/2018/hyperlinkcolor" xmlns="" val="tx"/>
                    </a:ext>
                  </a:extLst>
                </a:hlinkClick>
              </a:rPr>
              <a:t>Instagram</a:t>
            </a:r>
            <a:endParaRPr lang="en-IN" sz="2800" spc="370" dirty="0">
              <a:latin typeface="Calisto MT" pitchFamily="18" charset="0"/>
            </a:endParaRPr>
          </a:p>
        </p:txBody>
      </p:sp>
      <p:grpSp>
        <p:nvGrpSpPr>
          <p:cNvPr id="5" name="Group 4">
            <a:extLst>
              <a:ext uri="{FF2B5EF4-FFF2-40B4-BE49-F238E27FC236}">
                <a16:creationId xmlns:a16="http://schemas.microsoft.com/office/drawing/2014/main" xmlns="" id="{38428CEE-7EA3-3E04-01F8-C235CBB58AF4}"/>
              </a:ext>
            </a:extLst>
          </p:cNvPr>
          <p:cNvGrpSpPr/>
          <p:nvPr/>
        </p:nvGrpSpPr>
        <p:grpSpPr>
          <a:xfrm>
            <a:off x="2" y="-49736"/>
            <a:ext cx="12191999" cy="1113977"/>
            <a:chOff x="0" y="-49736"/>
            <a:chExt cx="12191999" cy="1113977"/>
          </a:xfrm>
        </p:grpSpPr>
        <p:sp>
          <p:nvSpPr>
            <p:cNvPr id="8" name="TextBox 7">
              <a:extLst>
                <a:ext uri="{FF2B5EF4-FFF2-40B4-BE49-F238E27FC236}">
                  <a16:creationId xmlns:a16="http://schemas.microsoft.com/office/drawing/2014/main" xmlns="" id="{1F815FD6-2B08-8414-8E09-A0F799D488C6}"/>
                </a:ext>
              </a:extLst>
            </p:cNvPr>
            <p:cNvSpPr txBox="1"/>
            <p:nvPr/>
          </p:nvSpPr>
          <p:spPr>
            <a:xfrm>
              <a:off x="0" y="-49736"/>
              <a:ext cx="12191999" cy="1077218"/>
            </a:xfrm>
            <a:prstGeom prst="rect">
              <a:avLst/>
            </a:prstGeom>
            <a:solidFill>
              <a:schemeClr val="bg1"/>
            </a:solidFill>
            <a:ln w="28575">
              <a:solidFill>
                <a:schemeClr val="tx1"/>
              </a:solidFill>
            </a:ln>
          </p:spPr>
          <p:txBody>
            <a:bodyPr wrap="square">
              <a:spAutoFit/>
            </a:bodyPr>
            <a:lstStyle/>
            <a:p>
              <a:pPr algn="ctr"/>
              <a:r>
                <a:rPr lang="en-US" sz="4400" b="1" dirty="0">
                  <a:ln>
                    <a:solidFill>
                      <a:srgbClr val="002060"/>
                    </a:solidFill>
                  </a:ln>
                  <a:solidFill>
                    <a:srgbClr val="002060"/>
                  </a:solidFill>
                  <a:latin typeface="Bahnschrift SemiBold" panose="020B0502040204020203" pitchFamily="34" charset="0"/>
                </a:rPr>
                <a:t>	   </a:t>
              </a:r>
              <a:r>
                <a:rPr lang="en-US" sz="4400" b="1" dirty="0">
                  <a:ln>
                    <a:solidFill>
                      <a:srgbClr val="002060"/>
                    </a:solidFill>
                  </a:ln>
                  <a:solidFill>
                    <a:srgbClr val="002060"/>
                  </a:solidFill>
                  <a:latin typeface="Calisto MT" pitchFamily="18" charset="0"/>
                </a:rPr>
                <a:t>APARCHIT EXAM WARRIORS</a:t>
              </a:r>
              <a:endParaRPr lang="en-US" sz="4400" b="1" spc="300" dirty="0">
                <a:ln w="28575">
                  <a:solidFill>
                    <a:schemeClr val="tx1"/>
                  </a:solidFill>
                </a:ln>
                <a:solidFill>
                  <a:srgbClr val="002060"/>
                </a:solidFill>
                <a:latin typeface="Calisto MT" pitchFamily="18" charset="0"/>
              </a:endParaRPr>
            </a:p>
            <a:p>
              <a:pPr algn="ctr"/>
              <a:r>
                <a:rPr lang="en-US" b="1" dirty="0">
                  <a:solidFill>
                    <a:srgbClr val="002060"/>
                  </a:solidFill>
                  <a:latin typeface="Bahnschrift SemiBold" panose="020B0502040204020203" pitchFamily="34" charset="0"/>
                </a:rPr>
                <a:t>	  </a:t>
              </a:r>
              <a:r>
                <a:rPr lang="en-US" sz="2000" b="1" dirty="0">
                  <a:solidFill>
                    <a:srgbClr val="002060"/>
                  </a:solidFill>
                  <a:latin typeface="Calisto MT" pitchFamily="18" charset="0"/>
                </a:rPr>
                <a:t>No.1 Platform  For All Competitive  Exam Bank | SSC | Railway | Government Exam</a:t>
              </a:r>
            </a:p>
          </p:txBody>
        </p:sp>
        <p:pic>
          <p:nvPicPr>
            <p:cNvPr id="10" name="Picture 9">
              <a:extLst>
                <a:ext uri="{FF2B5EF4-FFF2-40B4-BE49-F238E27FC236}">
                  <a16:creationId xmlns:a16="http://schemas.microsoft.com/office/drawing/2014/main" xmlns="" id="{1700D919-F3E9-6A94-8366-9664609F8842}"/>
                </a:ext>
              </a:extLst>
            </p:cNvPr>
            <p:cNvPicPr>
              <a:picLocks noChangeAspect="1"/>
            </p:cNvPicPr>
            <p:nvPr/>
          </p:nvPicPr>
          <p:blipFill>
            <a:blip r:embed="rId7" cstate="print">
              <a:extLst>
                <a:ext uri="{BEBA8EAE-BF5A-486C-A8C5-ECC9F3942E4B}">
                  <a14:imgProps xmlns:a14="http://schemas.microsoft.com/office/drawing/2010/main">
                    <a14:imgLayer r:embed="rId8">
                      <a14:imgEffect>
                        <a14:sharpenSoften amount="50000"/>
                      </a14:imgEffect>
                    </a14:imgLayer>
                  </a14:imgProps>
                </a:ext>
                <a:ext uri="{28A0092B-C50C-407E-A947-70E740481C1C}">
                  <a14:useLocalDpi xmlns:a14="http://schemas.microsoft.com/office/drawing/2010/main" val="0"/>
                </a:ext>
              </a:extLst>
            </a:blip>
            <a:stretch>
              <a:fillRect/>
            </a:stretch>
          </p:blipFill>
          <p:spPr>
            <a:xfrm>
              <a:off x="508000" y="-25992"/>
              <a:ext cx="1090294" cy="1046615"/>
            </a:xfrm>
            <a:prstGeom prst="rect">
              <a:avLst/>
            </a:prstGeom>
          </p:spPr>
        </p:pic>
        <p:cxnSp>
          <p:nvCxnSpPr>
            <p:cNvPr id="11" name="Straight Connector 10">
              <a:extLst>
                <a:ext uri="{FF2B5EF4-FFF2-40B4-BE49-F238E27FC236}">
                  <a16:creationId xmlns:a16="http://schemas.microsoft.com/office/drawing/2014/main" xmlns="" id="{1725C661-C6A3-0B6A-9155-E36E41878D95}"/>
                </a:ext>
              </a:extLst>
            </p:cNvPr>
            <p:cNvCxnSpPr/>
            <p:nvPr/>
          </p:nvCxnSpPr>
          <p:spPr>
            <a:xfrm>
              <a:off x="0" y="1064241"/>
              <a:ext cx="12191999" cy="0"/>
            </a:xfrm>
            <a:prstGeom prst="line">
              <a:avLst/>
            </a:prstGeom>
            <a:ln w="69850" cmpd="dbl">
              <a:solidFill>
                <a:schemeClr val="tx1"/>
              </a:solidFill>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p14="http://schemas.microsoft.com/office/powerpoint/2010/main">
        <mc:Choice Requires="p14">
          <p:contentPart p14:bwMode="auto" r:id="rId9">
            <p14:nvContentPartPr>
              <p14:cNvPr id="32" name="Ink 31"/>
              <p14:cNvContentPartPr/>
              <p14:nvPr/>
            </p14:nvContentPartPr>
            <p14:xfrm>
              <a:off x="1378523" y="3965649"/>
              <a:ext cx="17280" cy="17640"/>
            </p14:xfrm>
          </p:contentPart>
        </mc:Choice>
        <mc:Fallback xmlns="">
          <p:pic>
            <p:nvPicPr>
              <p:cNvPr id="32" name="Ink 31"/>
              <p:cNvPicPr/>
              <p:nvPr/>
            </p:nvPicPr>
            <p:blipFill>
              <a:blip r:embed="rId17"/>
              <a:stretch>
                <a:fillRect/>
              </a:stretch>
            </p:blipFill>
            <p:spPr>
              <a:xfrm>
                <a:off x="1370243" y="3957369"/>
                <a:ext cx="33840" cy="34200"/>
              </a:xfrm>
              <a:prstGeom prst="rect">
                <a:avLst/>
              </a:prstGeom>
            </p:spPr>
          </p:pic>
        </mc:Fallback>
      </mc:AlternateContent>
      <p:sp>
        <p:nvSpPr>
          <p:cNvPr id="6" name="AutoShape 4" descr="State Bank of India Reveals New Logo Design - Logo-Designer.c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12" name="Rectangle 11"/>
          <p:cNvSpPr/>
          <p:nvPr/>
        </p:nvSpPr>
        <p:spPr>
          <a:xfrm>
            <a:off x="1" y="1614441"/>
            <a:ext cx="12191999" cy="2554545"/>
          </a:xfrm>
          <a:prstGeom prst="rect">
            <a:avLst/>
          </a:prstGeom>
          <a:ln w="57150">
            <a:solidFill>
              <a:schemeClr val="tx1"/>
            </a:solidFill>
          </a:ln>
        </p:spPr>
        <p:txBody>
          <a:bodyPr wrap="square">
            <a:spAutoFit/>
          </a:bodyPr>
          <a:lstStyle/>
          <a:p>
            <a:r>
              <a:rPr lang="en-US" sz="2000" b="1" dirty="0" smtClean="0">
                <a:latin typeface="Calisto MT" pitchFamily="18" charset="0"/>
              </a:rPr>
              <a:t>YouTube </a:t>
            </a:r>
            <a:r>
              <a:rPr lang="en-US" sz="2000" b="1" dirty="0">
                <a:latin typeface="Calisto MT" pitchFamily="18" charset="0"/>
              </a:rPr>
              <a:t>Official Channel:-</a:t>
            </a:r>
          </a:p>
          <a:p>
            <a:r>
              <a:rPr lang="en-US" sz="2000" b="1" dirty="0">
                <a:latin typeface="Calisto MT" pitchFamily="18" charset="0"/>
                <a:hlinkClick r:id="rId18"/>
              </a:rPr>
              <a:t>https://youtube.com/@AparchitExamWarriors?si=pLlc1S6brRqQP068</a:t>
            </a:r>
            <a:endParaRPr lang="en-US" sz="2000" b="1" dirty="0">
              <a:latin typeface="Calisto MT" pitchFamily="18" charset="0"/>
            </a:endParaRPr>
          </a:p>
          <a:p>
            <a:endParaRPr lang="en-US" sz="2000" dirty="0">
              <a:latin typeface="Calisto MT" pitchFamily="18" charset="0"/>
            </a:endParaRPr>
          </a:p>
          <a:p>
            <a:r>
              <a:rPr lang="en-US" sz="2000" b="1" dirty="0">
                <a:latin typeface="Calisto MT" pitchFamily="18" charset="0"/>
              </a:rPr>
              <a:t>Official Telegram Channel:-</a:t>
            </a:r>
          </a:p>
          <a:p>
            <a:r>
              <a:rPr lang="en-US" sz="2000" dirty="0">
                <a:latin typeface="Calisto MT" pitchFamily="18" charset="0"/>
                <a:hlinkClick r:id="rId19"/>
              </a:rPr>
              <a:t>https://t.me/Aparchit_Super_CA_Pdfs</a:t>
            </a:r>
            <a:endParaRPr lang="en-US" sz="2000" dirty="0">
              <a:latin typeface="Calisto MT" pitchFamily="18" charset="0"/>
            </a:endParaRPr>
          </a:p>
          <a:p>
            <a:endParaRPr lang="en-US" sz="2000" dirty="0">
              <a:latin typeface="Calisto MT" pitchFamily="18" charset="0"/>
            </a:endParaRPr>
          </a:p>
          <a:p>
            <a:r>
              <a:rPr lang="en-US" sz="2000" b="1" dirty="0">
                <a:latin typeface="Calisto MT" pitchFamily="18" charset="0"/>
              </a:rPr>
              <a:t>Daily, Weekly, Monthly Current Affairs </a:t>
            </a:r>
            <a:r>
              <a:rPr lang="en-US" sz="2000" b="1" dirty="0" err="1">
                <a:latin typeface="Calisto MT" pitchFamily="18" charset="0"/>
              </a:rPr>
              <a:t>offical</a:t>
            </a:r>
            <a:r>
              <a:rPr lang="en-US" sz="2000" b="1" dirty="0">
                <a:latin typeface="Calisto MT" pitchFamily="18" charset="0"/>
              </a:rPr>
              <a:t> Website &amp; All Mock Test </a:t>
            </a:r>
            <a:r>
              <a:rPr lang="en-US" sz="2000" b="1" dirty="0" err="1">
                <a:latin typeface="Calisto MT" pitchFamily="18" charset="0"/>
              </a:rPr>
              <a:t>Pdf</a:t>
            </a:r>
            <a:r>
              <a:rPr lang="en-US" sz="2000" b="1" dirty="0">
                <a:latin typeface="Calisto MT" pitchFamily="18" charset="0"/>
              </a:rPr>
              <a:t> :-</a:t>
            </a:r>
          </a:p>
          <a:p>
            <a:r>
              <a:rPr lang="en-US" sz="2000" dirty="0">
                <a:latin typeface="Calisto MT" pitchFamily="18" charset="0"/>
                <a:hlinkClick r:id="rId20"/>
              </a:rPr>
              <a:t>https://</a:t>
            </a:r>
            <a:r>
              <a:rPr lang="en-US" sz="2000" dirty="0" smtClean="0">
                <a:latin typeface="Calisto MT" pitchFamily="18" charset="0"/>
                <a:hlinkClick r:id="rId20"/>
              </a:rPr>
              <a:t>aparchitexamwarriors.com/currentaffairs/daily-current-affairs-pdf</a:t>
            </a:r>
            <a:endParaRPr lang="en-US" sz="2000" dirty="0">
              <a:latin typeface="Calisto MT" pitchFamily="18" charset="0"/>
            </a:endParaRPr>
          </a:p>
        </p:txBody>
      </p:sp>
      <p:sp>
        <p:nvSpPr>
          <p:cNvPr id="2" name="Rectangle 1"/>
          <p:cNvSpPr/>
          <p:nvPr/>
        </p:nvSpPr>
        <p:spPr>
          <a:xfrm>
            <a:off x="2" y="1091221"/>
            <a:ext cx="12191999" cy="523220"/>
          </a:xfrm>
          <a:prstGeom prst="rect">
            <a:avLst/>
          </a:prstGeom>
          <a:solidFill>
            <a:srgbClr val="FFC000"/>
          </a:solidFill>
          <a:ln w="38100">
            <a:solidFill>
              <a:schemeClr val="tx1"/>
            </a:solidFill>
          </a:ln>
        </p:spPr>
        <p:txBody>
          <a:bodyPr wrap="square">
            <a:spAutoFit/>
          </a:bodyPr>
          <a:lstStyle/>
          <a:p>
            <a:pPr lvl="0" algn="ctr"/>
            <a:r>
              <a:rPr lang="en-US" sz="2800" b="1" dirty="0">
                <a:solidFill>
                  <a:prstClr val="black"/>
                </a:solidFill>
                <a:latin typeface="Calisto MT" pitchFamily="18" charset="0"/>
              </a:rPr>
              <a:t>Follow  us</a:t>
            </a:r>
          </a:p>
        </p:txBody>
      </p:sp>
    </p:spTree>
    <p:extLst>
      <p:ext uri="{BB962C8B-B14F-4D97-AF65-F5344CB8AC3E}">
        <p14:creationId xmlns:p14="http://schemas.microsoft.com/office/powerpoint/2010/main" val="306185280"/>
      </p:ext>
    </p:extLst>
  </p:cSld>
  <p:clrMapOvr>
    <a:masterClrMapping/>
  </p:clrMapOvr>
  <p:transition spd="slow" advTm="30333">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7" name="TextBox 6">
            <a:extLst>
              <a:ext uri="{FF2B5EF4-FFF2-40B4-BE49-F238E27FC236}">
                <a16:creationId xmlns:a16="http://schemas.microsoft.com/office/drawing/2014/main" xmlns="" id="{B0E447CE-3294-AC76-885D-1D6F56BEB02F}"/>
              </a:ext>
            </a:extLst>
          </p:cNvPr>
          <p:cNvSpPr txBox="1"/>
          <p:nvPr/>
        </p:nvSpPr>
        <p:spPr>
          <a:xfrm>
            <a:off x="0" y="6354761"/>
            <a:ext cx="12192000" cy="523220"/>
          </a:xfrm>
          <a:prstGeom prst="rect">
            <a:avLst/>
          </a:prstGeom>
          <a:solidFill>
            <a:srgbClr val="FFC000"/>
          </a:solidFill>
          <a:ln w="28575">
            <a:solidFill>
              <a:schemeClr val="tx1"/>
            </a:solidFill>
          </a:ln>
        </p:spPr>
        <p:txBody>
          <a:bodyPr wrap="square" rtlCol="0">
            <a:spAutoFit/>
          </a:bodyPr>
          <a:lstStyle/>
          <a:p>
            <a:pPr algn="ctr"/>
            <a:r>
              <a:rPr lang="en-IN" sz="2800" b="1" spc="370" dirty="0">
                <a:effectLst/>
                <a:latin typeface="Calisto MT" pitchFamily="18" charset="0"/>
                <a:ea typeface="Calibri" panose="020F0502020204030204" pitchFamily="34" charset="0"/>
                <a:cs typeface="Mangal" panose="02040503050203030202" pitchFamily="18" charset="0"/>
              </a:rPr>
              <a:t>Follow us: </a:t>
            </a:r>
            <a:r>
              <a:rPr lang="en-IN" sz="2800" b="1" u="sng" spc="370" dirty="0">
                <a:solidFill>
                  <a:srgbClr val="833C0B"/>
                </a:solidFill>
                <a:effectLst/>
                <a:latin typeface="Calisto MT" pitchFamily="18" charset="0"/>
                <a:ea typeface="Calibri" panose="020F0502020204030204" pitchFamily="34" charset="0"/>
                <a:cs typeface="Mangal" panose="02040503050203030202" pitchFamily="18" charset="0"/>
                <a:hlinkClick r:id="rId3"/>
              </a:rPr>
              <a:t>Official Site</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rgbClr val="0070C0"/>
                </a:solidFill>
                <a:effectLst/>
                <a:latin typeface="Calisto MT" pitchFamily="18" charset="0"/>
                <a:ea typeface="Calibri" panose="020F0502020204030204" pitchFamily="34" charset="0"/>
                <a:cs typeface="Mangal" panose="02040503050203030202" pitchFamily="18" charset="0"/>
                <a:hlinkClick r:id="rId4">
                  <a:extLst>
                    <a:ext uri="{A12FA001-AC4F-418D-AE19-62706E023703}">
                      <ahyp:hlinkClr xmlns:ahyp="http://schemas.microsoft.com/office/drawing/2018/hyperlinkcolor" xmlns="" val="tx"/>
                    </a:ext>
                  </a:extLst>
                </a:hlinkClick>
              </a:rPr>
              <a:t>Telegram</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chemeClr val="accent5">
                    <a:lumMod val="75000"/>
                  </a:schemeClr>
                </a:solidFill>
                <a:effectLst/>
                <a:latin typeface="Calisto MT" pitchFamily="18" charset="0"/>
                <a:ea typeface="Calibri" panose="020F0502020204030204" pitchFamily="34" charset="0"/>
                <a:cs typeface="Mangal" panose="02040503050203030202" pitchFamily="18" charset="0"/>
                <a:hlinkClick r:id="rId5">
                  <a:extLst>
                    <a:ext uri="{A12FA001-AC4F-418D-AE19-62706E023703}">
                      <ahyp:hlinkClr xmlns:ahyp="http://schemas.microsoft.com/office/drawing/2018/hyperlinkcolor" xmlns="" val="tx"/>
                    </a:ext>
                  </a:extLst>
                </a:hlinkClick>
              </a:rPr>
              <a:t>Facebook</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rgbClr val="C00000"/>
                </a:solidFill>
                <a:effectLst/>
                <a:latin typeface="Calisto MT" pitchFamily="18" charset="0"/>
                <a:ea typeface="Calibri" panose="020F0502020204030204" pitchFamily="34" charset="0"/>
                <a:cs typeface="Mangal" panose="02040503050203030202" pitchFamily="18" charset="0"/>
                <a:hlinkClick r:id="rId6">
                  <a:extLst>
                    <a:ext uri="{A12FA001-AC4F-418D-AE19-62706E023703}">
                      <ahyp:hlinkClr xmlns:ahyp="http://schemas.microsoft.com/office/drawing/2018/hyperlinkcolor" xmlns="" val="tx"/>
                    </a:ext>
                  </a:extLst>
                </a:hlinkClick>
              </a:rPr>
              <a:t>Instagram</a:t>
            </a:r>
            <a:endParaRPr lang="en-IN" sz="2800" spc="370" dirty="0">
              <a:latin typeface="Calisto MT" pitchFamily="18" charset="0"/>
            </a:endParaRPr>
          </a:p>
        </p:txBody>
      </p:sp>
      <p:grpSp>
        <p:nvGrpSpPr>
          <p:cNvPr id="5" name="Group 4">
            <a:extLst>
              <a:ext uri="{FF2B5EF4-FFF2-40B4-BE49-F238E27FC236}">
                <a16:creationId xmlns:a16="http://schemas.microsoft.com/office/drawing/2014/main" xmlns="" id="{38428CEE-7EA3-3E04-01F8-C235CBB58AF4}"/>
              </a:ext>
            </a:extLst>
          </p:cNvPr>
          <p:cNvGrpSpPr/>
          <p:nvPr/>
        </p:nvGrpSpPr>
        <p:grpSpPr>
          <a:xfrm>
            <a:off x="2" y="-49736"/>
            <a:ext cx="12191999" cy="1113977"/>
            <a:chOff x="0" y="-49736"/>
            <a:chExt cx="12191999" cy="1113977"/>
          </a:xfrm>
        </p:grpSpPr>
        <p:sp>
          <p:nvSpPr>
            <p:cNvPr id="8" name="TextBox 7">
              <a:extLst>
                <a:ext uri="{FF2B5EF4-FFF2-40B4-BE49-F238E27FC236}">
                  <a16:creationId xmlns:a16="http://schemas.microsoft.com/office/drawing/2014/main" xmlns="" id="{1F815FD6-2B08-8414-8E09-A0F799D488C6}"/>
                </a:ext>
              </a:extLst>
            </p:cNvPr>
            <p:cNvSpPr txBox="1"/>
            <p:nvPr/>
          </p:nvSpPr>
          <p:spPr>
            <a:xfrm>
              <a:off x="0" y="-49736"/>
              <a:ext cx="12191999" cy="1077218"/>
            </a:xfrm>
            <a:prstGeom prst="rect">
              <a:avLst/>
            </a:prstGeom>
            <a:solidFill>
              <a:schemeClr val="bg1"/>
            </a:solidFill>
            <a:ln w="28575">
              <a:solidFill>
                <a:schemeClr val="tx1"/>
              </a:solidFill>
            </a:ln>
          </p:spPr>
          <p:txBody>
            <a:bodyPr wrap="square">
              <a:spAutoFit/>
            </a:bodyPr>
            <a:lstStyle/>
            <a:p>
              <a:pPr algn="ctr"/>
              <a:r>
                <a:rPr lang="en-US" sz="4400" b="1" dirty="0">
                  <a:ln>
                    <a:solidFill>
                      <a:srgbClr val="002060"/>
                    </a:solidFill>
                  </a:ln>
                  <a:solidFill>
                    <a:srgbClr val="002060"/>
                  </a:solidFill>
                  <a:latin typeface="Bahnschrift SemiBold" panose="020B0502040204020203" pitchFamily="34" charset="0"/>
                </a:rPr>
                <a:t>	   </a:t>
              </a:r>
              <a:r>
                <a:rPr lang="en-US" sz="4400" b="1" dirty="0">
                  <a:ln>
                    <a:solidFill>
                      <a:srgbClr val="002060"/>
                    </a:solidFill>
                  </a:ln>
                  <a:solidFill>
                    <a:srgbClr val="002060"/>
                  </a:solidFill>
                  <a:latin typeface="Calisto MT" pitchFamily="18" charset="0"/>
                </a:rPr>
                <a:t>APARCHIT EXAM WARRIORS</a:t>
              </a:r>
              <a:endParaRPr lang="en-US" sz="4400" b="1" spc="300" dirty="0">
                <a:ln w="28575">
                  <a:solidFill>
                    <a:schemeClr val="tx1"/>
                  </a:solidFill>
                </a:ln>
                <a:solidFill>
                  <a:srgbClr val="002060"/>
                </a:solidFill>
                <a:latin typeface="Calisto MT" pitchFamily="18" charset="0"/>
              </a:endParaRPr>
            </a:p>
            <a:p>
              <a:pPr algn="ctr"/>
              <a:r>
                <a:rPr lang="en-US" b="1" dirty="0">
                  <a:solidFill>
                    <a:srgbClr val="002060"/>
                  </a:solidFill>
                  <a:latin typeface="Bahnschrift SemiBold" panose="020B0502040204020203" pitchFamily="34" charset="0"/>
                </a:rPr>
                <a:t>	  </a:t>
              </a:r>
              <a:r>
                <a:rPr lang="en-US" sz="2000" b="1" dirty="0">
                  <a:solidFill>
                    <a:srgbClr val="002060"/>
                  </a:solidFill>
                  <a:latin typeface="Calisto MT" pitchFamily="18" charset="0"/>
                </a:rPr>
                <a:t>No.1 Platform  For All Competitive  Exam Bank | SSC | Railway | Government Exam</a:t>
              </a:r>
            </a:p>
          </p:txBody>
        </p:sp>
        <p:pic>
          <p:nvPicPr>
            <p:cNvPr id="10" name="Picture 9">
              <a:extLst>
                <a:ext uri="{FF2B5EF4-FFF2-40B4-BE49-F238E27FC236}">
                  <a16:creationId xmlns:a16="http://schemas.microsoft.com/office/drawing/2014/main" xmlns="" id="{1700D919-F3E9-6A94-8366-9664609F8842}"/>
                </a:ext>
              </a:extLst>
            </p:cNvPr>
            <p:cNvPicPr>
              <a:picLocks noChangeAspect="1"/>
            </p:cNvPicPr>
            <p:nvPr/>
          </p:nvPicPr>
          <p:blipFill>
            <a:blip r:embed="rId7" cstate="print">
              <a:extLst>
                <a:ext uri="{BEBA8EAE-BF5A-486C-A8C5-ECC9F3942E4B}">
                  <a14:imgProps xmlns:a14="http://schemas.microsoft.com/office/drawing/2010/main">
                    <a14:imgLayer r:embed="rId8">
                      <a14:imgEffect>
                        <a14:sharpenSoften amount="50000"/>
                      </a14:imgEffect>
                    </a14:imgLayer>
                  </a14:imgProps>
                </a:ext>
                <a:ext uri="{28A0092B-C50C-407E-A947-70E740481C1C}">
                  <a14:useLocalDpi xmlns:a14="http://schemas.microsoft.com/office/drawing/2010/main" val="0"/>
                </a:ext>
              </a:extLst>
            </a:blip>
            <a:stretch>
              <a:fillRect/>
            </a:stretch>
          </p:blipFill>
          <p:spPr>
            <a:xfrm>
              <a:off x="508000" y="-25992"/>
              <a:ext cx="1090294" cy="1046615"/>
            </a:xfrm>
            <a:prstGeom prst="rect">
              <a:avLst/>
            </a:prstGeom>
          </p:spPr>
        </p:pic>
        <p:cxnSp>
          <p:nvCxnSpPr>
            <p:cNvPr id="11" name="Straight Connector 10">
              <a:extLst>
                <a:ext uri="{FF2B5EF4-FFF2-40B4-BE49-F238E27FC236}">
                  <a16:creationId xmlns:a16="http://schemas.microsoft.com/office/drawing/2014/main" xmlns="" id="{1725C661-C6A3-0B6A-9155-E36E41878D95}"/>
                </a:ext>
              </a:extLst>
            </p:cNvPr>
            <p:cNvCxnSpPr/>
            <p:nvPr/>
          </p:nvCxnSpPr>
          <p:spPr>
            <a:xfrm>
              <a:off x="0" y="1064241"/>
              <a:ext cx="12191999" cy="0"/>
            </a:xfrm>
            <a:prstGeom prst="line">
              <a:avLst/>
            </a:prstGeom>
            <a:ln w="69850" cmpd="dbl">
              <a:solidFill>
                <a:schemeClr val="tx1"/>
              </a:solidFill>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p14="http://schemas.microsoft.com/office/powerpoint/2010/main">
        <mc:Choice Requires="p14">
          <p:contentPart p14:bwMode="auto" r:id="rId9">
            <p14:nvContentPartPr>
              <p14:cNvPr id="32" name="Ink 31"/>
              <p14:cNvContentPartPr/>
              <p14:nvPr/>
            </p14:nvContentPartPr>
            <p14:xfrm>
              <a:off x="1378523" y="3965649"/>
              <a:ext cx="17280" cy="17640"/>
            </p14:xfrm>
          </p:contentPart>
        </mc:Choice>
        <mc:Fallback xmlns="">
          <p:pic>
            <p:nvPicPr>
              <p:cNvPr id="32" name="Ink 31"/>
              <p:cNvPicPr/>
              <p:nvPr/>
            </p:nvPicPr>
            <p:blipFill>
              <a:blip r:embed="rId17"/>
              <a:stretch>
                <a:fillRect/>
              </a:stretch>
            </p:blipFill>
            <p:spPr>
              <a:xfrm>
                <a:off x="1370243" y="3957369"/>
                <a:ext cx="33840" cy="34200"/>
              </a:xfrm>
              <a:prstGeom prst="rect">
                <a:avLst/>
              </a:prstGeom>
            </p:spPr>
          </p:pic>
        </mc:Fallback>
      </mc:AlternateContent>
      <p:sp>
        <p:nvSpPr>
          <p:cNvPr id="6" name="AutoShape 4" descr="State Bank of India Reveals New Logo Design - Logo-Designer.c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2" name="Rectangle 1"/>
          <p:cNvSpPr/>
          <p:nvPr/>
        </p:nvSpPr>
        <p:spPr>
          <a:xfrm>
            <a:off x="868" y="1027482"/>
            <a:ext cx="12191131" cy="523220"/>
          </a:xfrm>
          <a:prstGeom prst="rect">
            <a:avLst/>
          </a:prstGeom>
          <a:solidFill>
            <a:srgbClr val="FFC000"/>
          </a:solidFill>
          <a:ln>
            <a:solidFill>
              <a:schemeClr val="tx1"/>
            </a:solidFill>
          </a:ln>
        </p:spPr>
        <p:txBody>
          <a:bodyPr wrap="square">
            <a:spAutoFit/>
          </a:bodyPr>
          <a:lstStyle/>
          <a:p>
            <a:r>
              <a:rPr lang="en-IN" sz="2800" dirty="0">
                <a:latin typeface="Calisto MT" pitchFamily="18" charset="0"/>
              </a:rPr>
              <a:t>Answer : D </a:t>
            </a:r>
            <a:r>
              <a:rPr lang="en-IN" sz="500" dirty="0">
                <a:latin typeface="CalisMTBol"/>
              </a:rPr>
              <a:t>.</a:t>
            </a:r>
            <a:endParaRPr lang="en-IN" dirty="0"/>
          </a:p>
        </p:txBody>
      </p:sp>
      <p:graphicFrame>
        <p:nvGraphicFramePr>
          <p:cNvPr id="12" name="Table 11"/>
          <p:cNvGraphicFramePr>
            <a:graphicFrameLocks noGrp="1"/>
          </p:cNvGraphicFramePr>
          <p:nvPr>
            <p:extLst>
              <p:ext uri="{D42A27DB-BD31-4B8C-83A1-F6EECF244321}">
                <p14:modId xmlns:p14="http://schemas.microsoft.com/office/powerpoint/2010/main" val="564409355"/>
              </p:ext>
            </p:extLst>
          </p:nvPr>
        </p:nvGraphicFramePr>
        <p:xfrm>
          <a:off x="4" y="1565010"/>
          <a:ext cx="12191999" cy="4572000"/>
        </p:xfrm>
        <a:graphic>
          <a:graphicData uri="http://schemas.openxmlformats.org/drawingml/2006/table">
            <a:tbl>
              <a:tblPr firstRow="1" bandRow="1">
                <a:tableStyleId>{E8B1032C-EA38-4F05-BA0D-38AFFFC7BED3}</a:tableStyleId>
              </a:tblPr>
              <a:tblGrid>
                <a:gridCol w="12191999"/>
              </a:tblGrid>
              <a:tr h="370840">
                <a:tc>
                  <a:txBody>
                    <a:bodyPr/>
                    <a:lstStyle/>
                    <a:p>
                      <a:pPr marL="342900" indent="-342900">
                        <a:buFont typeface="Arial" pitchFamily="34" charset="0"/>
                        <a:buChar char="•"/>
                      </a:pPr>
                      <a:r>
                        <a:rPr lang="en-US" sz="2800" b="0" dirty="0" smtClean="0">
                          <a:solidFill>
                            <a:srgbClr val="FF0000"/>
                          </a:solidFill>
                          <a:latin typeface="Calisto MT" pitchFamily="18" charset="0"/>
                        </a:rPr>
                        <a:t>Eminent children's film-maker </a:t>
                      </a:r>
                      <a:r>
                        <a:rPr lang="en-US" sz="2800" b="0" dirty="0" err="1" smtClean="0">
                          <a:solidFill>
                            <a:srgbClr val="FF0000"/>
                          </a:solidFill>
                          <a:latin typeface="Calisto MT" pitchFamily="18" charset="0"/>
                        </a:rPr>
                        <a:t>Vinod</a:t>
                      </a:r>
                      <a:r>
                        <a:rPr lang="en-US" sz="2800" b="0" dirty="0" smtClean="0">
                          <a:solidFill>
                            <a:srgbClr val="FF0000"/>
                          </a:solidFill>
                          <a:latin typeface="Calisto MT" pitchFamily="18" charset="0"/>
                        </a:rPr>
                        <a:t> </a:t>
                      </a:r>
                      <a:r>
                        <a:rPr lang="en-US" sz="2800" b="0" dirty="0" err="1" smtClean="0">
                          <a:solidFill>
                            <a:srgbClr val="FF0000"/>
                          </a:solidFill>
                          <a:latin typeface="Calisto MT" pitchFamily="18" charset="0"/>
                        </a:rPr>
                        <a:t>Ganatra</a:t>
                      </a:r>
                      <a:r>
                        <a:rPr lang="en-US" sz="2800" b="0" dirty="0" smtClean="0">
                          <a:solidFill>
                            <a:srgbClr val="FF0000"/>
                          </a:solidFill>
                          <a:latin typeface="Calisto MT" pitchFamily="18" charset="0"/>
                        </a:rPr>
                        <a:t> has been conferred with South Africa’s prestigious  ‘</a:t>
                      </a:r>
                      <a:r>
                        <a:rPr lang="en-US" sz="2800" b="0" u="sng" dirty="0" smtClean="0">
                          <a:solidFill>
                            <a:srgbClr val="FF0000"/>
                          </a:solidFill>
                          <a:latin typeface="Calisto MT" pitchFamily="18" charset="0"/>
                        </a:rPr>
                        <a:t>Nelson Mandela Lifetime Achievement Award’ </a:t>
                      </a:r>
                      <a:r>
                        <a:rPr lang="en-US" sz="2800" b="0" dirty="0" smtClean="0">
                          <a:solidFill>
                            <a:srgbClr val="FF0000"/>
                          </a:solidFill>
                          <a:latin typeface="Calisto MT" pitchFamily="18" charset="0"/>
                        </a:rPr>
                        <a:t>for his contribution to films. </a:t>
                      </a:r>
                      <a:r>
                        <a:rPr lang="en-US" sz="2800" b="0" dirty="0" err="1" smtClean="0">
                          <a:solidFill>
                            <a:srgbClr val="FF0000"/>
                          </a:solidFill>
                          <a:latin typeface="Calisto MT" pitchFamily="18" charset="0"/>
                        </a:rPr>
                        <a:t>Vinod</a:t>
                      </a:r>
                      <a:r>
                        <a:rPr lang="en-US" sz="2800" b="0" dirty="0" smtClean="0">
                          <a:solidFill>
                            <a:srgbClr val="FF0000"/>
                          </a:solidFill>
                          <a:latin typeface="Calisto MT" pitchFamily="18" charset="0"/>
                        </a:rPr>
                        <a:t> </a:t>
                      </a:r>
                      <a:r>
                        <a:rPr lang="en-US" sz="2800" b="0" dirty="0" err="1" smtClean="0">
                          <a:solidFill>
                            <a:srgbClr val="FF0000"/>
                          </a:solidFill>
                          <a:latin typeface="Calisto MT" pitchFamily="18" charset="0"/>
                        </a:rPr>
                        <a:t>Ganatra</a:t>
                      </a:r>
                      <a:r>
                        <a:rPr lang="en-US" sz="2800" b="0" dirty="0" smtClean="0">
                          <a:solidFill>
                            <a:srgbClr val="FF0000"/>
                          </a:solidFill>
                          <a:latin typeface="Calisto MT" pitchFamily="18" charset="0"/>
                        </a:rPr>
                        <a:t> becomes the first Indian to be </a:t>
                      </a:r>
                      <a:r>
                        <a:rPr lang="en-US" sz="2800" b="0" dirty="0" err="1" smtClean="0">
                          <a:solidFill>
                            <a:srgbClr val="FF0000"/>
                          </a:solidFill>
                          <a:latin typeface="Calisto MT" pitchFamily="18" charset="0"/>
                        </a:rPr>
                        <a:t>honoured</a:t>
                      </a:r>
                      <a:r>
                        <a:rPr lang="en-US" sz="2800" b="0" dirty="0" smtClean="0">
                          <a:solidFill>
                            <a:srgbClr val="FF0000"/>
                          </a:solidFill>
                          <a:latin typeface="Calisto MT" pitchFamily="18" charset="0"/>
                        </a:rPr>
                        <a:t> with the ‘Nelson Mandela Lifetime Achievement Award. </a:t>
                      </a:r>
                      <a:endParaRPr lang="hi-IN" sz="2800" b="0" dirty="0" smtClean="0">
                        <a:solidFill>
                          <a:srgbClr val="FF0000"/>
                        </a:solidFill>
                        <a:latin typeface="Calisto MT" pitchFamily="18" charset="0"/>
                      </a:endParaRPr>
                    </a:p>
                    <a:p>
                      <a:pPr marL="342900" indent="-342900">
                        <a:buFont typeface="Arial" pitchFamily="34" charset="0"/>
                        <a:buChar char="•"/>
                      </a:pPr>
                      <a:r>
                        <a:rPr lang="hi-IN" sz="2400" b="0" dirty="0" smtClean="0">
                          <a:latin typeface="Calisto MT" pitchFamily="18" charset="0"/>
                        </a:rPr>
                        <a:t>प्रख्यात बच्चों के फिल्म निर्माता विनोद गनात्रा को फिल्मों में उनके योगदान के लिए दक्षिण अफ्रीका के प्रतिष्ठित 'नेल्सन मंडेला लाइफटाइम अचीवमेंट अवार्ड' से सम्मानित किया गया है। विनोद गनात्रा 'नेल्सन मंडेला लाइफटाइम अचीवमेंट अवार्ड' से सम्मानित होने वाले पहले भारतीय बने।</a:t>
                      </a:r>
                      <a:endParaRPr lang="en-US" sz="2400" b="0" dirty="0" smtClean="0">
                        <a:latin typeface="Calisto MT" pitchFamily="18" charset="0"/>
                      </a:endParaRPr>
                    </a:p>
                  </a:txBody>
                  <a:tcPr/>
                </a:tc>
              </a:tr>
              <a:tr h="370840">
                <a:tc>
                  <a:txBody>
                    <a:bodyPr/>
                    <a:lstStyle/>
                    <a:p>
                      <a:pPr marL="342900" marR="0" lvl="0"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2800" b="0" i="0" u="none" strike="noStrike" kern="1200" cap="none" spc="0" normalizeH="0" baseline="0" noProof="0" dirty="0" err="1" smtClean="0">
                          <a:ln>
                            <a:noFill/>
                          </a:ln>
                          <a:solidFill>
                            <a:srgbClr val="FF0000"/>
                          </a:solidFill>
                          <a:effectLst/>
                          <a:uLnTx/>
                          <a:uFillTx/>
                          <a:latin typeface="Calisto MT" pitchFamily="18" charset="0"/>
                          <a:ea typeface="+mn-ea"/>
                          <a:cs typeface="+mn-cs"/>
                        </a:rPr>
                        <a:t>Vinod</a:t>
                      </a:r>
                      <a:r>
                        <a:rPr kumimoji="0" lang="en-US" sz="2800" b="0" i="0" u="none" strike="noStrike" kern="1200" cap="none" spc="0" normalizeH="0" baseline="0" noProof="0" dirty="0" smtClean="0">
                          <a:ln>
                            <a:noFill/>
                          </a:ln>
                          <a:solidFill>
                            <a:srgbClr val="FF0000"/>
                          </a:solidFill>
                          <a:effectLst/>
                          <a:uLnTx/>
                          <a:uFillTx/>
                          <a:latin typeface="Calisto MT" pitchFamily="18" charset="0"/>
                          <a:ea typeface="+mn-ea"/>
                          <a:cs typeface="+mn-cs"/>
                        </a:rPr>
                        <a:t> </a:t>
                      </a:r>
                      <a:r>
                        <a:rPr kumimoji="0" lang="en-US" sz="2800" b="0" i="0" u="none" strike="noStrike" kern="1200" cap="none" spc="0" normalizeH="0" baseline="0" noProof="0" dirty="0" err="1" smtClean="0">
                          <a:ln>
                            <a:noFill/>
                          </a:ln>
                          <a:solidFill>
                            <a:srgbClr val="FF0000"/>
                          </a:solidFill>
                          <a:effectLst/>
                          <a:uLnTx/>
                          <a:uFillTx/>
                          <a:latin typeface="Calisto MT" pitchFamily="18" charset="0"/>
                          <a:ea typeface="+mn-ea"/>
                          <a:cs typeface="+mn-cs"/>
                        </a:rPr>
                        <a:t>Gantra</a:t>
                      </a:r>
                      <a:r>
                        <a:rPr kumimoji="0" lang="en-US" sz="2800" b="0" i="0" u="none" strike="noStrike" kern="1200" cap="none" spc="0" normalizeH="0" baseline="0" noProof="0" dirty="0" smtClean="0">
                          <a:ln>
                            <a:noFill/>
                          </a:ln>
                          <a:solidFill>
                            <a:srgbClr val="FF0000"/>
                          </a:solidFill>
                          <a:effectLst/>
                          <a:uLnTx/>
                          <a:uFillTx/>
                          <a:latin typeface="Calisto MT" pitchFamily="18" charset="0"/>
                          <a:ea typeface="+mn-ea"/>
                          <a:cs typeface="+mn-cs"/>
                        </a:rPr>
                        <a:t> was conferred with the award at the 7th Nelson Mandela Children’s Film Festival for his outstanding contribution to children's cinema.</a:t>
                      </a:r>
                      <a:endParaRPr lang="hi-IN" sz="2800" b="0" dirty="0" smtClean="0">
                        <a:solidFill>
                          <a:srgbClr val="FF0000"/>
                        </a:solidFill>
                        <a:latin typeface="Calisto MT" pitchFamily="18" charset="0"/>
                      </a:endParaRPr>
                    </a:p>
                    <a:p>
                      <a:pPr marL="342900" indent="-342900">
                        <a:buFont typeface="Arial" pitchFamily="34" charset="0"/>
                        <a:buChar char="•"/>
                      </a:pPr>
                      <a:r>
                        <a:rPr lang="hi-IN" sz="2400" b="0" dirty="0" smtClean="0">
                          <a:latin typeface="Calisto MT" pitchFamily="18" charset="0"/>
                        </a:rPr>
                        <a:t>विनोद गंत्रा को बच्चों के सिनेमा में उनके उत्कृष्ट योगदान के लिए 7वें नेल्सन मंडेला बाल फिल्म महोत्सव में पुरस्कार से सम्मानित किया गया।</a:t>
                      </a:r>
                      <a:endParaRPr lang="en-IN" sz="2400" b="0" dirty="0">
                        <a:latin typeface="Calisto MT" pitchFamily="18" charset="0"/>
                      </a:endParaRPr>
                    </a:p>
                  </a:txBody>
                  <a:tcPr/>
                </a:tc>
              </a:tr>
            </a:tbl>
          </a:graphicData>
        </a:graphic>
      </p:graphicFrame>
    </p:spTree>
    <p:extLst>
      <p:ext uri="{BB962C8B-B14F-4D97-AF65-F5344CB8AC3E}">
        <p14:creationId xmlns:p14="http://schemas.microsoft.com/office/powerpoint/2010/main" val="2233052617"/>
      </p:ext>
    </p:extLst>
  </p:cSld>
  <p:clrMapOvr>
    <a:masterClrMapping/>
  </p:clrMapOvr>
  <p:transition spd="slow" advTm="30333">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7" name="TextBox 6">
            <a:extLst>
              <a:ext uri="{FF2B5EF4-FFF2-40B4-BE49-F238E27FC236}">
                <a16:creationId xmlns:a16="http://schemas.microsoft.com/office/drawing/2014/main" xmlns="" id="{B0E447CE-3294-AC76-885D-1D6F56BEB02F}"/>
              </a:ext>
            </a:extLst>
          </p:cNvPr>
          <p:cNvSpPr txBox="1"/>
          <p:nvPr/>
        </p:nvSpPr>
        <p:spPr>
          <a:xfrm>
            <a:off x="0" y="6354761"/>
            <a:ext cx="12192000" cy="523220"/>
          </a:xfrm>
          <a:prstGeom prst="rect">
            <a:avLst/>
          </a:prstGeom>
          <a:solidFill>
            <a:srgbClr val="FFC000"/>
          </a:solidFill>
          <a:ln w="28575">
            <a:solidFill>
              <a:schemeClr val="tx1"/>
            </a:solidFill>
          </a:ln>
        </p:spPr>
        <p:txBody>
          <a:bodyPr wrap="square" rtlCol="0">
            <a:spAutoFit/>
          </a:bodyPr>
          <a:lstStyle/>
          <a:p>
            <a:pPr algn="ctr"/>
            <a:r>
              <a:rPr lang="en-IN" sz="2800" b="1" spc="370" dirty="0">
                <a:effectLst/>
                <a:latin typeface="Calisto MT" pitchFamily="18" charset="0"/>
                <a:ea typeface="Calibri" panose="020F0502020204030204" pitchFamily="34" charset="0"/>
                <a:cs typeface="Mangal" panose="02040503050203030202" pitchFamily="18" charset="0"/>
              </a:rPr>
              <a:t>Follow us: </a:t>
            </a:r>
            <a:r>
              <a:rPr lang="en-IN" sz="2800" b="1" u="sng" spc="370" dirty="0">
                <a:solidFill>
                  <a:srgbClr val="833C0B"/>
                </a:solidFill>
                <a:effectLst/>
                <a:latin typeface="Calisto MT" pitchFamily="18" charset="0"/>
                <a:ea typeface="Calibri" panose="020F0502020204030204" pitchFamily="34" charset="0"/>
                <a:cs typeface="Mangal" panose="02040503050203030202" pitchFamily="18" charset="0"/>
                <a:hlinkClick r:id="rId3"/>
              </a:rPr>
              <a:t>Official Site</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rgbClr val="0070C0"/>
                </a:solidFill>
                <a:effectLst/>
                <a:latin typeface="Calisto MT" pitchFamily="18" charset="0"/>
                <a:ea typeface="Calibri" panose="020F0502020204030204" pitchFamily="34" charset="0"/>
                <a:cs typeface="Mangal" panose="02040503050203030202" pitchFamily="18" charset="0"/>
                <a:hlinkClick r:id="rId4">
                  <a:extLst>
                    <a:ext uri="{A12FA001-AC4F-418D-AE19-62706E023703}">
                      <ahyp:hlinkClr xmlns:ahyp="http://schemas.microsoft.com/office/drawing/2018/hyperlinkcolor" xmlns="" val="tx"/>
                    </a:ext>
                  </a:extLst>
                </a:hlinkClick>
              </a:rPr>
              <a:t>Telegram</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chemeClr val="accent5">
                    <a:lumMod val="75000"/>
                  </a:schemeClr>
                </a:solidFill>
                <a:effectLst/>
                <a:latin typeface="Calisto MT" pitchFamily="18" charset="0"/>
                <a:ea typeface="Calibri" panose="020F0502020204030204" pitchFamily="34" charset="0"/>
                <a:cs typeface="Mangal" panose="02040503050203030202" pitchFamily="18" charset="0"/>
                <a:hlinkClick r:id="rId5">
                  <a:extLst>
                    <a:ext uri="{A12FA001-AC4F-418D-AE19-62706E023703}">
                      <ahyp:hlinkClr xmlns:ahyp="http://schemas.microsoft.com/office/drawing/2018/hyperlinkcolor" xmlns="" val="tx"/>
                    </a:ext>
                  </a:extLst>
                </a:hlinkClick>
              </a:rPr>
              <a:t>Facebook</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rgbClr val="C00000"/>
                </a:solidFill>
                <a:effectLst/>
                <a:latin typeface="Calisto MT" pitchFamily="18" charset="0"/>
                <a:ea typeface="Calibri" panose="020F0502020204030204" pitchFamily="34" charset="0"/>
                <a:cs typeface="Mangal" panose="02040503050203030202" pitchFamily="18" charset="0"/>
                <a:hlinkClick r:id="rId6">
                  <a:extLst>
                    <a:ext uri="{A12FA001-AC4F-418D-AE19-62706E023703}">
                      <ahyp:hlinkClr xmlns:ahyp="http://schemas.microsoft.com/office/drawing/2018/hyperlinkcolor" xmlns="" val="tx"/>
                    </a:ext>
                  </a:extLst>
                </a:hlinkClick>
              </a:rPr>
              <a:t>Instagram</a:t>
            </a:r>
            <a:endParaRPr lang="en-IN" sz="2800" spc="370" dirty="0">
              <a:latin typeface="Calisto MT" pitchFamily="18" charset="0"/>
            </a:endParaRPr>
          </a:p>
        </p:txBody>
      </p:sp>
      <p:grpSp>
        <p:nvGrpSpPr>
          <p:cNvPr id="5" name="Group 4">
            <a:extLst>
              <a:ext uri="{FF2B5EF4-FFF2-40B4-BE49-F238E27FC236}">
                <a16:creationId xmlns:a16="http://schemas.microsoft.com/office/drawing/2014/main" xmlns="" id="{38428CEE-7EA3-3E04-01F8-C235CBB58AF4}"/>
              </a:ext>
            </a:extLst>
          </p:cNvPr>
          <p:cNvGrpSpPr/>
          <p:nvPr/>
        </p:nvGrpSpPr>
        <p:grpSpPr>
          <a:xfrm>
            <a:off x="2" y="-49736"/>
            <a:ext cx="12191999" cy="1113977"/>
            <a:chOff x="0" y="-49736"/>
            <a:chExt cx="12191999" cy="1113977"/>
          </a:xfrm>
        </p:grpSpPr>
        <p:sp>
          <p:nvSpPr>
            <p:cNvPr id="8" name="TextBox 7">
              <a:extLst>
                <a:ext uri="{FF2B5EF4-FFF2-40B4-BE49-F238E27FC236}">
                  <a16:creationId xmlns:a16="http://schemas.microsoft.com/office/drawing/2014/main" xmlns="" id="{1F815FD6-2B08-8414-8E09-A0F799D488C6}"/>
                </a:ext>
              </a:extLst>
            </p:cNvPr>
            <p:cNvSpPr txBox="1"/>
            <p:nvPr/>
          </p:nvSpPr>
          <p:spPr>
            <a:xfrm>
              <a:off x="0" y="-49736"/>
              <a:ext cx="12191999" cy="1077218"/>
            </a:xfrm>
            <a:prstGeom prst="rect">
              <a:avLst/>
            </a:prstGeom>
            <a:solidFill>
              <a:schemeClr val="bg1"/>
            </a:solidFill>
            <a:ln w="28575">
              <a:solidFill>
                <a:schemeClr val="tx1"/>
              </a:solidFill>
            </a:ln>
          </p:spPr>
          <p:txBody>
            <a:bodyPr wrap="square">
              <a:spAutoFit/>
            </a:bodyPr>
            <a:lstStyle/>
            <a:p>
              <a:pPr algn="ctr"/>
              <a:r>
                <a:rPr lang="en-US" sz="4400" b="1" dirty="0">
                  <a:ln>
                    <a:solidFill>
                      <a:srgbClr val="002060"/>
                    </a:solidFill>
                  </a:ln>
                  <a:solidFill>
                    <a:srgbClr val="002060"/>
                  </a:solidFill>
                  <a:latin typeface="Bahnschrift SemiBold" panose="020B0502040204020203" pitchFamily="34" charset="0"/>
                </a:rPr>
                <a:t>	   </a:t>
              </a:r>
              <a:r>
                <a:rPr lang="en-US" sz="4400" b="1" dirty="0">
                  <a:ln>
                    <a:solidFill>
                      <a:srgbClr val="002060"/>
                    </a:solidFill>
                  </a:ln>
                  <a:solidFill>
                    <a:srgbClr val="002060"/>
                  </a:solidFill>
                  <a:latin typeface="Calisto MT" pitchFamily="18" charset="0"/>
                </a:rPr>
                <a:t>APARCHIT EXAM WARRIORS</a:t>
              </a:r>
              <a:endParaRPr lang="en-US" sz="4400" b="1" spc="300" dirty="0">
                <a:ln w="28575">
                  <a:solidFill>
                    <a:schemeClr val="tx1"/>
                  </a:solidFill>
                </a:ln>
                <a:solidFill>
                  <a:srgbClr val="002060"/>
                </a:solidFill>
                <a:latin typeface="Calisto MT" pitchFamily="18" charset="0"/>
              </a:endParaRPr>
            </a:p>
            <a:p>
              <a:pPr algn="ctr"/>
              <a:r>
                <a:rPr lang="en-US" b="1" dirty="0">
                  <a:solidFill>
                    <a:srgbClr val="002060"/>
                  </a:solidFill>
                  <a:latin typeface="Bahnschrift SemiBold" panose="020B0502040204020203" pitchFamily="34" charset="0"/>
                </a:rPr>
                <a:t>	  </a:t>
              </a:r>
              <a:r>
                <a:rPr lang="en-US" sz="2000" b="1" dirty="0">
                  <a:solidFill>
                    <a:srgbClr val="002060"/>
                  </a:solidFill>
                  <a:latin typeface="Calisto MT" pitchFamily="18" charset="0"/>
                </a:rPr>
                <a:t>No.1 Platform  For All Competitive  Exam Bank | SSC | Railway | Government Exam</a:t>
              </a:r>
            </a:p>
          </p:txBody>
        </p:sp>
        <p:pic>
          <p:nvPicPr>
            <p:cNvPr id="10" name="Picture 9">
              <a:extLst>
                <a:ext uri="{FF2B5EF4-FFF2-40B4-BE49-F238E27FC236}">
                  <a16:creationId xmlns:a16="http://schemas.microsoft.com/office/drawing/2014/main" xmlns="" id="{1700D919-F3E9-6A94-8366-9664609F8842}"/>
                </a:ext>
              </a:extLst>
            </p:cNvPr>
            <p:cNvPicPr>
              <a:picLocks noChangeAspect="1"/>
            </p:cNvPicPr>
            <p:nvPr/>
          </p:nvPicPr>
          <p:blipFill>
            <a:blip r:embed="rId7" cstate="print">
              <a:extLst>
                <a:ext uri="{BEBA8EAE-BF5A-486C-A8C5-ECC9F3942E4B}">
                  <a14:imgProps xmlns:a14="http://schemas.microsoft.com/office/drawing/2010/main">
                    <a14:imgLayer r:embed="rId8">
                      <a14:imgEffect>
                        <a14:sharpenSoften amount="50000"/>
                      </a14:imgEffect>
                    </a14:imgLayer>
                  </a14:imgProps>
                </a:ext>
                <a:ext uri="{28A0092B-C50C-407E-A947-70E740481C1C}">
                  <a14:useLocalDpi xmlns:a14="http://schemas.microsoft.com/office/drawing/2010/main" val="0"/>
                </a:ext>
              </a:extLst>
            </a:blip>
            <a:stretch>
              <a:fillRect/>
            </a:stretch>
          </p:blipFill>
          <p:spPr>
            <a:xfrm>
              <a:off x="508000" y="-25992"/>
              <a:ext cx="1090294" cy="1046615"/>
            </a:xfrm>
            <a:prstGeom prst="rect">
              <a:avLst/>
            </a:prstGeom>
          </p:spPr>
        </p:pic>
        <p:cxnSp>
          <p:nvCxnSpPr>
            <p:cNvPr id="11" name="Straight Connector 10">
              <a:extLst>
                <a:ext uri="{FF2B5EF4-FFF2-40B4-BE49-F238E27FC236}">
                  <a16:creationId xmlns:a16="http://schemas.microsoft.com/office/drawing/2014/main" xmlns="" id="{1725C661-C6A3-0B6A-9155-E36E41878D95}"/>
                </a:ext>
              </a:extLst>
            </p:cNvPr>
            <p:cNvCxnSpPr/>
            <p:nvPr/>
          </p:nvCxnSpPr>
          <p:spPr>
            <a:xfrm>
              <a:off x="0" y="1064241"/>
              <a:ext cx="12191999" cy="0"/>
            </a:xfrm>
            <a:prstGeom prst="line">
              <a:avLst/>
            </a:prstGeom>
            <a:ln w="69850" cmpd="dbl">
              <a:solidFill>
                <a:schemeClr val="tx1"/>
              </a:solidFill>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p14="http://schemas.microsoft.com/office/powerpoint/2010/main">
        <mc:Choice Requires="p14">
          <p:contentPart p14:bwMode="auto" r:id="rId9">
            <p14:nvContentPartPr>
              <p14:cNvPr id="32" name="Ink 31"/>
              <p14:cNvContentPartPr/>
              <p14:nvPr/>
            </p14:nvContentPartPr>
            <p14:xfrm>
              <a:off x="1378523" y="3965649"/>
              <a:ext cx="17280" cy="17640"/>
            </p14:xfrm>
          </p:contentPart>
        </mc:Choice>
        <mc:Fallback xmlns="">
          <p:pic>
            <p:nvPicPr>
              <p:cNvPr id="32" name="Ink 31"/>
              <p:cNvPicPr/>
              <p:nvPr/>
            </p:nvPicPr>
            <p:blipFill>
              <a:blip r:embed="rId17"/>
              <a:stretch>
                <a:fillRect/>
              </a:stretch>
            </p:blipFill>
            <p:spPr>
              <a:xfrm>
                <a:off x="1370243" y="3957369"/>
                <a:ext cx="33840" cy="34200"/>
              </a:xfrm>
              <a:prstGeom prst="rect">
                <a:avLst/>
              </a:prstGeom>
            </p:spPr>
          </p:pic>
        </mc:Fallback>
      </mc:AlternateContent>
      <p:sp>
        <p:nvSpPr>
          <p:cNvPr id="6" name="AutoShape 4" descr="State Bank of India Reveals New Logo Design - Logo-Designer.c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2" name="Rectangle 1"/>
          <p:cNvSpPr/>
          <p:nvPr/>
        </p:nvSpPr>
        <p:spPr>
          <a:xfrm>
            <a:off x="2" y="1105712"/>
            <a:ext cx="12191998" cy="3970318"/>
          </a:xfrm>
          <a:prstGeom prst="rect">
            <a:avLst/>
          </a:prstGeom>
          <a:ln w="57150">
            <a:solidFill>
              <a:schemeClr val="tx1"/>
            </a:solidFill>
          </a:ln>
        </p:spPr>
        <p:txBody>
          <a:bodyPr wrap="square">
            <a:spAutoFit/>
          </a:bodyPr>
          <a:lstStyle/>
          <a:p>
            <a:r>
              <a:rPr lang="en-US" sz="2800" dirty="0" smtClean="0">
                <a:solidFill>
                  <a:srgbClr val="C10000"/>
                </a:solidFill>
                <a:latin typeface="Calisto MT" pitchFamily="18" charset="0"/>
              </a:rPr>
              <a:t>Q.2. </a:t>
            </a:r>
            <a:r>
              <a:rPr lang="en-US" sz="2800" dirty="0">
                <a:solidFill>
                  <a:srgbClr val="C10000"/>
                </a:solidFill>
                <a:latin typeface="Calisto MT" pitchFamily="18" charset="0"/>
              </a:rPr>
              <a:t>Which international financial institution has invested $105 million in the non-convertible </a:t>
            </a:r>
            <a:r>
              <a:rPr lang="en-US" sz="2800" dirty="0" smtClean="0">
                <a:solidFill>
                  <a:srgbClr val="C10000"/>
                </a:solidFill>
                <a:latin typeface="Calisto MT" pitchFamily="18" charset="0"/>
              </a:rPr>
              <a:t>debenture of </a:t>
            </a:r>
            <a:r>
              <a:rPr lang="en-US" sz="2800" dirty="0">
                <a:solidFill>
                  <a:srgbClr val="C10000"/>
                </a:solidFill>
                <a:latin typeface="Calisto MT" pitchFamily="18" charset="0"/>
              </a:rPr>
              <a:t>Brookfield's Bikaner Solar Power project in Rajasthan</a:t>
            </a:r>
            <a:r>
              <a:rPr lang="en-US" sz="2800" dirty="0" smtClean="0">
                <a:solidFill>
                  <a:srgbClr val="C10000"/>
                </a:solidFill>
                <a:latin typeface="Calisto MT" pitchFamily="18" charset="0"/>
              </a:rPr>
              <a:t>?</a:t>
            </a:r>
          </a:p>
          <a:p>
            <a:r>
              <a:rPr lang="hi-IN" sz="2800" dirty="0" smtClean="0">
                <a:solidFill>
                  <a:srgbClr val="C10000"/>
                </a:solidFill>
                <a:latin typeface="Calisto MT" pitchFamily="18" charset="0"/>
              </a:rPr>
              <a:t>प्र. </a:t>
            </a:r>
            <a:r>
              <a:rPr lang="hi-IN" sz="2800" dirty="0">
                <a:solidFill>
                  <a:srgbClr val="C10000"/>
                </a:solidFill>
                <a:latin typeface="Calisto MT" pitchFamily="18" charset="0"/>
              </a:rPr>
              <a:t>किस अंतरराष्ट्रीय वित्तीय संस्थान ने राजस्थान में ब्रुकफील्ड के बीकानेर सौर ऊर्जा परियोजना के गैर-परिवर्तनीय डिबेंचर में 105 मिलियन डॉलर का निवेश किया है</a:t>
            </a:r>
            <a:r>
              <a:rPr lang="hi-IN" sz="2800" dirty="0" smtClean="0">
                <a:solidFill>
                  <a:srgbClr val="C10000"/>
                </a:solidFill>
                <a:latin typeface="Calisto MT" pitchFamily="18" charset="0"/>
              </a:rPr>
              <a:t>?</a:t>
            </a:r>
            <a:endParaRPr lang="en-US" sz="2800" dirty="0">
              <a:solidFill>
                <a:srgbClr val="C10000"/>
              </a:solidFill>
              <a:latin typeface="Calisto MT" pitchFamily="18" charset="0"/>
            </a:endParaRPr>
          </a:p>
          <a:p>
            <a:r>
              <a:rPr lang="en-IN" sz="2800" dirty="0">
                <a:solidFill>
                  <a:srgbClr val="816000"/>
                </a:solidFill>
                <a:latin typeface="Calisto MT" pitchFamily="18" charset="0"/>
              </a:rPr>
              <a:t>A) International Finance Corporation (IFC)</a:t>
            </a:r>
          </a:p>
          <a:p>
            <a:r>
              <a:rPr lang="en-US" sz="2800" dirty="0">
                <a:solidFill>
                  <a:srgbClr val="816000"/>
                </a:solidFill>
                <a:latin typeface="Calisto MT" pitchFamily="18" charset="0"/>
              </a:rPr>
              <a:t>B) Multilateral Investment Guarantee Agency (MIGA)</a:t>
            </a:r>
          </a:p>
          <a:p>
            <a:r>
              <a:rPr lang="en-US" sz="2800" dirty="0">
                <a:solidFill>
                  <a:srgbClr val="816000"/>
                </a:solidFill>
                <a:latin typeface="Calisto MT" pitchFamily="18" charset="0"/>
              </a:rPr>
              <a:t>C) International Development Agency (IDA)</a:t>
            </a:r>
          </a:p>
          <a:p>
            <a:r>
              <a:rPr lang="en-US" sz="2800" dirty="0">
                <a:solidFill>
                  <a:srgbClr val="816000"/>
                </a:solidFill>
                <a:latin typeface="Calisto MT" pitchFamily="18" charset="0"/>
              </a:rPr>
              <a:t>D)International Bank for Reconstruction and Development (IBRD)</a:t>
            </a:r>
            <a:endParaRPr lang="en-IN" sz="2800" dirty="0">
              <a:latin typeface="Calisto MT" pitchFamily="18" charset="0"/>
            </a:endParaRPr>
          </a:p>
        </p:txBody>
      </p:sp>
    </p:spTree>
    <p:extLst>
      <p:ext uri="{BB962C8B-B14F-4D97-AF65-F5344CB8AC3E}">
        <p14:creationId xmlns:p14="http://schemas.microsoft.com/office/powerpoint/2010/main" val="3672619135"/>
      </p:ext>
    </p:extLst>
  </p:cSld>
  <p:clrMapOvr>
    <a:masterClrMapping/>
  </p:clrMapOvr>
  <p:transition spd="slow" advTm="30333">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7" name="TextBox 6">
            <a:extLst>
              <a:ext uri="{FF2B5EF4-FFF2-40B4-BE49-F238E27FC236}">
                <a16:creationId xmlns:a16="http://schemas.microsoft.com/office/drawing/2014/main" xmlns="" id="{B0E447CE-3294-AC76-885D-1D6F56BEB02F}"/>
              </a:ext>
            </a:extLst>
          </p:cNvPr>
          <p:cNvSpPr txBox="1"/>
          <p:nvPr/>
        </p:nvSpPr>
        <p:spPr>
          <a:xfrm>
            <a:off x="0" y="6354761"/>
            <a:ext cx="12192000" cy="523220"/>
          </a:xfrm>
          <a:prstGeom prst="rect">
            <a:avLst/>
          </a:prstGeom>
          <a:solidFill>
            <a:srgbClr val="FFC000"/>
          </a:solidFill>
          <a:ln w="28575">
            <a:solidFill>
              <a:schemeClr val="tx1"/>
            </a:solidFill>
          </a:ln>
        </p:spPr>
        <p:txBody>
          <a:bodyPr wrap="square" rtlCol="0">
            <a:spAutoFit/>
          </a:bodyPr>
          <a:lstStyle/>
          <a:p>
            <a:pPr algn="ctr"/>
            <a:r>
              <a:rPr lang="en-IN" sz="2800" b="1" spc="370" dirty="0">
                <a:effectLst/>
                <a:latin typeface="Calisto MT" pitchFamily="18" charset="0"/>
                <a:ea typeface="Calibri" panose="020F0502020204030204" pitchFamily="34" charset="0"/>
                <a:cs typeface="Mangal" panose="02040503050203030202" pitchFamily="18" charset="0"/>
              </a:rPr>
              <a:t>Follow us: </a:t>
            </a:r>
            <a:r>
              <a:rPr lang="en-IN" sz="2800" b="1" u="sng" spc="370" dirty="0">
                <a:solidFill>
                  <a:srgbClr val="833C0B"/>
                </a:solidFill>
                <a:effectLst/>
                <a:latin typeface="Calisto MT" pitchFamily="18" charset="0"/>
                <a:ea typeface="Calibri" panose="020F0502020204030204" pitchFamily="34" charset="0"/>
                <a:cs typeface="Mangal" panose="02040503050203030202" pitchFamily="18" charset="0"/>
                <a:hlinkClick r:id="rId3"/>
              </a:rPr>
              <a:t>Official Site</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rgbClr val="0070C0"/>
                </a:solidFill>
                <a:effectLst/>
                <a:latin typeface="Calisto MT" pitchFamily="18" charset="0"/>
                <a:ea typeface="Calibri" panose="020F0502020204030204" pitchFamily="34" charset="0"/>
                <a:cs typeface="Mangal" panose="02040503050203030202" pitchFamily="18" charset="0"/>
                <a:hlinkClick r:id="rId4">
                  <a:extLst>
                    <a:ext uri="{A12FA001-AC4F-418D-AE19-62706E023703}">
                      <ahyp:hlinkClr xmlns:ahyp="http://schemas.microsoft.com/office/drawing/2018/hyperlinkcolor" xmlns="" val="tx"/>
                    </a:ext>
                  </a:extLst>
                </a:hlinkClick>
              </a:rPr>
              <a:t>Telegram</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chemeClr val="accent5">
                    <a:lumMod val="75000"/>
                  </a:schemeClr>
                </a:solidFill>
                <a:effectLst/>
                <a:latin typeface="Calisto MT" pitchFamily="18" charset="0"/>
                <a:ea typeface="Calibri" panose="020F0502020204030204" pitchFamily="34" charset="0"/>
                <a:cs typeface="Mangal" panose="02040503050203030202" pitchFamily="18" charset="0"/>
                <a:hlinkClick r:id="rId5">
                  <a:extLst>
                    <a:ext uri="{A12FA001-AC4F-418D-AE19-62706E023703}">
                      <ahyp:hlinkClr xmlns:ahyp="http://schemas.microsoft.com/office/drawing/2018/hyperlinkcolor" xmlns="" val="tx"/>
                    </a:ext>
                  </a:extLst>
                </a:hlinkClick>
              </a:rPr>
              <a:t>Facebook</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rgbClr val="C00000"/>
                </a:solidFill>
                <a:effectLst/>
                <a:latin typeface="Calisto MT" pitchFamily="18" charset="0"/>
                <a:ea typeface="Calibri" panose="020F0502020204030204" pitchFamily="34" charset="0"/>
                <a:cs typeface="Mangal" panose="02040503050203030202" pitchFamily="18" charset="0"/>
                <a:hlinkClick r:id="rId6">
                  <a:extLst>
                    <a:ext uri="{A12FA001-AC4F-418D-AE19-62706E023703}">
                      <ahyp:hlinkClr xmlns:ahyp="http://schemas.microsoft.com/office/drawing/2018/hyperlinkcolor" xmlns="" val="tx"/>
                    </a:ext>
                  </a:extLst>
                </a:hlinkClick>
              </a:rPr>
              <a:t>Instagram</a:t>
            </a:r>
            <a:endParaRPr lang="en-IN" sz="2800" spc="370" dirty="0">
              <a:latin typeface="Calisto MT" pitchFamily="18" charset="0"/>
            </a:endParaRPr>
          </a:p>
        </p:txBody>
      </p:sp>
      <p:grpSp>
        <p:nvGrpSpPr>
          <p:cNvPr id="5" name="Group 4">
            <a:extLst>
              <a:ext uri="{FF2B5EF4-FFF2-40B4-BE49-F238E27FC236}">
                <a16:creationId xmlns:a16="http://schemas.microsoft.com/office/drawing/2014/main" xmlns="" id="{38428CEE-7EA3-3E04-01F8-C235CBB58AF4}"/>
              </a:ext>
            </a:extLst>
          </p:cNvPr>
          <p:cNvGrpSpPr/>
          <p:nvPr/>
        </p:nvGrpSpPr>
        <p:grpSpPr>
          <a:xfrm>
            <a:off x="2" y="-49736"/>
            <a:ext cx="12191999" cy="1113977"/>
            <a:chOff x="0" y="-49736"/>
            <a:chExt cx="12191999" cy="1113977"/>
          </a:xfrm>
        </p:grpSpPr>
        <p:sp>
          <p:nvSpPr>
            <p:cNvPr id="8" name="TextBox 7">
              <a:extLst>
                <a:ext uri="{FF2B5EF4-FFF2-40B4-BE49-F238E27FC236}">
                  <a16:creationId xmlns:a16="http://schemas.microsoft.com/office/drawing/2014/main" xmlns="" id="{1F815FD6-2B08-8414-8E09-A0F799D488C6}"/>
                </a:ext>
              </a:extLst>
            </p:cNvPr>
            <p:cNvSpPr txBox="1"/>
            <p:nvPr/>
          </p:nvSpPr>
          <p:spPr>
            <a:xfrm>
              <a:off x="0" y="-49736"/>
              <a:ext cx="12191999" cy="1077218"/>
            </a:xfrm>
            <a:prstGeom prst="rect">
              <a:avLst/>
            </a:prstGeom>
            <a:solidFill>
              <a:schemeClr val="bg1"/>
            </a:solidFill>
            <a:ln w="28575">
              <a:solidFill>
                <a:schemeClr val="tx1"/>
              </a:solidFill>
            </a:ln>
          </p:spPr>
          <p:txBody>
            <a:bodyPr wrap="square">
              <a:spAutoFit/>
            </a:bodyPr>
            <a:lstStyle/>
            <a:p>
              <a:pPr algn="ctr"/>
              <a:r>
                <a:rPr lang="en-US" sz="4400" b="1" dirty="0">
                  <a:ln>
                    <a:solidFill>
                      <a:srgbClr val="002060"/>
                    </a:solidFill>
                  </a:ln>
                  <a:solidFill>
                    <a:srgbClr val="002060"/>
                  </a:solidFill>
                  <a:latin typeface="Bahnschrift SemiBold" panose="020B0502040204020203" pitchFamily="34" charset="0"/>
                </a:rPr>
                <a:t>	   </a:t>
              </a:r>
              <a:r>
                <a:rPr lang="en-US" sz="4400" b="1" dirty="0">
                  <a:ln>
                    <a:solidFill>
                      <a:srgbClr val="002060"/>
                    </a:solidFill>
                  </a:ln>
                  <a:solidFill>
                    <a:srgbClr val="002060"/>
                  </a:solidFill>
                  <a:latin typeface="Calisto MT" pitchFamily="18" charset="0"/>
                </a:rPr>
                <a:t>APARCHIT EXAM WARRIORS</a:t>
              </a:r>
              <a:endParaRPr lang="en-US" sz="4400" b="1" spc="300" dirty="0">
                <a:ln w="28575">
                  <a:solidFill>
                    <a:schemeClr val="tx1"/>
                  </a:solidFill>
                </a:ln>
                <a:solidFill>
                  <a:srgbClr val="002060"/>
                </a:solidFill>
                <a:latin typeface="Calisto MT" pitchFamily="18" charset="0"/>
              </a:endParaRPr>
            </a:p>
            <a:p>
              <a:pPr algn="ctr"/>
              <a:r>
                <a:rPr lang="en-US" b="1" dirty="0">
                  <a:solidFill>
                    <a:srgbClr val="002060"/>
                  </a:solidFill>
                  <a:latin typeface="Bahnschrift SemiBold" panose="020B0502040204020203" pitchFamily="34" charset="0"/>
                </a:rPr>
                <a:t>	  </a:t>
              </a:r>
              <a:r>
                <a:rPr lang="en-US" sz="2000" b="1" dirty="0">
                  <a:solidFill>
                    <a:srgbClr val="002060"/>
                  </a:solidFill>
                  <a:latin typeface="Calisto MT" pitchFamily="18" charset="0"/>
                </a:rPr>
                <a:t>No.1 Platform  For All Competitive  Exam Bank | SSC | Railway | Government Exam</a:t>
              </a:r>
            </a:p>
          </p:txBody>
        </p:sp>
        <p:pic>
          <p:nvPicPr>
            <p:cNvPr id="10" name="Picture 9">
              <a:extLst>
                <a:ext uri="{FF2B5EF4-FFF2-40B4-BE49-F238E27FC236}">
                  <a16:creationId xmlns:a16="http://schemas.microsoft.com/office/drawing/2014/main" xmlns="" id="{1700D919-F3E9-6A94-8366-9664609F8842}"/>
                </a:ext>
              </a:extLst>
            </p:cNvPr>
            <p:cNvPicPr>
              <a:picLocks noChangeAspect="1"/>
            </p:cNvPicPr>
            <p:nvPr/>
          </p:nvPicPr>
          <p:blipFill>
            <a:blip r:embed="rId7" cstate="print">
              <a:extLst>
                <a:ext uri="{BEBA8EAE-BF5A-486C-A8C5-ECC9F3942E4B}">
                  <a14:imgProps xmlns:a14="http://schemas.microsoft.com/office/drawing/2010/main">
                    <a14:imgLayer r:embed="rId8">
                      <a14:imgEffect>
                        <a14:sharpenSoften amount="50000"/>
                      </a14:imgEffect>
                    </a14:imgLayer>
                  </a14:imgProps>
                </a:ext>
                <a:ext uri="{28A0092B-C50C-407E-A947-70E740481C1C}">
                  <a14:useLocalDpi xmlns:a14="http://schemas.microsoft.com/office/drawing/2010/main" val="0"/>
                </a:ext>
              </a:extLst>
            </a:blip>
            <a:stretch>
              <a:fillRect/>
            </a:stretch>
          </p:blipFill>
          <p:spPr>
            <a:xfrm>
              <a:off x="508000" y="-25992"/>
              <a:ext cx="1090294" cy="1046615"/>
            </a:xfrm>
            <a:prstGeom prst="rect">
              <a:avLst/>
            </a:prstGeom>
          </p:spPr>
        </p:pic>
        <p:cxnSp>
          <p:nvCxnSpPr>
            <p:cNvPr id="11" name="Straight Connector 10">
              <a:extLst>
                <a:ext uri="{FF2B5EF4-FFF2-40B4-BE49-F238E27FC236}">
                  <a16:creationId xmlns:a16="http://schemas.microsoft.com/office/drawing/2014/main" xmlns="" id="{1725C661-C6A3-0B6A-9155-E36E41878D95}"/>
                </a:ext>
              </a:extLst>
            </p:cNvPr>
            <p:cNvCxnSpPr/>
            <p:nvPr/>
          </p:nvCxnSpPr>
          <p:spPr>
            <a:xfrm>
              <a:off x="0" y="1064241"/>
              <a:ext cx="12191999" cy="0"/>
            </a:xfrm>
            <a:prstGeom prst="line">
              <a:avLst/>
            </a:prstGeom>
            <a:ln w="69850" cmpd="dbl">
              <a:solidFill>
                <a:schemeClr val="tx1"/>
              </a:solidFill>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p14="http://schemas.microsoft.com/office/powerpoint/2010/main">
        <mc:Choice Requires="p14">
          <p:contentPart p14:bwMode="auto" r:id="rId9">
            <p14:nvContentPartPr>
              <p14:cNvPr id="32" name="Ink 31"/>
              <p14:cNvContentPartPr/>
              <p14:nvPr/>
            </p14:nvContentPartPr>
            <p14:xfrm>
              <a:off x="1378523" y="3965649"/>
              <a:ext cx="17280" cy="17640"/>
            </p14:xfrm>
          </p:contentPart>
        </mc:Choice>
        <mc:Fallback xmlns="">
          <p:pic>
            <p:nvPicPr>
              <p:cNvPr id="32" name="Ink 31"/>
              <p:cNvPicPr/>
              <p:nvPr/>
            </p:nvPicPr>
            <p:blipFill>
              <a:blip r:embed="rId17"/>
              <a:stretch>
                <a:fillRect/>
              </a:stretch>
            </p:blipFill>
            <p:spPr>
              <a:xfrm>
                <a:off x="1370243" y="3957369"/>
                <a:ext cx="33840" cy="34200"/>
              </a:xfrm>
              <a:prstGeom prst="rect">
                <a:avLst/>
              </a:prstGeom>
            </p:spPr>
          </p:pic>
        </mc:Fallback>
      </mc:AlternateContent>
      <p:sp>
        <p:nvSpPr>
          <p:cNvPr id="6" name="AutoShape 4" descr="State Bank of India Reveals New Logo Design - Logo-Designer.c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2" name="Rectangle 1"/>
          <p:cNvSpPr/>
          <p:nvPr/>
        </p:nvSpPr>
        <p:spPr>
          <a:xfrm>
            <a:off x="2" y="1072558"/>
            <a:ext cx="12191998" cy="461665"/>
          </a:xfrm>
          <a:prstGeom prst="rect">
            <a:avLst/>
          </a:prstGeom>
          <a:solidFill>
            <a:srgbClr val="FFC000"/>
          </a:solidFill>
          <a:ln>
            <a:solidFill>
              <a:schemeClr val="tx1"/>
            </a:solidFill>
          </a:ln>
        </p:spPr>
        <p:txBody>
          <a:bodyPr wrap="square">
            <a:spAutoFit/>
          </a:bodyPr>
          <a:lstStyle/>
          <a:p>
            <a:r>
              <a:rPr lang="en-IN" sz="2400" dirty="0">
                <a:latin typeface="Calisto MT" pitchFamily="18" charset="0"/>
              </a:rPr>
              <a:t>Answer : A</a:t>
            </a:r>
          </a:p>
        </p:txBody>
      </p:sp>
      <p:graphicFrame>
        <p:nvGraphicFramePr>
          <p:cNvPr id="12" name="Table 11"/>
          <p:cNvGraphicFramePr>
            <a:graphicFrameLocks noGrp="1"/>
          </p:cNvGraphicFramePr>
          <p:nvPr>
            <p:extLst>
              <p:ext uri="{D42A27DB-BD31-4B8C-83A1-F6EECF244321}">
                <p14:modId xmlns:p14="http://schemas.microsoft.com/office/powerpoint/2010/main" val="3863159978"/>
              </p:ext>
            </p:extLst>
          </p:nvPr>
        </p:nvGraphicFramePr>
        <p:xfrm>
          <a:off x="0" y="1663671"/>
          <a:ext cx="12192000" cy="3931920"/>
        </p:xfrm>
        <a:graphic>
          <a:graphicData uri="http://schemas.openxmlformats.org/drawingml/2006/table">
            <a:tbl>
              <a:tblPr firstRow="1" bandRow="1">
                <a:tableStyleId>{E8B1032C-EA38-4F05-BA0D-38AFFFC7BED3}</a:tableStyleId>
              </a:tblPr>
              <a:tblGrid>
                <a:gridCol w="12192000"/>
              </a:tblGrid>
              <a:tr h="370840">
                <a:tc>
                  <a:txBody>
                    <a:bodyPr/>
                    <a:lstStyle/>
                    <a:p>
                      <a:pPr marL="457200" indent="-457200">
                        <a:buFont typeface="Arial" pitchFamily="34" charset="0"/>
                        <a:buChar char="•"/>
                      </a:pPr>
                      <a:r>
                        <a:rPr lang="en-US" sz="2800" b="0" dirty="0" smtClean="0">
                          <a:solidFill>
                            <a:srgbClr val="FF0000"/>
                          </a:solidFill>
                          <a:latin typeface="Calisto MT" pitchFamily="18" charset="0"/>
                        </a:rPr>
                        <a:t>The International Finance Corporation (IFC) has agreed to invest $105 million (around </a:t>
                      </a:r>
                      <a:r>
                        <a:rPr lang="en-US" sz="2800" b="0" dirty="0" err="1" smtClean="0">
                          <a:solidFill>
                            <a:srgbClr val="FF0000"/>
                          </a:solidFill>
                          <a:latin typeface="Calisto MT" pitchFamily="18" charset="0"/>
                        </a:rPr>
                        <a:t>Rs</a:t>
                      </a:r>
                      <a:r>
                        <a:rPr lang="en-US" sz="2800" b="0" dirty="0" smtClean="0">
                          <a:solidFill>
                            <a:srgbClr val="FF0000"/>
                          </a:solidFill>
                          <a:latin typeface="Calisto MT" pitchFamily="18" charset="0"/>
                        </a:rPr>
                        <a:t> 871 </a:t>
                      </a:r>
                      <a:r>
                        <a:rPr lang="en-US" sz="2800" b="0" dirty="0" err="1" smtClean="0">
                          <a:solidFill>
                            <a:srgbClr val="FF0000"/>
                          </a:solidFill>
                          <a:latin typeface="Calisto MT" pitchFamily="18" charset="0"/>
                        </a:rPr>
                        <a:t>crore</a:t>
                      </a:r>
                      <a:r>
                        <a:rPr lang="en-US" sz="2800" b="0" dirty="0" smtClean="0">
                          <a:solidFill>
                            <a:srgbClr val="FF0000"/>
                          </a:solidFill>
                          <a:latin typeface="Calisto MT" pitchFamily="18" charset="0"/>
                        </a:rPr>
                        <a:t>) in the non-convertible debentures of Brookfield's Bikaner Solar Power project in Rajasthan. IFC is a company of the World Bank Group which provides finance to the private sector companies.</a:t>
                      </a:r>
                    </a:p>
                    <a:p>
                      <a:pPr marL="457200" indent="-457200">
                        <a:buFont typeface="Arial" pitchFamily="34" charset="0"/>
                        <a:buChar char="•"/>
                      </a:pPr>
                      <a:r>
                        <a:rPr lang="hi-IN" sz="2800" b="0" dirty="0" smtClean="0">
                          <a:latin typeface="Calisto MT" pitchFamily="18" charset="0"/>
                        </a:rPr>
                        <a:t>इंटरनेशनल फाइनेंस कॉरपोरेशन (आईएफसी) ने राजस्थान में ब्रुकफील्ड के बीकानेर सोलर पावर प्रोजेक्ट के गैर-परिवर्तनीय डिबेंचर में 105 मिलियन डॉलर (लगभग 871 करोड़ रुपये) का निवेश करने पर सहमति व्यक्त की है। </a:t>
                      </a:r>
                      <a:r>
                        <a:rPr lang="en-IN" sz="2800" b="0" dirty="0" smtClean="0">
                          <a:latin typeface="Calisto MT" pitchFamily="18" charset="0"/>
                        </a:rPr>
                        <a:t>IFC </a:t>
                      </a:r>
                      <a:r>
                        <a:rPr lang="hi-IN" sz="2800" b="0" dirty="0" smtClean="0">
                          <a:latin typeface="Calisto MT" pitchFamily="18" charset="0"/>
                        </a:rPr>
                        <a:t>विश्व बैंक समूह की एक कंपनी है जो निजी क्षेत्र की कंपनियों को वित्त प्रदान करती है।</a:t>
                      </a:r>
                      <a:endParaRPr lang="en-IN" sz="2800" b="0" dirty="0">
                        <a:latin typeface="Calisto MT" pitchFamily="18" charset="0"/>
                      </a:endParaRPr>
                    </a:p>
                  </a:txBody>
                  <a:tcPr/>
                </a:tc>
              </a:tr>
            </a:tbl>
          </a:graphicData>
        </a:graphic>
      </p:graphicFrame>
    </p:spTree>
    <p:extLst>
      <p:ext uri="{BB962C8B-B14F-4D97-AF65-F5344CB8AC3E}">
        <p14:creationId xmlns:p14="http://schemas.microsoft.com/office/powerpoint/2010/main" val="3984157076"/>
      </p:ext>
    </p:extLst>
  </p:cSld>
  <p:clrMapOvr>
    <a:masterClrMapping/>
  </p:clrMapOvr>
  <p:transition spd="slow" advTm="30333">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7" name="TextBox 6">
            <a:extLst>
              <a:ext uri="{FF2B5EF4-FFF2-40B4-BE49-F238E27FC236}">
                <a16:creationId xmlns:a16="http://schemas.microsoft.com/office/drawing/2014/main" xmlns="" id="{B0E447CE-3294-AC76-885D-1D6F56BEB02F}"/>
              </a:ext>
            </a:extLst>
          </p:cNvPr>
          <p:cNvSpPr txBox="1"/>
          <p:nvPr/>
        </p:nvSpPr>
        <p:spPr>
          <a:xfrm>
            <a:off x="0" y="6354761"/>
            <a:ext cx="12192000" cy="523220"/>
          </a:xfrm>
          <a:prstGeom prst="rect">
            <a:avLst/>
          </a:prstGeom>
          <a:solidFill>
            <a:srgbClr val="FFC000"/>
          </a:solidFill>
          <a:ln w="28575">
            <a:solidFill>
              <a:schemeClr val="tx1"/>
            </a:solidFill>
          </a:ln>
        </p:spPr>
        <p:txBody>
          <a:bodyPr wrap="square" rtlCol="0">
            <a:spAutoFit/>
          </a:bodyPr>
          <a:lstStyle/>
          <a:p>
            <a:pPr algn="ctr"/>
            <a:r>
              <a:rPr lang="en-IN" sz="2800" b="1" spc="370" dirty="0">
                <a:effectLst/>
                <a:latin typeface="Calisto MT" pitchFamily="18" charset="0"/>
                <a:ea typeface="Calibri" panose="020F0502020204030204" pitchFamily="34" charset="0"/>
                <a:cs typeface="Mangal" panose="02040503050203030202" pitchFamily="18" charset="0"/>
              </a:rPr>
              <a:t>Follow us: </a:t>
            </a:r>
            <a:r>
              <a:rPr lang="en-IN" sz="2800" b="1" u="sng" spc="370" dirty="0">
                <a:solidFill>
                  <a:srgbClr val="833C0B"/>
                </a:solidFill>
                <a:effectLst/>
                <a:latin typeface="Calisto MT" pitchFamily="18" charset="0"/>
                <a:ea typeface="Calibri" panose="020F0502020204030204" pitchFamily="34" charset="0"/>
                <a:cs typeface="Mangal" panose="02040503050203030202" pitchFamily="18" charset="0"/>
                <a:hlinkClick r:id="rId3"/>
              </a:rPr>
              <a:t>Official Site</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rgbClr val="0070C0"/>
                </a:solidFill>
                <a:effectLst/>
                <a:latin typeface="Calisto MT" pitchFamily="18" charset="0"/>
                <a:ea typeface="Calibri" panose="020F0502020204030204" pitchFamily="34" charset="0"/>
                <a:cs typeface="Mangal" panose="02040503050203030202" pitchFamily="18" charset="0"/>
                <a:hlinkClick r:id="rId4">
                  <a:extLst>
                    <a:ext uri="{A12FA001-AC4F-418D-AE19-62706E023703}">
                      <ahyp:hlinkClr xmlns:ahyp="http://schemas.microsoft.com/office/drawing/2018/hyperlinkcolor" xmlns="" val="tx"/>
                    </a:ext>
                  </a:extLst>
                </a:hlinkClick>
              </a:rPr>
              <a:t>Telegram</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chemeClr val="accent5">
                    <a:lumMod val="75000"/>
                  </a:schemeClr>
                </a:solidFill>
                <a:effectLst/>
                <a:latin typeface="Calisto MT" pitchFamily="18" charset="0"/>
                <a:ea typeface="Calibri" panose="020F0502020204030204" pitchFamily="34" charset="0"/>
                <a:cs typeface="Mangal" panose="02040503050203030202" pitchFamily="18" charset="0"/>
                <a:hlinkClick r:id="rId5">
                  <a:extLst>
                    <a:ext uri="{A12FA001-AC4F-418D-AE19-62706E023703}">
                      <ahyp:hlinkClr xmlns:ahyp="http://schemas.microsoft.com/office/drawing/2018/hyperlinkcolor" xmlns="" val="tx"/>
                    </a:ext>
                  </a:extLst>
                </a:hlinkClick>
              </a:rPr>
              <a:t>Facebook</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rgbClr val="C00000"/>
                </a:solidFill>
                <a:effectLst/>
                <a:latin typeface="Calisto MT" pitchFamily="18" charset="0"/>
                <a:ea typeface="Calibri" panose="020F0502020204030204" pitchFamily="34" charset="0"/>
                <a:cs typeface="Mangal" panose="02040503050203030202" pitchFamily="18" charset="0"/>
                <a:hlinkClick r:id="rId6">
                  <a:extLst>
                    <a:ext uri="{A12FA001-AC4F-418D-AE19-62706E023703}">
                      <ahyp:hlinkClr xmlns:ahyp="http://schemas.microsoft.com/office/drawing/2018/hyperlinkcolor" xmlns="" val="tx"/>
                    </a:ext>
                  </a:extLst>
                </a:hlinkClick>
              </a:rPr>
              <a:t>Instagram</a:t>
            </a:r>
            <a:endParaRPr lang="en-IN" sz="2800" spc="370" dirty="0">
              <a:latin typeface="Calisto MT" pitchFamily="18" charset="0"/>
            </a:endParaRPr>
          </a:p>
        </p:txBody>
      </p:sp>
      <p:grpSp>
        <p:nvGrpSpPr>
          <p:cNvPr id="5" name="Group 4">
            <a:extLst>
              <a:ext uri="{FF2B5EF4-FFF2-40B4-BE49-F238E27FC236}">
                <a16:creationId xmlns:a16="http://schemas.microsoft.com/office/drawing/2014/main" xmlns="" id="{38428CEE-7EA3-3E04-01F8-C235CBB58AF4}"/>
              </a:ext>
            </a:extLst>
          </p:cNvPr>
          <p:cNvGrpSpPr/>
          <p:nvPr/>
        </p:nvGrpSpPr>
        <p:grpSpPr>
          <a:xfrm>
            <a:off x="2" y="-49736"/>
            <a:ext cx="12191999" cy="1113977"/>
            <a:chOff x="0" y="-49736"/>
            <a:chExt cx="12191999" cy="1113977"/>
          </a:xfrm>
        </p:grpSpPr>
        <p:sp>
          <p:nvSpPr>
            <p:cNvPr id="8" name="TextBox 7">
              <a:extLst>
                <a:ext uri="{FF2B5EF4-FFF2-40B4-BE49-F238E27FC236}">
                  <a16:creationId xmlns:a16="http://schemas.microsoft.com/office/drawing/2014/main" xmlns="" id="{1F815FD6-2B08-8414-8E09-A0F799D488C6}"/>
                </a:ext>
              </a:extLst>
            </p:cNvPr>
            <p:cNvSpPr txBox="1"/>
            <p:nvPr/>
          </p:nvSpPr>
          <p:spPr>
            <a:xfrm>
              <a:off x="0" y="-49736"/>
              <a:ext cx="12191999" cy="1077218"/>
            </a:xfrm>
            <a:prstGeom prst="rect">
              <a:avLst/>
            </a:prstGeom>
            <a:solidFill>
              <a:schemeClr val="bg1"/>
            </a:solidFill>
            <a:ln w="28575">
              <a:solidFill>
                <a:schemeClr val="tx1"/>
              </a:solidFill>
            </a:ln>
          </p:spPr>
          <p:txBody>
            <a:bodyPr wrap="square">
              <a:spAutoFit/>
            </a:bodyPr>
            <a:lstStyle/>
            <a:p>
              <a:pPr algn="ctr"/>
              <a:r>
                <a:rPr lang="en-US" sz="4400" b="1" dirty="0">
                  <a:ln>
                    <a:solidFill>
                      <a:srgbClr val="002060"/>
                    </a:solidFill>
                  </a:ln>
                  <a:solidFill>
                    <a:srgbClr val="002060"/>
                  </a:solidFill>
                  <a:latin typeface="Bahnschrift SemiBold" panose="020B0502040204020203" pitchFamily="34" charset="0"/>
                </a:rPr>
                <a:t>	   </a:t>
              </a:r>
              <a:r>
                <a:rPr lang="en-US" sz="4400" b="1" dirty="0">
                  <a:ln>
                    <a:solidFill>
                      <a:srgbClr val="002060"/>
                    </a:solidFill>
                  </a:ln>
                  <a:solidFill>
                    <a:srgbClr val="002060"/>
                  </a:solidFill>
                  <a:latin typeface="Calisto MT" pitchFamily="18" charset="0"/>
                </a:rPr>
                <a:t>APARCHIT EXAM WARRIORS</a:t>
              </a:r>
              <a:endParaRPr lang="en-US" sz="4400" b="1" spc="300" dirty="0">
                <a:ln w="28575">
                  <a:solidFill>
                    <a:schemeClr val="tx1"/>
                  </a:solidFill>
                </a:ln>
                <a:solidFill>
                  <a:srgbClr val="002060"/>
                </a:solidFill>
                <a:latin typeface="Calisto MT" pitchFamily="18" charset="0"/>
              </a:endParaRPr>
            </a:p>
            <a:p>
              <a:pPr algn="ctr"/>
              <a:r>
                <a:rPr lang="en-US" b="1" dirty="0">
                  <a:solidFill>
                    <a:srgbClr val="002060"/>
                  </a:solidFill>
                  <a:latin typeface="Bahnschrift SemiBold" panose="020B0502040204020203" pitchFamily="34" charset="0"/>
                </a:rPr>
                <a:t>	  </a:t>
              </a:r>
              <a:r>
                <a:rPr lang="en-US" sz="2000" b="1" dirty="0">
                  <a:solidFill>
                    <a:srgbClr val="002060"/>
                  </a:solidFill>
                  <a:latin typeface="Calisto MT" pitchFamily="18" charset="0"/>
                </a:rPr>
                <a:t>No.1 Platform  For All Competitive  Exam Bank | SSC | Railway | Government Exam</a:t>
              </a:r>
            </a:p>
          </p:txBody>
        </p:sp>
        <p:pic>
          <p:nvPicPr>
            <p:cNvPr id="10" name="Picture 9">
              <a:extLst>
                <a:ext uri="{FF2B5EF4-FFF2-40B4-BE49-F238E27FC236}">
                  <a16:creationId xmlns:a16="http://schemas.microsoft.com/office/drawing/2014/main" xmlns="" id="{1700D919-F3E9-6A94-8366-9664609F8842}"/>
                </a:ext>
              </a:extLst>
            </p:cNvPr>
            <p:cNvPicPr>
              <a:picLocks noChangeAspect="1"/>
            </p:cNvPicPr>
            <p:nvPr/>
          </p:nvPicPr>
          <p:blipFill>
            <a:blip r:embed="rId7" cstate="print">
              <a:extLst>
                <a:ext uri="{BEBA8EAE-BF5A-486C-A8C5-ECC9F3942E4B}">
                  <a14:imgProps xmlns:a14="http://schemas.microsoft.com/office/drawing/2010/main">
                    <a14:imgLayer r:embed="rId8">
                      <a14:imgEffect>
                        <a14:sharpenSoften amount="50000"/>
                      </a14:imgEffect>
                    </a14:imgLayer>
                  </a14:imgProps>
                </a:ext>
                <a:ext uri="{28A0092B-C50C-407E-A947-70E740481C1C}">
                  <a14:useLocalDpi xmlns:a14="http://schemas.microsoft.com/office/drawing/2010/main" val="0"/>
                </a:ext>
              </a:extLst>
            </a:blip>
            <a:stretch>
              <a:fillRect/>
            </a:stretch>
          </p:blipFill>
          <p:spPr>
            <a:xfrm>
              <a:off x="508000" y="-25992"/>
              <a:ext cx="1090294" cy="1046615"/>
            </a:xfrm>
            <a:prstGeom prst="rect">
              <a:avLst/>
            </a:prstGeom>
          </p:spPr>
        </p:pic>
        <p:cxnSp>
          <p:nvCxnSpPr>
            <p:cNvPr id="11" name="Straight Connector 10">
              <a:extLst>
                <a:ext uri="{FF2B5EF4-FFF2-40B4-BE49-F238E27FC236}">
                  <a16:creationId xmlns:a16="http://schemas.microsoft.com/office/drawing/2014/main" xmlns="" id="{1725C661-C6A3-0B6A-9155-E36E41878D95}"/>
                </a:ext>
              </a:extLst>
            </p:cNvPr>
            <p:cNvCxnSpPr/>
            <p:nvPr/>
          </p:nvCxnSpPr>
          <p:spPr>
            <a:xfrm>
              <a:off x="0" y="1064241"/>
              <a:ext cx="12191999" cy="0"/>
            </a:xfrm>
            <a:prstGeom prst="line">
              <a:avLst/>
            </a:prstGeom>
            <a:ln w="69850" cmpd="dbl">
              <a:solidFill>
                <a:schemeClr val="tx1"/>
              </a:solidFill>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p14="http://schemas.microsoft.com/office/powerpoint/2010/main">
        <mc:Choice Requires="p14">
          <p:contentPart p14:bwMode="auto" r:id="rId9">
            <p14:nvContentPartPr>
              <p14:cNvPr id="32" name="Ink 31"/>
              <p14:cNvContentPartPr/>
              <p14:nvPr/>
            </p14:nvContentPartPr>
            <p14:xfrm>
              <a:off x="1378523" y="3965649"/>
              <a:ext cx="17280" cy="17640"/>
            </p14:xfrm>
          </p:contentPart>
        </mc:Choice>
        <mc:Fallback xmlns="">
          <p:pic>
            <p:nvPicPr>
              <p:cNvPr id="32" name="Ink 31"/>
              <p:cNvPicPr/>
              <p:nvPr/>
            </p:nvPicPr>
            <p:blipFill>
              <a:blip r:embed="rId17"/>
              <a:stretch>
                <a:fillRect/>
              </a:stretch>
            </p:blipFill>
            <p:spPr>
              <a:xfrm>
                <a:off x="1370243" y="3957369"/>
                <a:ext cx="33840" cy="34200"/>
              </a:xfrm>
              <a:prstGeom prst="rect">
                <a:avLst/>
              </a:prstGeom>
            </p:spPr>
          </p:pic>
        </mc:Fallback>
      </mc:AlternateContent>
      <p:sp>
        <p:nvSpPr>
          <p:cNvPr id="6" name="AutoShape 4" descr="State Bank of India Reveals New Logo Design - Logo-Designer.c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graphicFrame>
        <p:nvGraphicFramePr>
          <p:cNvPr id="9" name="Table 8"/>
          <p:cNvGraphicFramePr>
            <a:graphicFrameLocks noGrp="1"/>
          </p:cNvGraphicFramePr>
          <p:nvPr>
            <p:extLst>
              <p:ext uri="{D42A27DB-BD31-4B8C-83A1-F6EECF244321}">
                <p14:modId xmlns:p14="http://schemas.microsoft.com/office/powerpoint/2010/main" val="316453779"/>
              </p:ext>
            </p:extLst>
          </p:nvPr>
        </p:nvGraphicFramePr>
        <p:xfrm>
          <a:off x="2" y="1180345"/>
          <a:ext cx="12192000" cy="4907280"/>
        </p:xfrm>
        <a:graphic>
          <a:graphicData uri="http://schemas.openxmlformats.org/drawingml/2006/table">
            <a:tbl>
              <a:tblPr firstRow="1" bandRow="1">
                <a:tableStyleId>{E8B1032C-EA38-4F05-BA0D-38AFFFC7BED3}</a:tableStyleId>
              </a:tblPr>
              <a:tblGrid>
                <a:gridCol w="12192000"/>
              </a:tblGrid>
              <a:tr h="370840">
                <a:tc>
                  <a:txBody>
                    <a:bodyPr/>
                    <a:lstStyle/>
                    <a:p>
                      <a:pPr marL="457200" indent="-457200">
                        <a:buFont typeface="Arial" pitchFamily="34" charset="0"/>
                        <a:buChar char="•"/>
                      </a:pPr>
                      <a:r>
                        <a:rPr lang="en-US" sz="2800" b="0" dirty="0" smtClean="0">
                          <a:solidFill>
                            <a:srgbClr val="FF0000"/>
                          </a:solidFill>
                          <a:latin typeface="Calisto MT" pitchFamily="18" charset="0"/>
                        </a:rPr>
                        <a:t>Brookfield’s Solar Project in Bikaner </a:t>
                      </a:r>
                    </a:p>
                    <a:p>
                      <a:pPr marL="457200" indent="-457200">
                        <a:buFont typeface="Arial" pitchFamily="34" charset="0"/>
                        <a:buChar char="•"/>
                      </a:pPr>
                      <a:r>
                        <a:rPr lang="en-US" sz="2800" b="0" dirty="0" smtClean="0">
                          <a:solidFill>
                            <a:srgbClr val="FF0000"/>
                          </a:solidFill>
                          <a:latin typeface="Calisto MT" pitchFamily="18" charset="0"/>
                        </a:rPr>
                        <a:t>Brookfield Global Transition Fund (BGTF) is building a 550 MW solar power project in Bikaner in two phases. The </a:t>
                      </a:r>
                      <a:r>
                        <a:rPr lang="en-US" sz="2800" b="0" dirty="0" err="1" smtClean="0">
                          <a:solidFill>
                            <a:srgbClr val="FF0000"/>
                          </a:solidFill>
                          <a:latin typeface="Calisto MT" pitchFamily="18" charset="0"/>
                        </a:rPr>
                        <a:t>Brookfiled</a:t>
                      </a:r>
                      <a:r>
                        <a:rPr lang="en-US" sz="2800" b="0" dirty="0" smtClean="0">
                          <a:solidFill>
                            <a:srgbClr val="FF0000"/>
                          </a:solidFill>
                          <a:latin typeface="Calisto MT" pitchFamily="18" charset="0"/>
                        </a:rPr>
                        <a:t> commissioned the first phase of the Bikaner solar power project 268 MW in March 2024. In the second phase the capacity of the solar power project is 282 MW taking the combined power generation capacity to 550 MW. The estimated cost of the second phase is estimated to be USD 317 million.</a:t>
                      </a:r>
                      <a:endParaRPr lang="hi-IN" sz="2800" b="0" dirty="0" smtClean="0">
                        <a:solidFill>
                          <a:srgbClr val="FF0000"/>
                        </a:solidFill>
                        <a:latin typeface="Calisto MT" pitchFamily="18" charset="0"/>
                      </a:endParaRPr>
                    </a:p>
                    <a:p>
                      <a:pPr marL="457200" indent="-457200">
                        <a:buFont typeface="Arial" pitchFamily="34" charset="0"/>
                        <a:buChar char="•"/>
                      </a:pPr>
                      <a:r>
                        <a:rPr lang="hi-IN" sz="2400" b="0" dirty="0" smtClean="0">
                          <a:latin typeface="Calisto MT" pitchFamily="18" charset="0"/>
                        </a:rPr>
                        <a:t>ब्रुकफील्ड ग्लोबल ट्रांजिशन फंड (बीजीटीएफ) बीकानेर में दो चरणों में 550 मेगावाट की सौर ऊर्जा परियोजना का निर्माण कर रहा है। ब्रुकफिल्ड ने मार्च 2024 में बीकानेर सौर ऊर्जा परियोजना 268 मेगावाट के पहले चरण को चालू किया। दूसरे चरण में सौर ऊर्जा परियोजना की क्षमता 282 मेगावाट है, जिससे संयुक्त बिजली उत्पादन क्षमता 550 मेगावाट हो गई है। दूसरे चरण की अनुमानित लागत 317 मिलियन अमेरिकी डॉलर आंकी गई है।</a:t>
                      </a:r>
                      <a:endParaRPr lang="en-IN" sz="2400" b="0" dirty="0">
                        <a:latin typeface="Calisto MT" pitchFamily="18" charset="0"/>
                      </a:endParaRPr>
                    </a:p>
                  </a:txBody>
                  <a:tcPr/>
                </a:tc>
              </a:tr>
            </a:tbl>
          </a:graphicData>
        </a:graphic>
      </p:graphicFrame>
    </p:spTree>
    <p:extLst>
      <p:ext uri="{BB962C8B-B14F-4D97-AF65-F5344CB8AC3E}">
        <p14:creationId xmlns:p14="http://schemas.microsoft.com/office/powerpoint/2010/main" val="3944460417"/>
      </p:ext>
    </p:extLst>
  </p:cSld>
  <p:clrMapOvr>
    <a:masterClrMapping/>
  </p:clrMapOvr>
  <p:transition spd="slow" advTm="30333">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7" name="TextBox 6">
            <a:extLst>
              <a:ext uri="{FF2B5EF4-FFF2-40B4-BE49-F238E27FC236}">
                <a16:creationId xmlns:a16="http://schemas.microsoft.com/office/drawing/2014/main" xmlns="" id="{B0E447CE-3294-AC76-885D-1D6F56BEB02F}"/>
              </a:ext>
            </a:extLst>
          </p:cNvPr>
          <p:cNvSpPr txBox="1"/>
          <p:nvPr/>
        </p:nvSpPr>
        <p:spPr>
          <a:xfrm>
            <a:off x="0" y="6354761"/>
            <a:ext cx="12192000" cy="523220"/>
          </a:xfrm>
          <a:prstGeom prst="rect">
            <a:avLst/>
          </a:prstGeom>
          <a:solidFill>
            <a:srgbClr val="FFC000"/>
          </a:solidFill>
          <a:ln w="28575">
            <a:solidFill>
              <a:schemeClr val="tx1"/>
            </a:solidFill>
          </a:ln>
        </p:spPr>
        <p:txBody>
          <a:bodyPr wrap="square" rtlCol="0">
            <a:spAutoFit/>
          </a:bodyPr>
          <a:lstStyle/>
          <a:p>
            <a:pPr algn="ctr"/>
            <a:r>
              <a:rPr lang="en-IN" sz="2800" b="1" spc="370" dirty="0">
                <a:effectLst/>
                <a:latin typeface="Calisto MT" pitchFamily="18" charset="0"/>
                <a:ea typeface="Calibri" panose="020F0502020204030204" pitchFamily="34" charset="0"/>
                <a:cs typeface="Mangal" panose="02040503050203030202" pitchFamily="18" charset="0"/>
              </a:rPr>
              <a:t>Follow us: </a:t>
            </a:r>
            <a:r>
              <a:rPr lang="en-IN" sz="2800" b="1" u="sng" spc="370" dirty="0">
                <a:solidFill>
                  <a:srgbClr val="833C0B"/>
                </a:solidFill>
                <a:effectLst/>
                <a:latin typeface="Calisto MT" pitchFamily="18" charset="0"/>
                <a:ea typeface="Calibri" panose="020F0502020204030204" pitchFamily="34" charset="0"/>
                <a:cs typeface="Mangal" panose="02040503050203030202" pitchFamily="18" charset="0"/>
                <a:hlinkClick r:id="rId3"/>
              </a:rPr>
              <a:t>Official Site</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rgbClr val="0070C0"/>
                </a:solidFill>
                <a:effectLst/>
                <a:latin typeface="Calisto MT" pitchFamily="18" charset="0"/>
                <a:ea typeface="Calibri" panose="020F0502020204030204" pitchFamily="34" charset="0"/>
                <a:cs typeface="Mangal" panose="02040503050203030202" pitchFamily="18" charset="0"/>
                <a:hlinkClick r:id="rId4">
                  <a:extLst>
                    <a:ext uri="{A12FA001-AC4F-418D-AE19-62706E023703}">
                      <ahyp:hlinkClr xmlns:ahyp="http://schemas.microsoft.com/office/drawing/2018/hyperlinkcolor" xmlns="" val="tx"/>
                    </a:ext>
                  </a:extLst>
                </a:hlinkClick>
              </a:rPr>
              <a:t>Telegram</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chemeClr val="accent5">
                    <a:lumMod val="75000"/>
                  </a:schemeClr>
                </a:solidFill>
                <a:effectLst/>
                <a:latin typeface="Calisto MT" pitchFamily="18" charset="0"/>
                <a:ea typeface="Calibri" panose="020F0502020204030204" pitchFamily="34" charset="0"/>
                <a:cs typeface="Mangal" panose="02040503050203030202" pitchFamily="18" charset="0"/>
                <a:hlinkClick r:id="rId5">
                  <a:extLst>
                    <a:ext uri="{A12FA001-AC4F-418D-AE19-62706E023703}">
                      <ahyp:hlinkClr xmlns:ahyp="http://schemas.microsoft.com/office/drawing/2018/hyperlinkcolor" xmlns="" val="tx"/>
                    </a:ext>
                  </a:extLst>
                </a:hlinkClick>
              </a:rPr>
              <a:t>Facebook</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rgbClr val="C00000"/>
                </a:solidFill>
                <a:effectLst/>
                <a:latin typeface="Calisto MT" pitchFamily="18" charset="0"/>
                <a:ea typeface="Calibri" panose="020F0502020204030204" pitchFamily="34" charset="0"/>
                <a:cs typeface="Mangal" panose="02040503050203030202" pitchFamily="18" charset="0"/>
                <a:hlinkClick r:id="rId6">
                  <a:extLst>
                    <a:ext uri="{A12FA001-AC4F-418D-AE19-62706E023703}">
                      <ahyp:hlinkClr xmlns:ahyp="http://schemas.microsoft.com/office/drawing/2018/hyperlinkcolor" xmlns="" val="tx"/>
                    </a:ext>
                  </a:extLst>
                </a:hlinkClick>
              </a:rPr>
              <a:t>Instagram</a:t>
            </a:r>
            <a:endParaRPr lang="en-IN" sz="2800" spc="370" dirty="0">
              <a:latin typeface="Calisto MT" pitchFamily="18" charset="0"/>
            </a:endParaRPr>
          </a:p>
        </p:txBody>
      </p:sp>
      <p:grpSp>
        <p:nvGrpSpPr>
          <p:cNvPr id="5" name="Group 4">
            <a:extLst>
              <a:ext uri="{FF2B5EF4-FFF2-40B4-BE49-F238E27FC236}">
                <a16:creationId xmlns:a16="http://schemas.microsoft.com/office/drawing/2014/main" xmlns="" id="{38428CEE-7EA3-3E04-01F8-C235CBB58AF4}"/>
              </a:ext>
            </a:extLst>
          </p:cNvPr>
          <p:cNvGrpSpPr/>
          <p:nvPr/>
        </p:nvGrpSpPr>
        <p:grpSpPr>
          <a:xfrm>
            <a:off x="2" y="-49736"/>
            <a:ext cx="12191999" cy="1113977"/>
            <a:chOff x="0" y="-49736"/>
            <a:chExt cx="12191999" cy="1113977"/>
          </a:xfrm>
        </p:grpSpPr>
        <p:sp>
          <p:nvSpPr>
            <p:cNvPr id="8" name="TextBox 7">
              <a:extLst>
                <a:ext uri="{FF2B5EF4-FFF2-40B4-BE49-F238E27FC236}">
                  <a16:creationId xmlns:a16="http://schemas.microsoft.com/office/drawing/2014/main" xmlns="" id="{1F815FD6-2B08-8414-8E09-A0F799D488C6}"/>
                </a:ext>
              </a:extLst>
            </p:cNvPr>
            <p:cNvSpPr txBox="1"/>
            <p:nvPr/>
          </p:nvSpPr>
          <p:spPr>
            <a:xfrm>
              <a:off x="0" y="-49736"/>
              <a:ext cx="12191999" cy="1077218"/>
            </a:xfrm>
            <a:prstGeom prst="rect">
              <a:avLst/>
            </a:prstGeom>
            <a:solidFill>
              <a:schemeClr val="bg1"/>
            </a:solidFill>
            <a:ln w="28575">
              <a:solidFill>
                <a:schemeClr val="tx1"/>
              </a:solidFill>
            </a:ln>
          </p:spPr>
          <p:txBody>
            <a:bodyPr wrap="square">
              <a:spAutoFit/>
            </a:bodyPr>
            <a:lstStyle/>
            <a:p>
              <a:pPr algn="ctr"/>
              <a:r>
                <a:rPr lang="en-US" sz="4400" b="1" dirty="0">
                  <a:ln>
                    <a:solidFill>
                      <a:srgbClr val="002060"/>
                    </a:solidFill>
                  </a:ln>
                  <a:solidFill>
                    <a:srgbClr val="002060"/>
                  </a:solidFill>
                  <a:latin typeface="Bahnschrift SemiBold" panose="020B0502040204020203" pitchFamily="34" charset="0"/>
                </a:rPr>
                <a:t>	   </a:t>
              </a:r>
              <a:r>
                <a:rPr lang="en-US" sz="4400" b="1" dirty="0">
                  <a:ln>
                    <a:solidFill>
                      <a:srgbClr val="002060"/>
                    </a:solidFill>
                  </a:ln>
                  <a:solidFill>
                    <a:srgbClr val="002060"/>
                  </a:solidFill>
                  <a:latin typeface="Calisto MT" pitchFamily="18" charset="0"/>
                </a:rPr>
                <a:t>APARCHIT EXAM WARRIORS</a:t>
              </a:r>
              <a:endParaRPr lang="en-US" sz="4400" b="1" spc="300" dirty="0">
                <a:ln w="28575">
                  <a:solidFill>
                    <a:schemeClr val="tx1"/>
                  </a:solidFill>
                </a:ln>
                <a:solidFill>
                  <a:srgbClr val="002060"/>
                </a:solidFill>
                <a:latin typeface="Calisto MT" pitchFamily="18" charset="0"/>
              </a:endParaRPr>
            </a:p>
            <a:p>
              <a:pPr algn="ctr"/>
              <a:r>
                <a:rPr lang="en-US" b="1" dirty="0">
                  <a:solidFill>
                    <a:srgbClr val="002060"/>
                  </a:solidFill>
                  <a:latin typeface="Bahnschrift SemiBold" panose="020B0502040204020203" pitchFamily="34" charset="0"/>
                </a:rPr>
                <a:t>	  </a:t>
              </a:r>
              <a:r>
                <a:rPr lang="en-US" sz="2000" b="1" dirty="0">
                  <a:solidFill>
                    <a:srgbClr val="002060"/>
                  </a:solidFill>
                  <a:latin typeface="Calisto MT" pitchFamily="18" charset="0"/>
                </a:rPr>
                <a:t>No.1 Platform  For All Competitive  Exam Bank | SSC | Railway | Government Exam</a:t>
              </a:r>
            </a:p>
          </p:txBody>
        </p:sp>
        <p:pic>
          <p:nvPicPr>
            <p:cNvPr id="10" name="Picture 9">
              <a:extLst>
                <a:ext uri="{FF2B5EF4-FFF2-40B4-BE49-F238E27FC236}">
                  <a16:creationId xmlns:a16="http://schemas.microsoft.com/office/drawing/2014/main" xmlns="" id="{1700D919-F3E9-6A94-8366-9664609F8842}"/>
                </a:ext>
              </a:extLst>
            </p:cNvPr>
            <p:cNvPicPr>
              <a:picLocks noChangeAspect="1"/>
            </p:cNvPicPr>
            <p:nvPr/>
          </p:nvPicPr>
          <p:blipFill>
            <a:blip r:embed="rId7" cstate="print">
              <a:extLst>
                <a:ext uri="{BEBA8EAE-BF5A-486C-A8C5-ECC9F3942E4B}">
                  <a14:imgProps xmlns:a14="http://schemas.microsoft.com/office/drawing/2010/main">
                    <a14:imgLayer r:embed="rId8">
                      <a14:imgEffect>
                        <a14:sharpenSoften amount="50000"/>
                      </a14:imgEffect>
                    </a14:imgLayer>
                  </a14:imgProps>
                </a:ext>
                <a:ext uri="{28A0092B-C50C-407E-A947-70E740481C1C}">
                  <a14:useLocalDpi xmlns:a14="http://schemas.microsoft.com/office/drawing/2010/main" val="0"/>
                </a:ext>
              </a:extLst>
            </a:blip>
            <a:stretch>
              <a:fillRect/>
            </a:stretch>
          </p:blipFill>
          <p:spPr>
            <a:xfrm>
              <a:off x="508000" y="-25992"/>
              <a:ext cx="1090294" cy="1046615"/>
            </a:xfrm>
            <a:prstGeom prst="rect">
              <a:avLst/>
            </a:prstGeom>
          </p:spPr>
        </p:pic>
        <p:cxnSp>
          <p:nvCxnSpPr>
            <p:cNvPr id="11" name="Straight Connector 10">
              <a:extLst>
                <a:ext uri="{FF2B5EF4-FFF2-40B4-BE49-F238E27FC236}">
                  <a16:creationId xmlns:a16="http://schemas.microsoft.com/office/drawing/2014/main" xmlns="" id="{1725C661-C6A3-0B6A-9155-E36E41878D95}"/>
                </a:ext>
              </a:extLst>
            </p:cNvPr>
            <p:cNvCxnSpPr/>
            <p:nvPr/>
          </p:nvCxnSpPr>
          <p:spPr>
            <a:xfrm>
              <a:off x="0" y="1064241"/>
              <a:ext cx="12191999" cy="0"/>
            </a:xfrm>
            <a:prstGeom prst="line">
              <a:avLst/>
            </a:prstGeom>
            <a:ln w="69850" cmpd="dbl">
              <a:solidFill>
                <a:schemeClr val="tx1"/>
              </a:solidFill>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p14="http://schemas.microsoft.com/office/powerpoint/2010/main">
        <mc:Choice Requires="p14">
          <p:contentPart p14:bwMode="auto" r:id="rId9">
            <p14:nvContentPartPr>
              <p14:cNvPr id="32" name="Ink 31"/>
              <p14:cNvContentPartPr/>
              <p14:nvPr/>
            </p14:nvContentPartPr>
            <p14:xfrm>
              <a:off x="1378523" y="3965649"/>
              <a:ext cx="17280" cy="17640"/>
            </p14:xfrm>
          </p:contentPart>
        </mc:Choice>
        <mc:Fallback xmlns="">
          <p:pic>
            <p:nvPicPr>
              <p:cNvPr id="32" name="Ink 31"/>
              <p:cNvPicPr/>
              <p:nvPr/>
            </p:nvPicPr>
            <p:blipFill>
              <a:blip r:embed="rId17"/>
              <a:stretch>
                <a:fillRect/>
              </a:stretch>
            </p:blipFill>
            <p:spPr>
              <a:xfrm>
                <a:off x="1370243" y="3957369"/>
                <a:ext cx="33840" cy="34200"/>
              </a:xfrm>
              <a:prstGeom prst="rect">
                <a:avLst/>
              </a:prstGeom>
            </p:spPr>
          </p:pic>
        </mc:Fallback>
      </mc:AlternateContent>
      <p:sp>
        <p:nvSpPr>
          <p:cNvPr id="6" name="AutoShape 4" descr="State Bank of India Reveals New Logo Design - Logo-Designer.c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2" name="Rectangle 1"/>
          <p:cNvSpPr/>
          <p:nvPr/>
        </p:nvSpPr>
        <p:spPr>
          <a:xfrm>
            <a:off x="2" y="1038728"/>
            <a:ext cx="12191998" cy="3108543"/>
          </a:xfrm>
          <a:prstGeom prst="rect">
            <a:avLst/>
          </a:prstGeom>
          <a:ln w="57150">
            <a:solidFill>
              <a:schemeClr val="tx1"/>
            </a:solidFill>
          </a:ln>
        </p:spPr>
        <p:txBody>
          <a:bodyPr wrap="square">
            <a:spAutoFit/>
          </a:bodyPr>
          <a:lstStyle/>
          <a:p>
            <a:r>
              <a:rPr lang="en-US" sz="2800" dirty="0" smtClean="0">
                <a:solidFill>
                  <a:srgbClr val="C10000"/>
                </a:solidFill>
                <a:latin typeface="Calisto MT" pitchFamily="18" charset="0"/>
              </a:rPr>
              <a:t>Q.3. </a:t>
            </a:r>
            <a:r>
              <a:rPr lang="en-US" sz="2800" dirty="0">
                <a:solidFill>
                  <a:srgbClr val="C10000"/>
                </a:solidFill>
                <a:latin typeface="Calisto MT" pitchFamily="18" charset="0"/>
              </a:rPr>
              <a:t>Where was the 2nd meeting of the India-US initiative on Critical and Emerging Technology (</a:t>
            </a:r>
            <a:r>
              <a:rPr lang="en-US" sz="2800" dirty="0" err="1" smtClean="0">
                <a:solidFill>
                  <a:srgbClr val="C10000"/>
                </a:solidFill>
                <a:latin typeface="Calisto MT" pitchFamily="18" charset="0"/>
              </a:rPr>
              <a:t>iCET</a:t>
            </a:r>
            <a:r>
              <a:rPr lang="en-US" sz="2800" dirty="0" smtClean="0">
                <a:solidFill>
                  <a:srgbClr val="C10000"/>
                </a:solidFill>
                <a:latin typeface="Calisto MT" pitchFamily="18" charset="0"/>
              </a:rPr>
              <a:t>) </a:t>
            </a:r>
            <a:r>
              <a:rPr lang="en-IN" sz="2800" dirty="0" smtClean="0">
                <a:solidFill>
                  <a:srgbClr val="C10000"/>
                </a:solidFill>
                <a:latin typeface="Calisto MT" pitchFamily="18" charset="0"/>
              </a:rPr>
              <a:t>held?</a:t>
            </a:r>
            <a:endParaRPr lang="hi-IN" sz="2800" dirty="0">
              <a:solidFill>
                <a:srgbClr val="C10000"/>
              </a:solidFill>
              <a:latin typeface="Calisto MT" pitchFamily="18" charset="0"/>
            </a:endParaRPr>
          </a:p>
          <a:p>
            <a:r>
              <a:rPr lang="hi-IN" sz="2800" dirty="0" smtClean="0">
                <a:solidFill>
                  <a:srgbClr val="C10000"/>
                </a:solidFill>
                <a:latin typeface="Calisto MT" pitchFamily="18" charset="0"/>
              </a:rPr>
              <a:t>प्र. </a:t>
            </a:r>
            <a:r>
              <a:rPr lang="hi-IN" sz="2800" dirty="0">
                <a:solidFill>
                  <a:srgbClr val="C10000"/>
                </a:solidFill>
                <a:latin typeface="Calisto MT" pitchFamily="18" charset="0"/>
              </a:rPr>
              <a:t>क्रिटिकल एंड इमर्जिंग टेक्नोलॉजी (</a:t>
            </a:r>
            <a:r>
              <a:rPr lang="en-IN" sz="2800" dirty="0" err="1">
                <a:solidFill>
                  <a:srgbClr val="C10000"/>
                </a:solidFill>
                <a:latin typeface="Calisto MT" pitchFamily="18" charset="0"/>
              </a:rPr>
              <a:t>iCET</a:t>
            </a:r>
            <a:r>
              <a:rPr lang="en-IN" sz="2800" dirty="0">
                <a:solidFill>
                  <a:srgbClr val="C10000"/>
                </a:solidFill>
                <a:latin typeface="Calisto MT" pitchFamily="18" charset="0"/>
              </a:rPr>
              <a:t>) </a:t>
            </a:r>
            <a:r>
              <a:rPr lang="hi-IN" sz="2800" dirty="0">
                <a:solidFill>
                  <a:srgbClr val="C10000"/>
                </a:solidFill>
                <a:latin typeface="Calisto MT" pitchFamily="18" charset="0"/>
              </a:rPr>
              <a:t>पर भारत-अमेरिका पहल की दूसरी बैठक कहाँ आयोजित की गई?</a:t>
            </a:r>
            <a:endParaRPr lang="en-IN" sz="2800" dirty="0">
              <a:solidFill>
                <a:srgbClr val="C10000"/>
              </a:solidFill>
              <a:latin typeface="Calisto MT" pitchFamily="18" charset="0"/>
            </a:endParaRPr>
          </a:p>
          <a:p>
            <a:r>
              <a:rPr lang="en-IN" sz="2800" dirty="0">
                <a:solidFill>
                  <a:srgbClr val="816000"/>
                </a:solidFill>
                <a:latin typeface="Calisto MT" pitchFamily="18" charset="0"/>
              </a:rPr>
              <a:t>A) Chennai </a:t>
            </a:r>
            <a:r>
              <a:rPr lang="en-IN" sz="2800" dirty="0" smtClean="0">
                <a:solidFill>
                  <a:srgbClr val="816000"/>
                </a:solidFill>
                <a:latin typeface="Calisto MT" pitchFamily="18" charset="0"/>
              </a:rPr>
              <a:t>			B</a:t>
            </a:r>
            <a:r>
              <a:rPr lang="en-IN" sz="2800" dirty="0">
                <a:solidFill>
                  <a:srgbClr val="816000"/>
                </a:solidFill>
                <a:latin typeface="Calisto MT" pitchFamily="18" charset="0"/>
              </a:rPr>
              <a:t>) New Delhi</a:t>
            </a:r>
          </a:p>
          <a:p>
            <a:r>
              <a:rPr lang="en-IN" sz="2800" dirty="0">
                <a:solidFill>
                  <a:srgbClr val="816000"/>
                </a:solidFill>
                <a:latin typeface="Calisto MT" pitchFamily="18" charset="0"/>
              </a:rPr>
              <a:t>C) Hyderabad </a:t>
            </a:r>
            <a:r>
              <a:rPr lang="en-IN" sz="2800" dirty="0" smtClean="0">
                <a:solidFill>
                  <a:srgbClr val="816000"/>
                </a:solidFill>
                <a:latin typeface="Calisto MT" pitchFamily="18" charset="0"/>
              </a:rPr>
              <a:t>			D</a:t>
            </a:r>
            <a:r>
              <a:rPr lang="en-IN" sz="2800" dirty="0">
                <a:solidFill>
                  <a:srgbClr val="816000"/>
                </a:solidFill>
                <a:latin typeface="Calisto MT" pitchFamily="18" charset="0"/>
              </a:rPr>
              <a:t>) </a:t>
            </a:r>
            <a:r>
              <a:rPr lang="en-IN" sz="2800" dirty="0" smtClean="0">
                <a:solidFill>
                  <a:srgbClr val="816000"/>
                </a:solidFill>
                <a:latin typeface="Calisto MT" pitchFamily="18" charset="0"/>
              </a:rPr>
              <a:t>Mumbai</a:t>
            </a:r>
          </a:p>
          <a:p>
            <a:r>
              <a:rPr lang="en-US" sz="2800" dirty="0" smtClean="0">
                <a:solidFill>
                  <a:srgbClr val="816000"/>
                </a:solidFill>
                <a:latin typeface="Calisto MT" pitchFamily="18" charset="0"/>
              </a:rPr>
              <a:t>E) Jharkhand</a:t>
            </a:r>
            <a:endParaRPr lang="en-IN" sz="2800" dirty="0">
              <a:latin typeface="Calisto MT" pitchFamily="18" charset="0"/>
            </a:endParaRPr>
          </a:p>
        </p:txBody>
      </p:sp>
    </p:spTree>
    <p:extLst>
      <p:ext uri="{BB962C8B-B14F-4D97-AF65-F5344CB8AC3E}">
        <p14:creationId xmlns:p14="http://schemas.microsoft.com/office/powerpoint/2010/main" val="2530448603"/>
      </p:ext>
    </p:extLst>
  </p:cSld>
  <p:clrMapOvr>
    <a:masterClrMapping/>
  </p:clrMapOvr>
  <p:transition spd="slow" advTm="30333">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grpSp>
        <p:nvGrpSpPr>
          <p:cNvPr id="5" name="Group 4">
            <a:extLst>
              <a:ext uri="{FF2B5EF4-FFF2-40B4-BE49-F238E27FC236}">
                <a16:creationId xmlns:a16="http://schemas.microsoft.com/office/drawing/2014/main" xmlns="" id="{38428CEE-7EA3-3E04-01F8-C235CBB58AF4}"/>
              </a:ext>
            </a:extLst>
          </p:cNvPr>
          <p:cNvGrpSpPr/>
          <p:nvPr/>
        </p:nvGrpSpPr>
        <p:grpSpPr>
          <a:xfrm>
            <a:off x="2" y="-49736"/>
            <a:ext cx="12191999" cy="1113977"/>
            <a:chOff x="0" y="-49736"/>
            <a:chExt cx="12191999" cy="1113977"/>
          </a:xfrm>
        </p:grpSpPr>
        <p:sp>
          <p:nvSpPr>
            <p:cNvPr id="8" name="TextBox 7">
              <a:extLst>
                <a:ext uri="{FF2B5EF4-FFF2-40B4-BE49-F238E27FC236}">
                  <a16:creationId xmlns:a16="http://schemas.microsoft.com/office/drawing/2014/main" xmlns="" id="{1F815FD6-2B08-8414-8E09-A0F799D488C6}"/>
                </a:ext>
              </a:extLst>
            </p:cNvPr>
            <p:cNvSpPr txBox="1"/>
            <p:nvPr/>
          </p:nvSpPr>
          <p:spPr>
            <a:xfrm>
              <a:off x="0" y="-49736"/>
              <a:ext cx="12191999" cy="1077218"/>
            </a:xfrm>
            <a:prstGeom prst="rect">
              <a:avLst/>
            </a:prstGeom>
            <a:solidFill>
              <a:schemeClr val="bg1"/>
            </a:solidFill>
            <a:ln w="28575">
              <a:solidFill>
                <a:schemeClr val="tx1"/>
              </a:solidFill>
            </a:ln>
          </p:spPr>
          <p:txBody>
            <a:bodyPr wrap="square">
              <a:spAutoFit/>
            </a:bodyPr>
            <a:lstStyle/>
            <a:p>
              <a:pPr algn="ctr"/>
              <a:r>
                <a:rPr lang="en-US" sz="4400" b="1" dirty="0">
                  <a:ln>
                    <a:solidFill>
                      <a:srgbClr val="002060"/>
                    </a:solidFill>
                  </a:ln>
                  <a:solidFill>
                    <a:srgbClr val="002060"/>
                  </a:solidFill>
                  <a:latin typeface="Bahnschrift SemiBold" panose="020B0502040204020203" pitchFamily="34" charset="0"/>
                </a:rPr>
                <a:t>	   </a:t>
              </a:r>
              <a:r>
                <a:rPr lang="en-US" sz="4400" b="1" dirty="0">
                  <a:ln>
                    <a:solidFill>
                      <a:srgbClr val="002060"/>
                    </a:solidFill>
                  </a:ln>
                  <a:solidFill>
                    <a:srgbClr val="002060"/>
                  </a:solidFill>
                  <a:latin typeface="Calisto MT" pitchFamily="18" charset="0"/>
                </a:rPr>
                <a:t>APARCHIT EXAM WARRIORS</a:t>
              </a:r>
              <a:endParaRPr lang="en-US" sz="4400" b="1" spc="300" dirty="0">
                <a:ln w="28575">
                  <a:solidFill>
                    <a:schemeClr val="tx1"/>
                  </a:solidFill>
                </a:ln>
                <a:solidFill>
                  <a:srgbClr val="002060"/>
                </a:solidFill>
                <a:latin typeface="Calisto MT" pitchFamily="18" charset="0"/>
              </a:endParaRPr>
            </a:p>
            <a:p>
              <a:pPr algn="ctr"/>
              <a:r>
                <a:rPr lang="en-US" b="1" dirty="0">
                  <a:solidFill>
                    <a:srgbClr val="002060"/>
                  </a:solidFill>
                  <a:latin typeface="Bahnschrift SemiBold" panose="020B0502040204020203" pitchFamily="34" charset="0"/>
                </a:rPr>
                <a:t>	  </a:t>
              </a:r>
              <a:r>
                <a:rPr lang="en-US" sz="2000" b="1" dirty="0">
                  <a:solidFill>
                    <a:srgbClr val="002060"/>
                  </a:solidFill>
                  <a:latin typeface="Calisto MT" pitchFamily="18" charset="0"/>
                </a:rPr>
                <a:t>No.1 Platform  For All Competitive  Exam Bank | SSC | Railway | Government Exam</a:t>
              </a:r>
            </a:p>
          </p:txBody>
        </p:sp>
        <p:pic>
          <p:nvPicPr>
            <p:cNvPr id="10" name="Picture 9">
              <a:extLst>
                <a:ext uri="{FF2B5EF4-FFF2-40B4-BE49-F238E27FC236}">
                  <a16:creationId xmlns:a16="http://schemas.microsoft.com/office/drawing/2014/main" xmlns="" id="{1700D919-F3E9-6A94-8366-9664609F8842}"/>
                </a:ext>
              </a:extLst>
            </p:cNvPr>
            <p:cNvPicPr>
              <a:picLocks noChangeAspect="1"/>
            </p:cNvPicPr>
            <p:nvPr/>
          </p:nvPicPr>
          <p:blipFill>
            <a:blip r:embed="rId3" cstate="print">
              <a:extLst>
                <a:ext uri="{BEBA8EAE-BF5A-486C-A8C5-ECC9F3942E4B}">
                  <a14:imgProps xmlns:a14="http://schemas.microsoft.com/office/drawing/2010/main">
                    <a14:imgLayer r:embed="rId4">
                      <a14:imgEffect>
                        <a14:sharpenSoften amount="50000"/>
                      </a14:imgEffect>
                    </a14:imgLayer>
                  </a14:imgProps>
                </a:ext>
                <a:ext uri="{28A0092B-C50C-407E-A947-70E740481C1C}">
                  <a14:useLocalDpi xmlns:a14="http://schemas.microsoft.com/office/drawing/2010/main" val="0"/>
                </a:ext>
              </a:extLst>
            </a:blip>
            <a:stretch>
              <a:fillRect/>
            </a:stretch>
          </p:blipFill>
          <p:spPr>
            <a:xfrm>
              <a:off x="508000" y="-25992"/>
              <a:ext cx="1090294" cy="1046615"/>
            </a:xfrm>
            <a:prstGeom prst="rect">
              <a:avLst/>
            </a:prstGeom>
          </p:spPr>
        </p:pic>
        <p:cxnSp>
          <p:nvCxnSpPr>
            <p:cNvPr id="11" name="Straight Connector 10">
              <a:extLst>
                <a:ext uri="{FF2B5EF4-FFF2-40B4-BE49-F238E27FC236}">
                  <a16:creationId xmlns:a16="http://schemas.microsoft.com/office/drawing/2014/main" xmlns="" id="{1725C661-C6A3-0B6A-9155-E36E41878D95}"/>
                </a:ext>
              </a:extLst>
            </p:cNvPr>
            <p:cNvCxnSpPr/>
            <p:nvPr/>
          </p:nvCxnSpPr>
          <p:spPr>
            <a:xfrm>
              <a:off x="0" y="1064241"/>
              <a:ext cx="12191999" cy="0"/>
            </a:xfrm>
            <a:prstGeom prst="line">
              <a:avLst/>
            </a:prstGeom>
            <a:ln w="69850" cmpd="dbl">
              <a:solidFill>
                <a:schemeClr val="tx1"/>
              </a:solidFill>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p14="http://schemas.microsoft.com/office/powerpoint/2010/main">
        <mc:Choice Requires="p14">
          <p:contentPart p14:bwMode="auto" r:id="rId5">
            <p14:nvContentPartPr>
              <p14:cNvPr id="32" name="Ink 31"/>
              <p14:cNvContentPartPr/>
              <p14:nvPr/>
            </p14:nvContentPartPr>
            <p14:xfrm>
              <a:off x="1378523" y="3965649"/>
              <a:ext cx="17280" cy="17640"/>
            </p14:xfrm>
          </p:contentPart>
        </mc:Choice>
        <mc:Fallback xmlns="">
          <p:pic>
            <p:nvPicPr>
              <p:cNvPr id="32" name="Ink 31"/>
              <p:cNvPicPr/>
              <p:nvPr/>
            </p:nvPicPr>
            <p:blipFill>
              <a:blip r:embed="rId17"/>
              <a:stretch>
                <a:fillRect/>
              </a:stretch>
            </p:blipFill>
            <p:spPr>
              <a:xfrm>
                <a:off x="1370243" y="3957369"/>
                <a:ext cx="33840" cy="34200"/>
              </a:xfrm>
              <a:prstGeom prst="rect">
                <a:avLst/>
              </a:prstGeom>
            </p:spPr>
          </p:pic>
        </mc:Fallback>
      </mc:AlternateContent>
      <p:sp>
        <p:nvSpPr>
          <p:cNvPr id="6" name="AutoShape 4" descr="State Bank of India Reveals New Logo Design - Logo-Designer.c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2" name="Rectangle 1"/>
          <p:cNvSpPr/>
          <p:nvPr/>
        </p:nvSpPr>
        <p:spPr>
          <a:xfrm>
            <a:off x="0" y="1085621"/>
            <a:ext cx="12192000" cy="461665"/>
          </a:xfrm>
          <a:prstGeom prst="rect">
            <a:avLst/>
          </a:prstGeom>
          <a:solidFill>
            <a:srgbClr val="FFC000"/>
          </a:solidFill>
          <a:ln>
            <a:solidFill>
              <a:schemeClr val="tx1"/>
            </a:solidFill>
          </a:ln>
        </p:spPr>
        <p:txBody>
          <a:bodyPr wrap="square">
            <a:spAutoFit/>
          </a:bodyPr>
          <a:lstStyle/>
          <a:p>
            <a:r>
              <a:rPr lang="en-IN" sz="2400" dirty="0">
                <a:latin typeface="Calisto MT" pitchFamily="18" charset="0"/>
              </a:rPr>
              <a:t>Answer : B</a:t>
            </a:r>
          </a:p>
        </p:txBody>
      </p:sp>
      <p:graphicFrame>
        <p:nvGraphicFramePr>
          <p:cNvPr id="12" name="Table 11"/>
          <p:cNvGraphicFramePr>
            <a:graphicFrameLocks noGrp="1"/>
          </p:cNvGraphicFramePr>
          <p:nvPr>
            <p:extLst>
              <p:ext uri="{D42A27DB-BD31-4B8C-83A1-F6EECF244321}">
                <p14:modId xmlns:p14="http://schemas.microsoft.com/office/powerpoint/2010/main" val="4209317611"/>
              </p:ext>
            </p:extLst>
          </p:nvPr>
        </p:nvGraphicFramePr>
        <p:xfrm>
          <a:off x="-2" y="1555689"/>
          <a:ext cx="12192002" cy="5120640"/>
        </p:xfrm>
        <a:graphic>
          <a:graphicData uri="http://schemas.openxmlformats.org/drawingml/2006/table">
            <a:tbl>
              <a:tblPr firstRow="1" bandRow="1">
                <a:tableStyleId>{E8B1032C-EA38-4F05-BA0D-38AFFFC7BED3}</a:tableStyleId>
              </a:tblPr>
              <a:tblGrid>
                <a:gridCol w="12192002"/>
              </a:tblGrid>
              <a:tr h="370840">
                <a:tc>
                  <a:txBody>
                    <a:bodyPr/>
                    <a:lstStyle/>
                    <a:p>
                      <a:pPr marL="342900" indent="-342900">
                        <a:buFont typeface="Arial" pitchFamily="34" charset="0"/>
                        <a:buChar char="•"/>
                      </a:pPr>
                      <a:r>
                        <a:rPr lang="en-US" sz="2400" b="0" dirty="0" smtClean="0">
                          <a:solidFill>
                            <a:srgbClr val="FF0000"/>
                          </a:solidFill>
                          <a:latin typeface="Calisto MT" pitchFamily="18" charset="0"/>
                        </a:rPr>
                        <a:t>The 2nd meeting of the India-US initiative on Critical and Emerging Technology (</a:t>
                      </a:r>
                      <a:r>
                        <a:rPr lang="en-US" sz="2400" b="0" dirty="0" err="1" smtClean="0">
                          <a:solidFill>
                            <a:srgbClr val="FF0000"/>
                          </a:solidFill>
                          <a:latin typeface="Calisto MT" pitchFamily="18" charset="0"/>
                        </a:rPr>
                        <a:t>iCET</a:t>
                      </a:r>
                      <a:r>
                        <a:rPr lang="en-US" sz="2400" b="0" dirty="0" smtClean="0">
                          <a:solidFill>
                            <a:srgbClr val="FF0000"/>
                          </a:solidFill>
                          <a:latin typeface="Calisto MT" pitchFamily="18" charset="0"/>
                        </a:rPr>
                        <a:t>) was held between the two countries on 17 June 2024 in New Delhi. </a:t>
                      </a:r>
                      <a:endParaRPr lang="hi-IN" sz="2400" b="0" dirty="0" smtClean="0">
                        <a:solidFill>
                          <a:srgbClr val="FF0000"/>
                        </a:solidFill>
                        <a:latin typeface="Calisto MT" pitchFamily="18" charset="0"/>
                      </a:endParaRPr>
                    </a:p>
                    <a:p>
                      <a:pPr marL="342900" indent="-342900">
                        <a:buFont typeface="Arial" pitchFamily="34" charset="0"/>
                        <a:buChar char="•"/>
                      </a:pPr>
                      <a:r>
                        <a:rPr lang="hi-IN" sz="2000" b="0" dirty="0" smtClean="0">
                          <a:latin typeface="Calisto MT" pitchFamily="18" charset="0"/>
                        </a:rPr>
                        <a:t>क्रिटिकल एंड इमर्जिंग टेक्नोलॉजी (</a:t>
                      </a:r>
                      <a:r>
                        <a:rPr lang="en-US" sz="2000" b="0" dirty="0" err="1" smtClean="0">
                          <a:latin typeface="Calisto MT" pitchFamily="18" charset="0"/>
                        </a:rPr>
                        <a:t>iCET</a:t>
                      </a:r>
                      <a:r>
                        <a:rPr lang="en-US" sz="2000" b="0" dirty="0" smtClean="0">
                          <a:latin typeface="Calisto MT" pitchFamily="18" charset="0"/>
                        </a:rPr>
                        <a:t>) </a:t>
                      </a:r>
                      <a:r>
                        <a:rPr lang="hi-IN" sz="2000" b="0" dirty="0" smtClean="0">
                          <a:latin typeface="Calisto MT" pitchFamily="18" charset="0"/>
                        </a:rPr>
                        <a:t>पर भारत-अमेरिका पहल की दूसरी बैठक दोनों देशों के बीच 17 जून 2024 को नई दिल्ली में आयोजित की गई। </a:t>
                      </a:r>
                      <a:endParaRPr lang="en-US" sz="2000" b="0" dirty="0" smtClean="0">
                        <a:latin typeface="Calisto MT" pitchFamily="18" charset="0"/>
                      </a:endParaRPr>
                    </a:p>
                  </a:txBody>
                  <a:tcPr/>
                </a:tc>
              </a:tr>
              <a:tr h="370840">
                <a:tc>
                  <a:txBody>
                    <a:bodyPr/>
                    <a:lstStyle/>
                    <a:p>
                      <a:pPr marL="342900" marR="0" lvl="0"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rgbClr val="FF0000"/>
                          </a:solidFill>
                          <a:effectLst/>
                          <a:uLnTx/>
                          <a:uFillTx/>
                          <a:latin typeface="Calisto MT" pitchFamily="18" charset="0"/>
                          <a:ea typeface="+mn-ea"/>
                          <a:cs typeface="+mn-cs"/>
                        </a:rPr>
                        <a:t>The meeting was co-chaired by the National Security Advisor (NSA) of India, </a:t>
                      </a:r>
                      <a:r>
                        <a:rPr kumimoji="0" lang="en-US" sz="2400" b="0" i="0" u="none" strike="noStrike" kern="1200" cap="none" spc="0" normalizeH="0" baseline="0" noProof="0" dirty="0" err="1" smtClean="0">
                          <a:ln>
                            <a:noFill/>
                          </a:ln>
                          <a:solidFill>
                            <a:srgbClr val="FF0000"/>
                          </a:solidFill>
                          <a:effectLst/>
                          <a:uLnTx/>
                          <a:uFillTx/>
                          <a:latin typeface="Calisto MT" pitchFamily="18" charset="0"/>
                          <a:ea typeface="+mn-ea"/>
                          <a:cs typeface="+mn-cs"/>
                        </a:rPr>
                        <a:t>Ajit</a:t>
                      </a:r>
                      <a:r>
                        <a:rPr kumimoji="0" lang="en-US" sz="2400" b="0" i="0" u="none" strike="noStrike" kern="1200" cap="none" spc="0" normalizeH="0" baseline="0" noProof="0" dirty="0" smtClean="0">
                          <a:ln>
                            <a:noFill/>
                          </a:ln>
                          <a:solidFill>
                            <a:srgbClr val="FF0000"/>
                          </a:solidFill>
                          <a:effectLst/>
                          <a:uLnTx/>
                          <a:uFillTx/>
                          <a:latin typeface="Calisto MT" pitchFamily="18" charset="0"/>
                          <a:ea typeface="+mn-ea"/>
                          <a:cs typeface="+mn-cs"/>
                        </a:rPr>
                        <a:t> </a:t>
                      </a:r>
                      <a:r>
                        <a:rPr kumimoji="0" lang="en-US" sz="2400" b="0" i="0" u="none" strike="noStrike" kern="1200" cap="none" spc="0" normalizeH="0" baseline="0" noProof="0" dirty="0" err="1" smtClean="0">
                          <a:ln>
                            <a:noFill/>
                          </a:ln>
                          <a:solidFill>
                            <a:srgbClr val="FF0000"/>
                          </a:solidFill>
                          <a:effectLst/>
                          <a:uLnTx/>
                          <a:uFillTx/>
                          <a:latin typeface="Calisto MT" pitchFamily="18" charset="0"/>
                          <a:ea typeface="+mn-ea"/>
                          <a:cs typeface="+mn-cs"/>
                        </a:rPr>
                        <a:t>Doval</a:t>
                      </a:r>
                      <a:r>
                        <a:rPr kumimoji="0" lang="en-US" sz="2400" b="0" i="0" u="none" strike="noStrike" kern="1200" cap="none" spc="0" normalizeH="0" baseline="0" noProof="0" dirty="0" smtClean="0">
                          <a:ln>
                            <a:noFill/>
                          </a:ln>
                          <a:solidFill>
                            <a:srgbClr val="FF0000"/>
                          </a:solidFill>
                          <a:effectLst/>
                          <a:uLnTx/>
                          <a:uFillTx/>
                          <a:latin typeface="Calisto MT" pitchFamily="18" charset="0"/>
                          <a:ea typeface="+mn-ea"/>
                          <a:cs typeface="+mn-cs"/>
                        </a:rPr>
                        <a:t> and the United States (U.S) NSA Jake Sullivan. </a:t>
                      </a:r>
                    </a:p>
                    <a:p>
                      <a:pPr marL="342900" indent="-342900">
                        <a:buFont typeface="Arial" pitchFamily="34" charset="0"/>
                        <a:buChar char="•"/>
                      </a:pPr>
                      <a:r>
                        <a:rPr lang="hi-IN" sz="2000" b="0" dirty="0" smtClean="0">
                          <a:latin typeface="Calisto MT" pitchFamily="18" charset="0"/>
                        </a:rPr>
                        <a:t>बैठक की सह-अध्यक्षता भारत के राष्ट्रीय सुरक्षा सलाहकार (एनएसए) अजीत डोभाल और संयुक्त राज्य अमेरिका (यूएस) एनएसए जेक सुलिवन ने की।</a:t>
                      </a:r>
                      <a:endParaRPr lang="en-IN" sz="2000" b="0" dirty="0">
                        <a:latin typeface="Calisto MT" pitchFamily="18" charset="0"/>
                      </a:endParaRPr>
                    </a:p>
                  </a:txBody>
                  <a:tcPr/>
                </a:tc>
              </a:tr>
              <a:tr h="370840">
                <a:tc>
                  <a:txBody>
                    <a:bodyPr/>
                    <a:lstStyle/>
                    <a:p>
                      <a:pPr marL="342900" marR="0" lvl="0"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rgbClr val="FF0000"/>
                          </a:solidFill>
                          <a:effectLst/>
                          <a:uLnTx/>
                          <a:uFillTx/>
                          <a:latin typeface="Calisto MT" pitchFamily="18" charset="0"/>
                          <a:ea typeface="+mn-ea"/>
                          <a:cs typeface="+mn-cs"/>
                        </a:rPr>
                        <a:t>Jake Sullivan is the first high-ranking official of the American government to visit India after the </a:t>
                      </a:r>
                      <a:r>
                        <a:rPr kumimoji="0" lang="en-US" sz="2400" b="0" i="0" u="none" strike="noStrike" kern="1200" cap="none" spc="0" normalizeH="0" baseline="0" noProof="0" dirty="0" err="1" smtClean="0">
                          <a:ln>
                            <a:noFill/>
                          </a:ln>
                          <a:solidFill>
                            <a:srgbClr val="FF0000"/>
                          </a:solidFill>
                          <a:effectLst/>
                          <a:uLnTx/>
                          <a:uFillTx/>
                          <a:latin typeface="Calisto MT" pitchFamily="18" charset="0"/>
                          <a:ea typeface="+mn-ea"/>
                          <a:cs typeface="+mn-cs"/>
                        </a:rPr>
                        <a:t>Narendra</a:t>
                      </a:r>
                      <a:r>
                        <a:rPr kumimoji="0" lang="en-US" sz="2400" b="0" i="0" u="none" strike="noStrike" kern="1200" cap="none" spc="0" normalizeH="0" baseline="0" noProof="0" dirty="0" smtClean="0">
                          <a:ln>
                            <a:noFill/>
                          </a:ln>
                          <a:solidFill>
                            <a:srgbClr val="FF0000"/>
                          </a:solidFill>
                          <a:effectLst/>
                          <a:uLnTx/>
                          <a:uFillTx/>
                          <a:latin typeface="Calisto MT" pitchFamily="18" charset="0"/>
                          <a:ea typeface="+mn-ea"/>
                          <a:cs typeface="+mn-cs"/>
                        </a:rPr>
                        <a:t> </a:t>
                      </a:r>
                      <a:r>
                        <a:rPr kumimoji="0" lang="en-US" sz="2400" b="0" i="0" u="none" strike="noStrike" kern="1200" cap="none" spc="0" normalizeH="0" baseline="0" noProof="0" dirty="0" err="1" smtClean="0">
                          <a:ln>
                            <a:noFill/>
                          </a:ln>
                          <a:solidFill>
                            <a:srgbClr val="FF0000"/>
                          </a:solidFill>
                          <a:effectLst/>
                          <a:uLnTx/>
                          <a:uFillTx/>
                          <a:latin typeface="Calisto MT" pitchFamily="18" charset="0"/>
                          <a:ea typeface="+mn-ea"/>
                          <a:cs typeface="+mn-cs"/>
                        </a:rPr>
                        <a:t>Modi</a:t>
                      </a:r>
                      <a:r>
                        <a:rPr kumimoji="0" lang="en-US" sz="2400" b="0" i="0" u="none" strike="noStrike" kern="1200" cap="none" spc="0" normalizeH="0" baseline="0" noProof="0" dirty="0" smtClean="0">
                          <a:ln>
                            <a:noFill/>
                          </a:ln>
                          <a:solidFill>
                            <a:srgbClr val="FF0000"/>
                          </a:solidFill>
                          <a:effectLst/>
                          <a:uLnTx/>
                          <a:uFillTx/>
                          <a:latin typeface="Calisto MT" pitchFamily="18" charset="0"/>
                          <a:ea typeface="+mn-ea"/>
                          <a:cs typeface="+mn-cs"/>
                        </a:rPr>
                        <a:t> government was sworn in for the third consecutive time.</a:t>
                      </a:r>
                    </a:p>
                    <a:p>
                      <a:pPr marL="342900" indent="-342900">
                        <a:buFont typeface="Arial" pitchFamily="34" charset="0"/>
                        <a:buChar char="•"/>
                      </a:pPr>
                      <a:r>
                        <a:rPr lang="hi-IN" sz="2000" b="0" dirty="0" smtClean="0">
                          <a:latin typeface="Calisto MT" pitchFamily="18" charset="0"/>
                        </a:rPr>
                        <a:t>नरेंद्र मोदी सरकार के लगातार तीसरी बार शपथ लेने के बाद जेक सुलिवन भारत आने वाले अमेरिकी सरकार के पहले उच्च पदस्थ अधिकारी हैं।</a:t>
                      </a:r>
                      <a:endParaRPr lang="en-IN" sz="2000" b="0" dirty="0">
                        <a:latin typeface="Calisto MT" pitchFamily="18" charset="0"/>
                      </a:endParaRPr>
                    </a:p>
                  </a:txBody>
                  <a:tcPr/>
                </a:tc>
              </a:tr>
              <a:tr h="370840">
                <a:tc>
                  <a:txBody>
                    <a:bodyPr/>
                    <a:lstStyle/>
                    <a:p>
                      <a:pPr marL="342900" marR="0" lvl="0"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rgbClr val="FF0000"/>
                          </a:solidFill>
                          <a:effectLst/>
                          <a:uLnTx/>
                          <a:uFillTx/>
                          <a:latin typeface="Calisto MT" pitchFamily="18" charset="0"/>
                          <a:ea typeface="+mn-ea"/>
                          <a:cs typeface="+mn-cs"/>
                        </a:rPr>
                        <a:t>The first </a:t>
                      </a:r>
                      <a:r>
                        <a:rPr kumimoji="0" lang="en-US" sz="2400" b="0" i="0" u="none" strike="noStrike" kern="1200" cap="none" spc="0" normalizeH="0" baseline="0" noProof="0" dirty="0" err="1" smtClean="0">
                          <a:ln>
                            <a:noFill/>
                          </a:ln>
                          <a:solidFill>
                            <a:srgbClr val="FF0000"/>
                          </a:solidFill>
                          <a:effectLst/>
                          <a:uLnTx/>
                          <a:uFillTx/>
                          <a:latin typeface="Calisto MT" pitchFamily="18" charset="0"/>
                          <a:ea typeface="+mn-ea"/>
                          <a:cs typeface="+mn-cs"/>
                        </a:rPr>
                        <a:t>iCET</a:t>
                      </a:r>
                      <a:r>
                        <a:rPr kumimoji="0" lang="en-US" sz="2400" b="0" i="0" u="none" strike="noStrike" kern="1200" cap="none" spc="0" normalizeH="0" baseline="0" noProof="0" dirty="0" smtClean="0">
                          <a:ln>
                            <a:noFill/>
                          </a:ln>
                          <a:solidFill>
                            <a:srgbClr val="FF0000"/>
                          </a:solidFill>
                          <a:effectLst/>
                          <a:uLnTx/>
                          <a:uFillTx/>
                          <a:latin typeface="Calisto MT" pitchFamily="18" charset="0"/>
                          <a:ea typeface="+mn-ea"/>
                          <a:cs typeface="+mn-cs"/>
                        </a:rPr>
                        <a:t> meeting was held in Washington, D.C., USA, in January 2023.</a:t>
                      </a:r>
                      <a:endParaRPr kumimoji="0" lang="en-IN" sz="2400" b="0" i="0" u="none" strike="noStrike" kern="1200" cap="none" spc="0" normalizeH="0" baseline="0" noProof="0" dirty="0" smtClean="0">
                        <a:ln>
                          <a:noFill/>
                        </a:ln>
                        <a:solidFill>
                          <a:srgbClr val="FF0000"/>
                        </a:solidFill>
                        <a:effectLst/>
                        <a:uLnTx/>
                        <a:uFillTx/>
                        <a:latin typeface="Calisto MT" pitchFamily="18" charset="0"/>
                        <a:ea typeface="+mn-ea"/>
                        <a:cs typeface="+mn-cs"/>
                      </a:endParaRPr>
                    </a:p>
                    <a:p>
                      <a:pPr marL="342900" indent="-342900">
                        <a:buFont typeface="Arial" pitchFamily="34" charset="0"/>
                        <a:buChar char="•"/>
                      </a:pPr>
                      <a:r>
                        <a:rPr lang="hi-IN" sz="2400" b="0" dirty="0" smtClean="0">
                          <a:latin typeface="Calisto MT" pitchFamily="18" charset="0"/>
                        </a:rPr>
                        <a:t>पहली </a:t>
                      </a:r>
                      <a:r>
                        <a:rPr lang="en-IN" sz="2400" b="0" dirty="0" err="1" smtClean="0">
                          <a:latin typeface="Calisto MT" pitchFamily="18" charset="0"/>
                        </a:rPr>
                        <a:t>iCET</a:t>
                      </a:r>
                      <a:r>
                        <a:rPr lang="en-IN" sz="2400" b="0" dirty="0" smtClean="0">
                          <a:latin typeface="Calisto MT" pitchFamily="18" charset="0"/>
                        </a:rPr>
                        <a:t> </a:t>
                      </a:r>
                      <a:r>
                        <a:rPr lang="hi-IN" sz="2400" b="0" dirty="0" smtClean="0">
                          <a:latin typeface="Calisto MT" pitchFamily="18" charset="0"/>
                        </a:rPr>
                        <a:t>बैठक जनवरी 2023 में वाशिंगटन, डी.सी., यूएसए में आयोजित की गई थी।</a:t>
                      </a:r>
                      <a:endParaRPr lang="en-IN" sz="2400" b="0" dirty="0">
                        <a:latin typeface="Calisto MT" pitchFamily="18" charset="0"/>
                      </a:endParaRPr>
                    </a:p>
                  </a:txBody>
                  <a:tcPr/>
                </a:tc>
              </a:tr>
            </a:tbl>
          </a:graphicData>
        </a:graphic>
      </p:graphicFrame>
    </p:spTree>
    <p:extLst>
      <p:ext uri="{BB962C8B-B14F-4D97-AF65-F5344CB8AC3E}">
        <p14:creationId xmlns:p14="http://schemas.microsoft.com/office/powerpoint/2010/main" val="102326910"/>
      </p:ext>
    </p:extLst>
  </p:cSld>
  <p:clrMapOvr>
    <a:masterClrMapping/>
  </p:clrMapOvr>
  <p:transition spd="slow" advTm="30333">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7" name="TextBox 6">
            <a:extLst>
              <a:ext uri="{FF2B5EF4-FFF2-40B4-BE49-F238E27FC236}">
                <a16:creationId xmlns:a16="http://schemas.microsoft.com/office/drawing/2014/main" xmlns="" id="{B0E447CE-3294-AC76-885D-1D6F56BEB02F}"/>
              </a:ext>
            </a:extLst>
          </p:cNvPr>
          <p:cNvSpPr txBox="1"/>
          <p:nvPr/>
        </p:nvSpPr>
        <p:spPr>
          <a:xfrm>
            <a:off x="0" y="6354761"/>
            <a:ext cx="12192000" cy="523220"/>
          </a:xfrm>
          <a:prstGeom prst="rect">
            <a:avLst/>
          </a:prstGeom>
          <a:solidFill>
            <a:srgbClr val="FFC000"/>
          </a:solidFill>
          <a:ln w="28575">
            <a:solidFill>
              <a:schemeClr val="tx1"/>
            </a:solidFill>
          </a:ln>
        </p:spPr>
        <p:txBody>
          <a:bodyPr wrap="square" rtlCol="0">
            <a:spAutoFit/>
          </a:bodyPr>
          <a:lstStyle/>
          <a:p>
            <a:pPr algn="ctr"/>
            <a:r>
              <a:rPr lang="en-IN" sz="2800" b="1" spc="370" dirty="0">
                <a:effectLst/>
                <a:latin typeface="Calisto MT" pitchFamily="18" charset="0"/>
                <a:ea typeface="Calibri" panose="020F0502020204030204" pitchFamily="34" charset="0"/>
                <a:cs typeface="Mangal" panose="02040503050203030202" pitchFamily="18" charset="0"/>
              </a:rPr>
              <a:t>Follow us: </a:t>
            </a:r>
            <a:r>
              <a:rPr lang="en-IN" sz="2800" b="1" u="sng" spc="370" dirty="0">
                <a:solidFill>
                  <a:srgbClr val="833C0B"/>
                </a:solidFill>
                <a:effectLst/>
                <a:latin typeface="Calisto MT" pitchFamily="18" charset="0"/>
                <a:ea typeface="Calibri" panose="020F0502020204030204" pitchFamily="34" charset="0"/>
                <a:cs typeface="Mangal" panose="02040503050203030202" pitchFamily="18" charset="0"/>
                <a:hlinkClick r:id="rId3"/>
              </a:rPr>
              <a:t>Official Site</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rgbClr val="0070C0"/>
                </a:solidFill>
                <a:effectLst/>
                <a:latin typeface="Calisto MT" pitchFamily="18" charset="0"/>
                <a:ea typeface="Calibri" panose="020F0502020204030204" pitchFamily="34" charset="0"/>
                <a:cs typeface="Mangal" panose="02040503050203030202" pitchFamily="18" charset="0"/>
                <a:hlinkClick r:id="rId4">
                  <a:extLst>
                    <a:ext uri="{A12FA001-AC4F-418D-AE19-62706E023703}">
                      <ahyp:hlinkClr xmlns:ahyp="http://schemas.microsoft.com/office/drawing/2018/hyperlinkcolor" xmlns="" val="tx"/>
                    </a:ext>
                  </a:extLst>
                </a:hlinkClick>
              </a:rPr>
              <a:t>Telegram</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chemeClr val="accent5">
                    <a:lumMod val="75000"/>
                  </a:schemeClr>
                </a:solidFill>
                <a:effectLst/>
                <a:latin typeface="Calisto MT" pitchFamily="18" charset="0"/>
                <a:ea typeface="Calibri" panose="020F0502020204030204" pitchFamily="34" charset="0"/>
                <a:cs typeface="Mangal" panose="02040503050203030202" pitchFamily="18" charset="0"/>
                <a:hlinkClick r:id="rId5">
                  <a:extLst>
                    <a:ext uri="{A12FA001-AC4F-418D-AE19-62706E023703}">
                      <ahyp:hlinkClr xmlns:ahyp="http://schemas.microsoft.com/office/drawing/2018/hyperlinkcolor" xmlns="" val="tx"/>
                    </a:ext>
                  </a:extLst>
                </a:hlinkClick>
              </a:rPr>
              <a:t>Facebook</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rgbClr val="C00000"/>
                </a:solidFill>
                <a:effectLst/>
                <a:latin typeface="Calisto MT" pitchFamily="18" charset="0"/>
                <a:ea typeface="Calibri" panose="020F0502020204030204" pitchFamily="34" charset="0"/>
                <a:cs typeface="Mangal" panose="02040503050203030202" pitchFamily="18" charset="0"/>
                <a:hlinkClick r:id="rId6">
                  <a:extLst>
                    <a:ext uri="{A12FA001-AC4F-418D-AE19-62706E023703}">
                      <ahyp:hlinkClr xmlns:ahyp="http://schemas.microsoft.com/office/drawing/2018/hyperlinkcolor" xmlns="" val="tx"/>
                    </a:ext>
                  </a:extLst>
                </a:hlinkClick>
              </a:rPr>
              <a:t>Instagram</a:t>
            </a:r>
            <a:endParaRPr lang="en-IN" sz="2800" spc="370" dirty="0">
              <a:latin typeface="Calisto MT" pitchFamily="18" charset="0"/>
            </a:endParaRPr>
          </a:p>
        </p:txBody>
      </p:sp>
      <p:grpSp>
        <p:nvGrpSpPr>
          <p:cNvPr id="5" name="Group 4">
            <a:extLst>
              <a:ext uri="{FF2B5EF4-FFF2-40B4-BE49-F238E27FC236}">
                <a16:creationId xmlns:a16="http://schemas.microsoft.com/office/drawing/2014/main" xmlns="" id="{38428CEE-7EA3-3E04-01F8-C235CBB58AF4}"/>
              </a:ext>
            </a:extLst>
          </p:cNvPr>
          <p:cNvGrpSpPr/>
          <p:nvPr/>
        </p:nvGrpSpPr>
        <p:grpSpPr>
          <a:xfrm>
            <a:off x="2" y="-49736"/>
            <a:ext cx="12191999" cy="1113977"/>
            <a:chOff x="0" y="-49736"/>
            <a:chExt cx="12191999" cy="1113977"/>
          </a:xfrm>
        </p:grpSpPr>
        <p:sp>
          <p:nvSpPr>
            <p:cNvPr id="8" name="TextBox 7">
              <a:extLst>
                <a:ext uri="{FF2B5EF4-FFF2-40B4-BE49-F238E27FC236}">
                  <a16:creationId xmlns:a16="http://schemas.microsoft.com/office/drawing/2014/main" xmlns="" id="{1F815FD6-2B08-8414-8E09-A0F799D488C6}"/>
                </a:ext>
              </a:extLst>
            </p:cNvPr>
            <p:cNvSpPr txBox="1"/>
            <p:nvPr/>
          </p:nvSpPr>
          <p:spPr>
            <a:xfrm>
              <a:off x="0" y="-49736"/>
              <a:ext cx="12191999" cy="1077218"/>
            </a:xfrm>
            <a:prstGeom prst="rect">
              <a:avLst/>
            </a:prstGeom>
            <a:solidFill>
              <a:schemeClr val="bg1"/>
            </a:solidFill>
            <a:ln w="28575">
              <a:solidFill>
                <a:schemeClr val="tx1"/>
              </a:solidFill>
            </a:ln>
          </p:spPr>
          <p:txBody>
            <a:bodyPr wrap="square">
              <a:spAutoFit/>
            </a:bodyPr>
            <a:lstStyle/>
            <a:p>
              <a:pPr algn="ctr"/>
              <a:r>
                <a:rPr lang="en-US" sz="4400" b="1" dirty="0">
                  <a:ln>
                    <a:solidFill>
                      <a:srgbClr val="002060"/>
                    </a:solidFill>
                  </a:ln>
                  <a:solidFill>
                    <a:srgbClr val="002060"/>
                  </a:solidFill>
                  <a:latin typeface="Bahnschrift SemiBold" panose="020B0502040204020203" pitchFamily="34" charset="0"/>
                </a:rPr>
                <a:t>	   </a:t>
              </a:r>
              <a:r>
                <a:rPr lang="en-US" sz="4400" b="1" dirty="0">
                  <a:ln>
                    <a:solidFill>
                      <a:srgbClr val="002060"/>
                    </a:solidFill>
                  </a:ln>
                  <a:solidFill>
                    <a:srgbClr val="002060"/>
                  </a:solidFill>
                  <a:latin typeface="Calisto MT" pitchFamily="18" charset="0"/>
                </a:rPr>
                <a:t>APARCHIT EXAM WARRIORS</a:t>
              </a:r>
              <a:endParaRPr lang="en-US" sz="4400" b="1" spc="300" dirty="0">
                <a:ln w="28575">
                  <a:solidFill>
                    <a:schemeClr val="tx1"/>
                  </a:solidFill>
                </a:ln>
                <a:solidFill>
                  <a:srgbClr val="002060"/>
                </a:solidFill>
                <a:latin typeface="Calisto MT" pitchFamily="18" charset="0"/>
              </a:endParaRPr>
            </a:p>
            <a:p>
              <a:pPr algn="ctr"/>
              <a:r>
                <a:rPr lang="en-US" b="1" dirty="0">
                  <a:solidFill>
                    <a:srgbClr val="002060"/>
                  </a:solidFill>
                  <a:latin typeface="Bahnschrift SemiBold" panose="020B0502040204020203" pitchFamily="34" charset="0"/>
                </a:rPr>
                <a:t>	  </a:t>
              </a:r>
              <a:r>
                <a:rPr lang="en-US" sz="2000" b="1" dirty="0">
                  <a:solidFill>
                    <a:srgbClr val="002060"/>
                  </a:solidFill>
                  <a:latin typeface="Calisto MT" pitchFamily="18" charset="0"/>
                </a:rPr>
                <a:t>No.1 Platform  For All Competitive  Exam Bank | SSC | Railway | Government Exam</a:t>
              </a:r>
            </a:p>
          </p:txBody>
        </p:sp>
        <p:pic>
          <p:nvPicPr>
            <p:cNvPr id="10" name="Picture 9">
              <a:extLst>
                <a:ext uri="{FF2B5EF4-FFF2-40B4-BE49-F238E27FC236}">
                  <a16:creationId xmlns:a16="http://schemas.microsoft.com/office/drawing/2014/main" xmlns="" id="{1700D919-F3E9-6A94-8366-9664609F8842}"/>
                </a:ext>
              </a:extLst>
            </p:cNvPr>
            <p:cNvPicPr>
              <a:picLocks noChangeAspect="1"/>
            </p:cNvPicPr>
            <p:nvPr/>
          </p:nvPicPr>
          <p:blipFill>
            <a:blip r:embed="rId7" cstate="print">
              <a:extLst>
                <a:ext uri="{BEBA8EAE-BF5A-486C-A8C5-ECC9F3942E4B}">
                  <a14:imgProps xmlns:a14="http://schemas.microsoft.com/office/drawing/2010/main">
                    <a14:imgLayer r:embed="rId8">
                      <a14:imgEffect>
                        <a14:sharpenSoften amount="50000"/>
                      </a14:imgEffect>
                    </a14:imgLayer>
                  </a14:imgProps>
                </a:ext>
                <a:ext uri="{28A0092B-C50C-407E-A947-70E740481C1C}">
                  <a14:useLocalDpi xmlns:a14="http://schemas.microsoft.com/office/drawing/2010/main" val="0"/>
                </a:ext>
              </a:extLst>
            </a:blip>
            <a:stretch>
              <a:fillRect/>
            </a:stretch>
          </p:blipFill>
          <p:spPr>
            <a:xfrm>
              <a:off x="508000" y="-25992"/>
              <a:ext cx="1090294" cy="1046615"/>
            </a:xfrm>
            <a:prstGeom prst="rect">
              <a:avLst/>
            </a:prstGeom>
          </p:spPr>
        </p:pic>
        <p:cxnSp>
          <p:nvCxnSpPr>
            <p:cNvPr id="11" name="Straight Connector 10">
              <a:extLst>
                <a:ext uri="{FF2B5EF4-FFF2-40B4-BE49-F238E27FC236}">
                  <a16:creationId xmlns:a16="http://schemas.microsoft.com/office/drawing/2014/main" xmlns="" id="{1725C661-C6A3-0B6A-9155-E36E41878D95}"/>
                </a:ext>
              </a:extLst>
            </p:cNvPr>
            <p:cNvCxnSpPr/>
            <p:nvPr/>
          </p:nvCxnSpPr>
          <p:spPr>
            <a:xfrm>
              <a:off x="0" y="1064241"/>
              <a:ext cx="12191999" cy="0"/>
            </a:xfrm>
            <a:prstGeom prst="line">
              <a:avLst/>
            </a:prstGeom>
            <a:ln w="69850" cmpd="dbl">
              <a:solidFill>
                <a:schemeClr val="tx1"/>
              </a:solidFill>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p14="http://schemas.microsoft.com/office/powerpoint/2010/main">
        <mc:Choice Requires="p14">
          <p:contentPart p14:bwMode="auto" r:id="rId9">
            <p14:nvContentPartPr>
              <p14:cNvPr id="32" name="Ink 31"/>
              <p14:cNvContentPartPr/>
              <p14:nvPr/>
            </p14:nvContentPartPr>
            <p14:xfrm>
              <a:off x="1378523" y="3965649"/>
              <a:ext cx="17280" cy="17640"/>
            </p14:xfrm>
          </p:contentPart>
        </mc:Choice>
        <mc:Fallback xmlns="">
          <p:pic>
            <p:nvPicPr>
              <p:cNvPr id="32" name="Ink 31"/>
              <p:cNvPicPr/>
              <p:nvPr/>
            </p:nvPicPr>
            <p:blipFill>
              <a:blip r:embed="rId17"/>
              <a:stretch>
                <a:fillRect/>
              </a:stretch>
            </p:blipFill>
            <p:spPr>
              <a:xfrm>
                <a:off x="1370243" y="3957369"/>
                <a:ext cx="33840" cy="34200"/>
              </a:xfrm>
              <a:prstGeom prst="rect">
                <a:avLst/>
              </a:prstGeom>
            </p:spPr>
          </p:pic>
        </mc:Fallback>
      </mc:AlternateContent>
      <p:sp>
        <p:nvSpPr>
          <p:cNvPr id="6" name="AutoShape 4" descr="State Bank of India Reveals New Logo Design - Logo-Designer.c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2" name="Rectangle 1"/>
          <p:cNvSpPr/>
          <p:nvPr/>
        </p:nvSpPr>
        <p:spPr>
          <a:xfrm>
            <a:off x="-1" y="1075403"/>
            <a:ext cx="12192001" cy="3970318"/>
          </a:xfrm>
          <a:prstGeom prst="rect">
            <a:avLst/>
          </a:prstGeom>
          <a:ln w="57150">
            <a:solidFill>
              <a:schemeClr val="tx1"/>
            </a:solidFill>
          </a:ln>
        </p:spPr>
        <p:txBody>
          <a:bodyPr wrap="square">
            <a:spAutoFit/>
          </a:bodyPr>
          <a:lstStyle/>
          <a:p>
            <a:r>
              <a:rPr lang="en-US" sz="2800" dirty="0" smtClean="0">
                <a:solidFill>
                  <a:srgbClr val="C10000"/>
                </a:solidFill>
                <a:latin typeface="Calisto MT" pitchFamily="18" charset="0"/>
              </a:rPr>
              <a:t>Q.4. </a:t>
            </a:r>
            <a:r>
              <a:rPr lang="en-US" sz="2800" dirty="0">
                <a:solidFill>
                  <a:srgbClr val="C10000"/>
                </a:solidFill>
                <a:latin typeface="Calisto MT" pitchFamily="18" charset="0"/>
              </a:rPr>
              <a:t>The Ministry of External Affairs (MEA), Government of India, has collaborated with which </a:t>
            </a:r>
            <a:r>
              <a:rPr lang="en-US" sz="2800" dirty="0" smtClean="0">
                <a:solidFill>
                  <a:srgbClr val="C10000"/>
                </a:solidFill>
                <a:latin typeface="Calisto MT" pitchFamily="18" charset="0"/>
              </a:rPr>
              <a:t>entity to </a:t>
            </a:r>
            <a:r>
              <a:rPr lang="en-US" sz="2800" dirty="0">
                <a:solidFill>
                  <a:srgbClr val="C10000"/>
                </a:solidFill>
                <a:latin typeface="Calisto MT" pitchFamily="18" charset="0"/>
              </a:rPr>
              <a:t>offer additional digital payment services through the </a:t>
            </a:r>
            <a:r>
              <a:rPr lang="en-US" sz="2800" dirty="0" err="1">
                <a:solidFill>
                  <a:srgbClr val="C10000"/>
                </a:solidFill>
                <a:latin typeface="Calisto MT" pitchFamily="18" charset="0"/>
              </a:rPr>
              <a:t>SBIePay</a:t>
            </a:r>
            <a:r>
              <a:rPr lang="en-US" sz="2800" dirty="0">
                <a:solidFill>
                  <a:srgbClr val="C10000"/>
                </a:solidFill>
                <a:latin typeface="Calisto MT" pitchFamily="18" charset="0"/>
              </a:rPr>
              <a:t> payment gateway to users of </a:t>
            </a:r>
            <a:r>
              <a:rPr lang="en-US" sz="2800" dirty="0" smtClean="0">
                <a:solidFill>
                  <a:srgbClr val="C10000"/>
                </a:solidFill>
                <a:latin typeface="Calisto MT" pitchFamily="18" charset="0"/>
              </a:rPr>
              <a:t>the </a:t>
            </a:r>
            <a:r>
              <a:rPr lang="en-IN" sz="2800" dirty="0" err="1" smtClean="0">
                <a:solidFill>
                  <a:srgbClr val="C10000"/>
                </a:solidFill>
                <a:latin typeface="Calisto MT" pitchFamily="18" charset="0"/>
              </a:rPr>
              <a:t>eMigrate</a:t>
            </a:r>
            <a:r>
              <a:rPr lang="en-IN" sz="2800" dirty="0" smtClean="0">
                <a:solidFill>
                  <a:srgbClr val="C10000"/>
                </a:solidFill>
                <a:latin typeface="Calisto MT" pitchFamily="18" charset="0"/>
              </a:rPr>
              <a:t> </a:t>
            </a:r>
            <a:r>
              <a:rPr lang="en-IN" sz="2800" dirty="0">
                <a:solidFill>
                  <a:srgbClr val="C10000"/>
                </a:solidFill>
                <a:latin typeface="Calisto MT" pitchFamily="18" charset="0"/>
              </a:rPr>
              <a:t>portal </a:t>
            </a:r>
            <a:r>
              <a:rPr lang="en-IN" sz="2800" dirty="0" smtClean="0">
                <a:solidFill>
                  <a:srgbClr val="C10000"/>
                </a:solidFill>
                <a:latin typeface="Calisto MT" pitchFamily="18" charset="0"/>
              </a:rPr>
              <a:t>?</a:t>
            </a:r>
            <a:endParaRPr lang="hi-IN" sz="2800" dirty="0">
              <a:solidFill>
                <a:srgbClr val="C10000"/>
              </a:solidFill>
              <a:latin typeface="Calisto MT" pitchFamily="18" charset="0"/>
            </a:endParaRPr>
          </a:p>
          <a:p>
            <a:r>
              <a:rPr lang="hi-IN" sz="2800" dirty="0" smtClean="0">
                <a:solidFill>
                  <a:srgbClr val="C10000"/>
                </a:solidFill>
                <a:latin typeface="Calisto MT" pitchFamily="18" charset="0"/>
              </a:rPr>
              <a:t>प्र. </a:t>
            </a:r>
            <a:r>
              <a:rPr lang="hi-IN" sz="2800" dirty="0">
                <a:solidFill>
                  <a:srgbClr val="C10000"/>
                </a:solidFill>
                <a:latin typeface="Calisto MT" pitchFamily="18" charset="0"/>
              </a:rPr>
              <a:t>भारत सरकार के विदेश मंत्रालय (</a:t>
            </a:r>
            <a:r>
              <a:rPr lang="en-IN" sz="2800" dirty="0">
                <a:solidFill>
                  <a:srgbClr val="C10000"/>
                </a:solidFill>
                <a:latin typeface="Calisto MT" pitchFamily="18" charset="0"/>
              </a:rPr>
              <a:t>MEA) </a:t>
            </a:r>
            <a:r>
              <a:rPr lang="hi-IN" sz="2800" dirty="0">
                <a:solidFill>
                  <a:srgbClr val="C10000"/>
                </a:solidFill>
                <a:latin typeface="Calisto MT" pitchFamily="18" charset="0"/>
              </a:rPr>
              <a:t>ने </a:t>
            </a:r>
            <a:r>
              <a:rPr lang="en-IN" sz="2800" dirty="0" err="1">
                <a:solidFill>
                  <a:srgbClr val="C10000"/>
                </a:solidFill>
                <a:latin typeface="Calisto MT" pitchFamily="18" charset="0"/>
              </a:rPr>
              <a:t>eMigrate</a:t>
            </a:r>
            <a:r>
              <a:rPr lang="en-IN" sz="2800" dirty="0">
                <a:solidFill>
                  <a:srgbClr val="C10000"/>
                </a:solidFill>
                <a:latin typeface="Calisto MT" pitchFamily="18" charset="0"/>
              </a:rPr>
              <a:t> </a:t>
            </a:r>
            <a:r>
              <a:rPr lang="hi-IN" sz="2800" dirty="0">
                <a:solidFill>
                  <a:srgbClr val="C10000"/>
                </a:solidFill>
                <a:latin typeface="Calisto MT" pitchFamily="18" charset="0"/>
              </a:rPr>
              <a:t>पोर्टल के उपयोगकर्ताओं को </a:t>
            </a:r>
            <a:r>
              <a:rPr lang="en-IN" sz="2800" dirty="0" err="1">
                <a:solidFill>
                  <a:srgbClr val="C10000"/>
                </a:solidFill>
                <a:latin typeface="Calisto MT" pitchFamily="18" charset="0"/>
              </a:rPr>
              <a:t>SBIePay</a:t>
            </a:r>
            <a:r>
              <a:rPr lang="en-IN" sz="2800" dirty="0">
                <a:solidFill>
                  <a:srgbClr val="C10000"/>
                </a:solidFill>
                <a:latin typeface="Calisto MT" pitchFamily="18" charset="0"/>
              </a:rPr>
              <a:t> </a:t>
            </a:r>
            <a:r>
              <a:rPr lang="hi-IN" sz="2800" dirty="0">
                <a:solidFill>
                  <a:srgbClr val="C10000"/>
                </a:solidFill>
                <a:latin typeface="Calisto MT" pitchFamily="18" charset="0"/>
              </a:rPr>
              <a:t>भुगतान गेटवे के माध्यम से अतिरिक्त डिजिटल भुगतान सेवाएं प्रदान करने के लिए किस इकाई के साथ सहयोग किया है?</a:t>
            </a:r>
            <a:endParaRPr lang="en-IN" sz="2800" dirty="0">
              <a:solidFill>
                <a:srgbClr val="C10000"/>
              </a:solidFill>
              <a:latin typeface="Calisto MT" pitchFamily="18" charset="0"/>
            </a:endParaRPr>
          </a:p>
          <a:p>
            <a:r>
              <a:rPr lang="en-US" sz="2800" dirty="0">
                <a:solidFill>
                  <a:srgbClr val="816000"/>
                </a:solidFill>
                <a:latin typeface="Calisto MT" pitchFamily="18" charset="0"/>
              </a:rPr>
              <a:t>A) Reserve Bank of India (RBI) </a:t>
            </a:r>
            <a:r>
              <a:rPr lang="en-US" sz="2800" dirty="0" smtClean="0">
                <a:solidFill>
                  <a:srgbClr val="816000"/>
                </a:solidFill>
                <a:latin typeface="Calisto MT" pitchFamily="18" charset="0"/>
              </a:rPr>
              <a:t>			B</a:t>
            </a:r>
            <a:r>
              <a:rPr lang="en-US" sz="2800" dirty="0">
                <a:solidFill>
                  <a:srgbClr val="816000"/>
                </a:solidFill>
                <a:latin typeface="Calisto MT" pitchFamily="18" charset="0"/>
              </a:rPr>
              <a:t>) State Bank of India (SBI)</a:t>
            </a:r>
          </a:p>
          <a:p>
            <a:r>
              <a:rPr lang="en-IN" sz="2800" dirty="0">
                <a:solidFill>
                  <a:srgbClr val="816000"/>
                </a:solidFill>
                <a:latin typeface="Calisto MT" pitchFamily="18" charset="0"/>
              </a:rPr>
              <a:t>C) Punjab National Bank (PNB) </a:t>
            </a:r>
            <a:r>
              <a:rPr lang="en-IN" sz="2800" dirty="0" smtClean="0">
                <a:solidFill>
                  <a:srgbClr val="816000"/>
                </a:solidFill>
                <a:latin typeface="Calisto MT" pitchFamily="18" charset="0"/>
              </a:rPr>
              <a:t>			D) </a:t>
            </a:r>
            <a:r>
              <a:rPr lang="en-IN" sz="2800" dirty="0">
                <a:solidFill>
                  <a:srgbClr val="816000"/>
                </a:solidFill>
                <a:latin typeface="Calisto MT" pitchFamily="18" charset="0"/>
              </a:rPr>
              <a:t>HDFC </a:t>
            </a:r>
            <a:r>
              <a:rPr lang="en-IN" sz="2800" dirty="0" smtClean="0">
                <a:solidFill>
                  <a:srgbClr val="816000"/>
                </a:solidFill>
                <a:latin typeface="Calisto MT" pitchFamily="18" charset="0"/>
              </a:rPr>
              <a:t>Bank</a:t>
            </a:r>
            <a:endParaRPr lang="en-IN" sz="2800" dirty="0" smtClean="0">
              <a:latin typeface="Calisto MT" pitchFamily="18" charset="0"/>
            </a:endParaRPr>
          </a:p>
          <a:p>
            <a:r>
              <a:rPr lang="en-US" sz="2800" dirty="0" smtClean="0">
                <a:solidFill>
                  <a:srgbClr val="816000"/>
                </a:solidFill>
                <a:latin typeface="Calisto MT" pitchFamily="18" charset="0"/>
              </a:rPr>
              <a:t>E) ICICI Bank</a:t>
            </a:r>
            <a:endParaRPr lang="en-IN" sz="2800" dirty="0" smtClean="0">
              <a:solidFill>
                <a:srgbClr val="816000"/>
              </a:solidFill>
              <a:latin typeface="Calisto MT" pitchFamily="18" charset="0"/>
            </a:endParaRPr>
          </a:p>
        </p:txBody>
      </p:sp>
    </p:spTree>
    <p:extLst>
      <p:ext uri="{BB962C8B-B14F-4D97-AF65-F5344CB8AC3E}">
        <p14:creationId xmlns:p14="http://schemas.microsoft.com/office/powerpoint/2010/main" val="2996689276"/>
      </p:ext>
    </p:extLst>
  </p:cSld>
  <p:clrMapOvr>
    <a:masterClrMapping/>
  </p:clrMapOvr>
  <p:transition spd="slow" advTm="30333">
    <p:wip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17216</TotalTime>
  <Words>2346</Words>
  <Application>Microsoft Office PowerPoint</Application>
  <PresentationFormat>Custom</PresentationFormat>
  <Paragraphs>194</Paragraphs>
  <Slides>24</Slides>
  <Notes>24</Notes>
  <HiddenSlides>0</HiddenSlides>
  <MMClips>0</MMClips>
  <ScaleCrop>false</ScaleCrop>
  <HeadingPairs>
    <vt:vector size="4" baseType="variant">
      <vt:variant>
        <vt:lpstr>Theme</vt:lpstr>
      </vt:variant>
      <vt:variant>
        <vt:i4>2</vt:i4>
      </vt:variant>
      <vt:variant>
        <vt:lpstr>Slide Titles</vt:lpstr>
      </vt:variant>
      <vt:variant>
        <vt:i4>24</vt:i4>
      </vt:variant>
    </vt:vector>
  </HeadingPairs>
  <TitlesOfParts>
    <vt:vector size="26" baseType="lpstr">
      <vt:lpstr>Office Theme</vt:lpstr>
      <vt:lpstr>2_Office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SANWAR VYAS</dc:creator>
  <cp:lastModifiedBy>PC</cp:lastModifiedBy>
  <cp:revision>993</cp:revision>
  <dcterms:created xsi:type="dcterms:W3CDTF">2020-12-15T12:03:27Z</dcterms:created>
  <dcterms:modified xsi:type="dcterms:W3CDTF">2024-06-20T15:21:19Z</dcterms:modified>
</cp:coreProperties>
</file>