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ink/ink14.xml" ContentType="application/inkml+xml"/>
  <Override PartName="/ppt/notesSlides/notesSlide22.xml" ContentType="application/vnd.openxmlformats-officedocument.presentationml.notesSlide+xml"/>
  <Override PartName="/ppt/ink/ink1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6.xml" ContentType="application/inkml+xml"/>
  <Override PartName="/ppt/notesSlides/notesSlide27.xml" ContentType="application/vnd.openxmlformats-officedocument.presentationml.notesSlide+xml"/>
  <Override PartName="/ppt/ink/ink17.xml" ContentType="application/inkml+xml"/>
  <Override PartName="/ppt/notesSlides/notesSlide28.xml" ContentType="application/vnd.openxmlformats-officedocument.presentationml.notesSlide+xml"/>
  <Override PartName="/ppt/ink/ink18.xml" ContentType="application/inkml+xml"/>
  <Override PartName="/ppt/notesSlides/notesSlide29.xml" ContentType="application/vnd.openxmlformats-officedocument.presentationml.notesSlide+xml"/>
  <Override PartName="/ppt/ink/ink19.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0.xml" ContentType="application/inkml+xml"/>
  <Override PartName="/ppt/notesSlides/notesSlide32.xml" ContentType="application/vnd.openxmlformats-officedocument.presentationml.notesSlide+xml"/>
  <Override PartName="/ppt/ink/ink21.xml" ContentType="application/inkml+xml"/>
  <Override PartName="/ppt/notesSlides/notesSlide33.xml" ContentType="application/vnd.openxmlformats-officedocument.presentationml.notesSlide+xml"/>
  <Override PartName="/ppt/ink/ink22.xml" ContentType="application/inkml+xml"/>
  <Override PartName="/ppt/notesSlides/notesSlide34.xml" ContentType="application/vnd.openxmlformats-officedocument.presentationml.notesSlide+xml"/>
  <Override PartName="/ppt/ink/ink23.xml" ContentType="application/inkml+xml"/>
  <Override PartName="/ppt/notesSlides/notesSlide35.xml" ContentType="application/vnd.openxmlformats-officedocument.presentationml.notesSlide+xml"/>
  <Override PartName="/ppt/ink/ink24.xml" ContentType="application/inkml+xml"/>
  <Override PartName="/ppt/notesSlides/notesSlide36.xml" ContentType="application/vnd.openxmlformats-officedocument.presentationml.notesSlide+xml"/>
  <Override PartName="/ppt/ink/ink25.xml" ContentType="application/inkml+xml"/>
  <Override PartName="/ppt/notesSlides/notesSlide37.xml" ContentType="application/vnd.openxmlformats-officedocument.presentationml.notesSlide+xml"/>
  <Override PartName="/ppt/ink/ink26.xml" ContentType="application/inkml+xml"/>
  <Override PartName="/ppt/notesSlides/notesSlide38.xml" ContentType="application/vnd.openxmlformats-officedocument.presentationml.notesSlide+xml"/>
  <Override PartName="/ppt/ink/ink27.xml" ContentType="application/inkml+xml"/>
  <Override PartName="/ppt/notesSlides/notesSlide39.xml" ContentType="application/vnd.openxmlformats-officedocument.presentationml.notesSlide+xml"/>
  <Override PartName="/ppt/ink/ink28.xml" ContentType="application/inkml+xml"/>
  <Override PartName="/ppt/notesSlides/notesSlide40.xml" ContentType="application/vnd.openxmlformats-officedocument.presentationml.notesSlide+xml"/>
  <Override PartName="/ppt/ink/ink29.xml" ContentType="application/inkml+xml"/>
  <Override PartName="/ppt/notesSlides/notesSlide41.xml" ContentType="application/vnd.openxmlformats-officedocument.presentationml.notesSlide+xml"/>
  <Override PartName="/ppt/ink/ink30.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31.xml" ContentType="application/inkml+xml"/>
  <Override PartName="/ppt/notesSlides/notesSlide44.xml" ContentType="application/vnd.openxmlformats-officedocument.presentationml.notesSlide+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Lst>
  <p:notesMasterIdLst>
    <p:notesMasterId r:id="rId58"/>
  </p:notesMasterIdLst>
  <p:sldIdLst>
    <p:sldId id="1705" r:id="rId14"/>
    <p:sldId id="1986" r:id="rId15"/>
    <p:sldId id="2086" r:id="rId16"/>
    <p:sldId id="2056" r:id="rId17"/>
    <p:sldId id="2087" r:id="rId18"/>
    <p:sldId id="2088" r:id="rId19"/>
    <p:sldId id="2057" r:id="rId20"/>
    <p:sldId id="2089" r:id="rId21"/>
    <p:sldId id="2058" r:id="rId22"/>
    <p:sldId id="2090" r:id="rId23"/>
    <p:sldId id="2059" r:id="rId24"/>
    <p:sldId id="2060" r:id="rId25"/>
    <p:sldId id="2061" r:id="rId26"/>
    <p:sldId id="2091" r:id="rId27"/>
    <p:sldId id="2062" r:id="rId28"/>
    <p:sldId id="2092" r:id="rId29"/>
    <p:sldId id="2063" r:id="rId30"/>
    <p:sldId id="2064" r:id="rId31"/>
    <p:sldId id="2065" r:id="rId32"/>
    <p:sldId id="2066" r:id="rId33"/>
    <p:sldId id="1832" r:id="rId34"/>
    <p:sldId id="2094" r:id="rId35"/>
    <p:sldId id="2116" r:id="rId36"/>
    <p:sldId id="2117" r:id="rId37"/>
    <p:sldId id="2118" r:id="rId38"/>
    <p:sldId id="2095" r:id="rId39"/>
    <p:sldId id="2096" r:id="rId40"/>
    <p:sldId id="2097" r:id="rId41"/>
    <p:sldId id="2098" r:id="rId42"/>
    <p:sldId id="2119" r:id="rId43"/>
    <p:sldId id="2099" r:id="rId44"/>
    <p:sldId id="2100" r:id="rId45"/>
    <p:sldId id="2101" r:id="rId46"/>
    <p:sldId id="2102" r:id="rId47"/>
    <p:sldId id="2103" r:id="rId48"/>
    <p:sldId id="2104" r:id="rId49"/>
    <p:sldId id="2105" r:id="rId50"/>
    <p:sldId id="2106" r:id="rId51"/>
    <p:sldId id="2107" r:id="rId52"/>
    <p:sldId id="2108" r:id="rId53"/>
    <p:sldId id="2109" r:id="rId54"/>
    <p:sldId id="2120" r:id="rId55"/>
    <p:sldId id="2093" r:id="rId56"/>
    <p:sldId id="20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85"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 initials="V" lastIdx="1" clrIdx="0">
    <p:extLst>
      <p:ext uri="{19B8F6BF-5375-455C-9EA6-DF929625EA0E}">
        <p15:presenceInfo xmlns:p15="http://schemas.microsoft.com/office/powerpoint/2012/main" xmlns="" userId="Viv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09"/>
    <a:srgbClr val="41631B"/>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5" autoAdjust="0"/>
    <p:restoredTop sz="99819" autoAdjust="0"/>
  </p:normalViewPr>
  <p:slideViewPr>
    <p:cSldViewPr snapToGrid="0">
      <p:cViewPr varScale="1">
        <p:scale>
          <a:sx n="72" d="100"/>
          <a:sy n="72" d="100"/>
        </p:scale>
        <p:origin x="-894" y="-102"/>
      </p:cViewPr>
      <p:guideLst>
        <p:guide orient="horz" pos="3385"/>
        <p:guide pos="3817"/>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Group>
    <inkml:annotationXML>
      <emma:emma xmlns:emma="http://www.w3.org/2003/04/emma" version="1.0">
        <emma:interpretation id="{E3EFAF9F-8883-4AEE-B986-99DB9AADEF7F}" emma:medium="tactile" emma:mode="ink">
          <msink:context xmlns:msink="http://schemas.microsoft.com/ink/2010/main" type="inkDrawing"/>
        </emma:interpretation>
      </emma:emma>
    </inkml:annotationXML>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5BC11-B872-42C7-AFE8-E86DBA27DED8}" type="datetimeFigureOut">
              <a:rPr lang="hi-IN" smtClean="0"/>
              <a:pPr/>
              <a:t>रविवार, 2 आषाढ़ 1946</a:t>
            </a:fld>
            <a:endParaRPr lang="hi-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871BC-30B9-4B29-AB76-0AB7E4045BDB}" type="slidenum">
              <a:rPr lang="hi-IN" smtClean="0"/>
              <a:pPr/>
              <a:t>‹#›</a:t>
            </a:fld>
            <a:endParaRPr lang="hi-IN"/>
          </a:p>
        </p:txBody>
      </p:sp>
    </p:spTree>
    <p:extLst>
      <p:ext uri="{BB962C8B-B14F-4D97-AF65-F5344CB8AC3E}">
        <p14:creationId xmlns:p14="http://schemas.microsoft.com/office/powerpoint/2010/main" val="147272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79640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9704969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575162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5546318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69571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907879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9444564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084017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229448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165076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372621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8517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2097440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55128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909361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27454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8300941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7052651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778731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530743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5415151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6114753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2155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602453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50207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691887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7974905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44220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1878664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67442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6292813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921991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931417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4914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8003235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793996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203745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6609137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998934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048579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24706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686344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406085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974249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83757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175933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6976600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778674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998152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1728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3786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96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29048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215775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08392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035043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90686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07564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248740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53661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1492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882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701925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39488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45799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67838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865959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601772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10153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23970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98664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384429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584329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444769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36116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93570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82403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91999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1936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73191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546084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64763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24709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54123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108596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89029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017873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9408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8" name="Footer Placeholder 7"/>
          <p:cNvSpPr>
            <a:spLocks noGrp="1"/>
          </p:cNvSpPr>
          <p:nvPr>
            <p:ph type="ftr" sz="quarter" idx="11"/>
          </p:nvPr>
        </p:nvSpPr>
        <p:spPr/>
        <p:txBody>
          <a:bodyPr/>
          <a:lstStyle/>
          <a:p>
            <a:endParaRPr lang="hi-IN"/>
          </a:p>
        </p:txBody>
      </p:sp>
      <p:sp>
        <p:nvSpPr>
          <p:cNvPr id="9" name="Slide Number Placeholder 8"/>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009913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16571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6263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148757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46082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78606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661740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347572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226935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33975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9993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4" name="Footer Placeholder 3"/>
          <p:cNvSpPr>
            <a:spLocks noGrp="1"/>
          </p:cNvSpPr>
          <p:nvPr>
            <p:ph type="ftr" sz="quarter" idx="11"/>
          </p:nvPr>
        </p:nvSpPr>
        <p:spPr/>
        <p:txBody>
          <a:bodyPr/>
          <a:lstStyle/>
          <a:p>
            <a:endParaRPr lang="hi-IN"/>
          </a:p>
        </p:txBody>
      </p:sp>
      <p:sp>
        <p:nvSpPr>
          <p:cNvPr id="5" name="Slide Number Placeholder 4"/>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16100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40226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94820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41030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70259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861481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5778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09062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58548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28792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525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3" name="Footer Placeholder 2"/>
          <p:cNvSpPr>
            <a:spLocks noGrp="1"/>
          </p:cNvSpPr>
          <p:nvPr>
            <p:ph type="ftr" sz="quarter" idx="11"/>
          </p:nvPr>
        </p:nvSpPr>
        <p:spPr/>
        <p:txBody>
          <a:bodyPr/>
          <a:lstStyle/>
          <a:p>
            <a:endParaRPr lang="hi-IN"/>
          </a:p>
        </p:txBody>
      </p:sp>
      <p:sp>
        <p:nvSpPr>
          <p:cNvPr id="4" name="Slide Number Placeholder 3"/>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427572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162236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54073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36654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36683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334669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656756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2778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56303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48577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8867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857809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6933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32807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143320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329426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366782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54283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933829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7506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0924138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53015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pPr/>
              <a:t>रविवार, 2 आषाढ़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378869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505711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10555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73987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5747100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301875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32217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1570782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909246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4843459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295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pPr/>
              <a:t>रविवार, 2 आषाढ़ 1946</a:t>
            </a:fld>
            <a:endParaRPr lang="hi-I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pPr/>
              <a:t>‹#›</a:t>
            </a:fld>
            <a:endParaRPr lang="hi-IN"/>
          </a:p>
        </p:txBody>
      </p:sp>
    </p:spTree>
    <p:extLst>
      <p:ext uri="{BB962C8B-B14F-4D97-AF65-F5344CB8AC3E}">
        <p14:creationId xmlns:p14="http://schemas.microsoft.com/office/powerpoint/2010/main" val="4149401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481977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804855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080587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177433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892052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6221523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494538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904242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325133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095454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804555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रविवार, 2 आषाढ़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7622519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2.png"/><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19" Type="http://schemas.openxmlformats.org/officeDocument/2006/relationships/image" Target="../media/image3.png"/><Relationship Id="rId4" Type="http://schemas.openxmlformats.org/officeDocument/2006/relationships/hyperlink" Target="https://t.me/joinchat/AAAAAE8dn2HB6sDtwXmGFg" TargetMode="External"/><Relationship Id="rId9"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stagram.com/aparchitexamwarriors/" TargetMode="External"/><Relationship Id="rId3" Type="http://schemas.openxmlformats.org/officeDocument/2006/relationships/image" Target="../media/image5.png"/><Relationship Id="rId7" Type="http://schemas.openxmlformats.org/officeDocument/2006/relationships/hyperlink" Target="https://m.facebook.com/story.php?story_fbid=114372970613721&amp;substory_index=0&amp;id=103828281668190" TargetMode="External"/><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hyperlink" Target="https://t.me/joinchat/AAAAAE8dn2HB6sDtwXmGFg" TargetMode="External"/><Relationship Id="rId5" Type="http://schemas.openxmlformats.org/officeDocument/2006/relationships/hyperlink" Target="http://www.aparchitexamwarriors.com/"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6.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7.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9.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aparchitexamwarriors.com/"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ustomXml" Target="../ink/ink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8.emf"/><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3.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4.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9.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00.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hyperlink" Target="https://www.instagram.com/aparchitexamwarriors/" TargetMode="External"/><Relationship Id="rId3" Type="http://schemas.openxmlformats.org/officeDocument/2006/relationships/image" Target="../media/image5.png"/><Relationship Id="rId7" Type="http://schemas.openxmlformats.org/officeDocument/2006/relationships/hyperlink" Target="https://m.facebook.com/story.php?story_fbid=114372970613721&amp;substory_index=0&amp;id=103828281668190" TargetMode="External"/><Relationship Id="rId2" Type="http://schemas.openxmlformats.org/officeDocument/2006/relationships/notesSlide" Target="../notesSlides/notesSlide25.xml"/><Relationship Id="rId1" Type="http://schemas.openxmlformats.org/officeDocument/2006/relationships/slideLayout" Target="../slideLayouts/slideLayout111.xml"/><Relationship Id="rId6" Type="http://schemas.openxmlformats.org/officeDocument/2006/relationships/hyperlink" Target="https://t.me/joinchat/AAAAAE8dn2HB6sDtwXmGFg" TargetMode="External"/><Relationship Id="rId5" Type="http://schemas.openxmlformats.org/officeDocument/2006/relationships/hyperlink" Target="http://www.aparchitexamwarriors.com/" TargetMode="Externa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6.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7.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ustomXml" Target="../ink/ink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aparchitexamwarriors/" TargetMode="External"/><Relationship Id="rId3" Type="http://schemas.openxmlformats.org/officeDocument/2006/relationships/image" Target="../media/image5.png"/><Relationship Id="rId7" Type="http://schemas.openxmlformats.org/officeDocument/2006/relationships/hyperlink" Target="https://m.facebook.com/story.php?story_fbid=114372970613721&amp;substory_index=0&amp;id=103828281668190" TargetMode="External"/><Relationship Id="rId2" Type="http://schemas.openxmlformats.org/officeDocument/2006/relationships/notesSlide" Target="../notesSlides/notesSlide30.xml"/><Relationship Id="rId1" Type="http://schemas.openxmlformats.org/officeDocument/2006/relationships/slideLayout" Target="../slideLayouts/slideLayout122.xml"/><Relationship Id="rId6" Type="http://schemas.openxmlformats.org/officeDocument/2006/relationships/hyperlink" Target="https://t.me/joinchat/AAAAAE8dn2HB6sDtwXmGFg" TargetMode="External"/><Relationship Id="rId5" Type="http://schemas.openxmlformats.org/officeDocument/2006/relationships/hyperlink" Target="http://www.aparchitexamwarriors.com/" TargetMode="Externa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0.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1.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2.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3.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4.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5.xml"/></Relationships>
</file>

<file path=ppt/slides/_rels/slide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6.xml"/></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7.xml"/></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8.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xml"/></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9.xml"/></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0.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3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1.xml"/></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hyperlink" Target="mailto:https://youtube.com/@AparchitExamWarriors?si=pLlc1S6brRqQP068" TargetMode="External"/><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4.xml"/><Relationship Id="rId20" Type="http://schemas.openxmlformats.org/officeDocument/2006/relationships/hyperlink" Target="https://aparchitexamwarriors.com/currentaffairs/daily-current-affairs-pdf" TargetMode="Externa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19" Type="http://schemas.openxmlformats.org/officeDocument/2006/relationships/hyperlink" Target="mailto:https://t.me/Aparchit_Super_CA_Pdfs"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aparchitexamwarriors/" TargetMode="External"/><Relationship Id="rId3" Type="http://schemas.openxmlformats.org/officeDocument/2006/relationships/image" Target="../media/image5.png"/><Relationship Id="rId7" Type="http://schemas.openxmlformats.org/officeDocument/2006/relationships/hyperlink" Target="https://m.facebook.com/story.php?story_fbid=114372970613721&amp;substory_index=0&amp;id=103828281668190"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hyperlink" Target="https://t.me/joinchat/AAAAAE8dn2HB6sDtwXmGFg" TargetMode="External"/><Relationship Id="rId5" Type="http://schemas.openxmlformats.org/officeDocument/2006/relationships/hyperlink" Target="http://www.aparchitexamwarriors.com/" TargetMode="Externa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64241"/>
            <a:ext cx="12192001" cy="523220"/>
          </a:xfrm>
          <a:prstGeom prst="rect">
            <a:avLst/>
          </a:prstGeom>
          <a:solidFill>
            <a:srgbClr val="FFC000"/>
          </a:solidFill>
          <a:ln w="57150">
            <a:solidFill>
              <a:schemeClr val="tx1"/>
            </a:solidFill>
          </a:ln>
        </p:spPr>
        <p:txBody>
          <a:bodyPr wrap="square">
            <a:spAutoFit/>
          </a:bodyPr>
          <a:lstStyle/>
          <a:p>
            <a:pPr algn="ctr"/>
            <a:r>
              <a:rPr lang="en-US" sz="2800" dirty="0" err="1" smtClean="0">
                <a:latin typeface="Calisto MT" pitchFamily="18" charset="0"/>
              </a:rPr>
              <a:t>Aparchit</a:t>
            </a:r>
            <a:r>
              <a:rPr lang="en-US" sz="2800" dirty="0" smtClean="0">
                <a:latin typeface="Calisto MT" pitchFamily="18" charset="0"/>
              </a:rPr>
              <a:t> Super 20&amp;21 June Current Affairs MCQs Session</a:t>
            </a:r>
            <a:endParaRPr lang="en-IN" sz="2800" dirty="0">
              <a:latin typeface="Calisto MT" pitchFamily="18" charset="0"/>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52886" y="4536312"/>
            <a:ext cx="1839115" cy="183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24024" y="1674703"/>
            <a:ext cx="2328862"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1922175"/>
            <a:ext cx="7263710" cy="408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01565"/>
      </p:ext>
    </p:extLst>
  </p:cSld>
  <p:clrMapOvr>
    <a:masterClrMapping/>
  </p:clrMapOvr>
  <p:transition spd="slow" advTm="30333">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6541"/>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46051"/>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40238591"/>
              </p:ext>
            </p:extLst>
          </p:nvPr>
        </p:nvGraphicFramePr>
        <p:xfrm>
          <a:off x="0" y="1272811"/>
          <a:ext cx="12192000" cy="3840480"/>
        </p:xfrm>
        <a:graphic>
          <a:graphicData uri="http://schemas.openxmlformats.org/drawingml/2006/table">
            <a:tbl>
              <a:tblPr firstRow="1" bandRow="1">
                <a:tableStyleId>{E8B1032C-EA38-4F05-BA0D-38AFFFC7BED3}</a:tableStyleId>
              </a:tblPr>
              <a:tblGrid>
                <a:gridCol w="12192000"/>
              </a:tblGrid>
              <a:tr h="370840">
                <a:tc>
                  <a:txBody>
                    <a:bodyPr/>
                    <a:lstStyle/>
                    <a:p>
                      <a:pPr marL="342900" indent="-342900">
                        <a:buFont typeface="Wingdings" pitchFamily="2" charset="2"/>
                        <a:buChar char="v"/>
                      </a:pPr>
                      <a:r>
                        <a:rPr lang="en-US" sz="2400" b="0" dirty="0" smtClean="0">
                          <a:solidFill>
                            <a:srgbClr val="FF0000"/>
                          </a:solidFill>
                          <a:latin typeface="Calisto MT" pitchFamily="18" charset="0"/>
                        </a:rPr>
                        <a:t>Indian Railways successfully tested an electric engine from </a:t>
                      </a:r>
                      <a:r>
                        <a:rPr lang="en-US" sz="2400" b="0" dirty="0" err="1" smtClean="0">
                          <a:solidFill>
                            <a:srgbClr val="FF0000"/>
                          </a:solidFill>
                          <a:latin typeface="Calisto MT" pitchFamily="18" charset="0"/>
                        </a:rPr>
                        <a:t>Sangaldan</a:t>
                      </a:r>
                      <a:r>
                        <a:rPr lang="en-US" sz="2400" b="0" dirty="0" smtClean="0">
                          <a:solidFill>
                            <a:srgbClr val="FF0000"/>
                          </a:solidFill>
                          <a:latin typeface="Calisto MT" pitchFamily="18" charset="0"/>
                        </a:rPr>
                        <a:t> to </a:t>
                      </a:r>
                      <a:r>
                        <a:rPr lang="en-US" sz="2400" b="0" dirty="0" err="1" smtClean="0">
                          <a:solidFill>
                            <a:srgbClr val="FF0000"/>
                          </a:solidFill>
                          <a:latin typeface="Calisto MT" pitchFamily="18" charset="0"/>
                        </a:rPr>
                        <a:t>Reasi</a:t>
                      </a:r>
                      <a:r>
                        <a:rPr lang="en-US" sz="2400" b="0" dirty="0" smtClean="0">
                          <a:solidFill>
                            <a:srgbClr val="FF0000"/>
                          </a:solidFill>
                          <a:latin typeface="Calisto MT" pitchFamily="18" charset="0"/>
                        </a:rPr>
                        <a:t>, passing the world’s tallest steel arch rail bridge, the Chenab Bridge.</a:t>
                      </a:r>
                    </a:p>
                    <a:p>
                      <a:pPr marL="342900" indent="-342900">
                        <a:buFont typeface="Wingdings" pitchFamily="2" charset="2"/>
                        <a:buChar char="v"/>
                      </a:pPr>
                      <a:r>
                        <a:rPr lang="hi-IN" sz="2400" b="0" dirty="0" smtClean="0">
                          <a:latin typeface="Calisto MT" pitchFamily="18" charset="0"/>
                        </a:rPr>
                        <a:t>भारतीय रेलवे ने संगलदान से रियासी तक दुनिया के सबसे ऊंचे स्टील आर्च रेल पुल, चिनाब ब्रिज को पार करते हुए एक इलेक्ट्रिक इंजन का सफलतापूर्वक परीक्षण किया।</a:t>
                      </a:r>
                      <a:endParaRPr lang="en-US" sz="24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1st trial train has successfully run from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Sangaldan</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to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Reasi</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including crossing the Chenab Bridge. All construction works for the USBRL are nearly finished, with only tunnel No.1 remaining partially incomplete.</a:t>
                      </a:r>
                    </a:p>
                    <a:p>
                      <a:pPr marL="342900" indent="-342900">
                        <a:buFont typeface="Wingdings" pitchFamily="2" charset="2"/>
                        <a:buChar char="v"/>
                      </a:pPr>
                      <a:r>
                        <a:rPr lang="hi-IN" sz="2400" b="0" dirty="0" smtClean="0">
                          <a:latin typeface="Calisto MT" pitchFamily="18" charset="0"/>
                        </a:rPr>
                        <a:t>पहली ट्रायल ट्रेन संगलदान से रियासी तक सफलतापूर्वक चली है, जिसमें चिनाब ब्रिज को पार करना भी शामिल है। यूएसबीआरएल के लिए सभी निर्माण कार्य लगभग समाप्त हो चुके हैं, केवल सुरंग नंबर 1 आंशिक रूप से अधूरा बचा है।</a:t>
                      </a:r>
                      <a:endParaRPr lang="en-IN" sz="2400" b="0" dirty="0">
                        <a:latin typeface="Calisto MT" pitchFamily="18" charset="0"/>
                      </a:endParaRPr>
                    </a:p>
                  </a:txBody>
                  <a:tcPr/>
                </a:tc>
              </a:tr>
            </a:tbl>
          </a:graphicData>
        </a:graphic>
      </p:graphicFrame>
      <p:sp>
        <p:nvSpPr>
          <p:cNvPr id="12" name="Rectangle 11"/>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Answer-B</a:t>
            </a:r>
            <a:endParaRPr lang="en-IN" sz="2800" dirty="0">
              <a:solidFill>
                <a:srgbClr val="FFC000"/>
              </a:solidFill>
              <a:latin typeface="Calisto MT" pitchFamily="18" charset="0"/>
            </a:endParaRPr>
          </a:p>
        </p:txBody>
      </p:sp>
      <p:sp>
        <p:nvSpPr>
          <p:cNvPr id="3" name="Rectangle 2"/>
          <p:cNvSpPr/>
          <p:nvPr/>
        </p:nvSpPr>
        <p:spPr>
          <a:xfrm>
            <a:off x="-3" y="5104194"/>
            <a:ext cx="12192000" cy="1200329"/>
          </a:xfrm>
          <a:prstGeom prst="rect">
            <a:avLst/>
          </a:prstGeom>
          <a:ln>
            <a:solidFill>
              <a:schemeClr val="tx1"/>
            </a:solidFill>
          </a:ln>
        </p:spPr>
        <p:txBody>
          <a:bodyPr wrap="square">
            <a:spAutoFit/>
          </a:bodyPr>
          <a:lstStyle/>
          <a:p>
            <a:pPr marL="342900" indent="-342900">
              <a:buFont typeface="Wingdings" pitchFamily="2" charset="2"/>
              <a:buChar char="v"/>
            </a:pPr>
            <a:r>
              <a:rPr lang="en-US" sz="2400" dirty="0" smtClean="0">
                <a:solidFill>
                  <a:srgbClr val="FF0000"/>
                </a:solidFill>
                <a:latin typeface="Calisto MT" pitchFamily="18" charset="0"/>
              </a:rPr>
              <a:t>The </a:t>
            </a:r>
            <a:r>
              <a:rPr lang="en-US" sz="2400" dirty="0">
                <a:solidFill>
                  <a:srgbClr val="FF0000"/>
                </a:solidFill>
                <a:latin typeface="Calisto MT" pitchFamily="18" charset="0"/>
              </a:rPr>
              <a:t>Chenab Bridge reaches a height of 359 meters (approximately 1,178 feet), surpassing the Eiffel Tower by 35 meters</a:t>
            </a:r>
            <a:r>
              <a:rPr lang="en-US" sz="2400" dirty="0" smtClean="0">
                <a:solidFill>
                  <a:srgbClr val="FF0000"/>
                </a:solidFill>
                <a:latin typeface="Calisto MT" pitchFamily="18" charset="0"/>
              </a:rPr>
              <a:t>.</a:t>
            </a:r>
          </a:p>
          <a:p>
            <a:pPr marL="342900" indent="-342900">
              <a:buFont typeface="Wingdings" pitchFamily="2" charset="2"/>
              <a:buChar char="v"/>
            </a:pPr>
            <a:r>
              <a:rPr lang="hi-IN" sz="2400" dirty="0">
                <a:solidFill>
                  <a:prstClr val="black"/>
                </a:solidFill>
                <a:latin typeface="Calisto MT" pitchFamily="18" charset="0"/>
              </a:rPr>
              <a:t>चिनाब ब्रिज की ऊंचाई 359 मीटर (लगभग 1,178 फीट) है, जो एफिल टॉवर से 35 मीटर अधिक है।</a:t>
            </a:r>
            <a:endParaRPr lang="en-IN" sz="2400" dirty="0">
              <a:solidFill>
                <a:prstClr val="black"/>
              </a:solidFill>
              <a:latin typeface="Calisto MT" pitchFamily="18" charset="0"/>
            </a:endParaRPr>
          </a:p>
        </p:txBody>
      </p:sp>
      <p:sp>
        <p:nvSpPr>
          <p:cNvPr id="13" name="TextBox 12">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5"/>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7">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8">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spTree>
    <p:extLst>
      <p:ext uri="{BB962C8B-B14F-4D97-AF65-F5344CB8AC3E}">
        <p14:creationId xmlns:p14="http://schemas.microsoft.com/office/powerpoint/2010/main" val="3675480714"/>
      </p:ext>
    </p:extLst>
  </p:cSld>
  <p:clrMapOvr>
    <a:masterClrMapping/>
  </p:clrMapOvr>
  <p:transition spd="slow" advTm="30333">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95990"/>
            <a:ext cx="12192001" cy="3970318"/>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Q.5. </a:t>
            </a:r>
            <a:r>
              <a:rPr lang="en-US" sz="2800" dirty="0">
                <a:solidFill>
                  <a:srgbClr val="C10000"/>
                </a:solidFill>
                <a:latin typeface="Calisto MT" pitchFamily="18" charset="0"/>
              </a:rPr>
              <a:t>For what reasons did the Reserve Bank of India (RBI) impose fines on Central Bank of India </a:t>
            </a:r>
            <a:r>
              <a:rPr lang="en-US" sz="2800" dirty="0" smtClean="0">
                <a:solidFill>
                  <a:srgbClr val="C10000"/>
                </a:solidFill>
                <a:latin typeface="Calisto MT" pitchFamily="18" charset="0"/>
              </a:rPr>
              <a:t>and </a:t>
            </a:r>
            <a:r>
              <a:rPr lang="en-IN" sz="2800" dirty="0" err="1" smtClean="0">
                <a:solidFill>
                  <a:srgbClr val="C10000"/>
                </a:solidFill>
                <a:latin typeface="Calisto MT" pitchFamily="18" charset="0"/>
              </a:rPr>
              <a:t>Sonali</a:t>
            </a:r>
            <a:r>
              <a:rPr lang="en-IN" sz="2800" dirty="0" smtClean="0">
                <a:solidFill>
                  <a:srgbClr val="C10000"/>
                </a:solidFill>
                <a:latin typeface="Calisto MT" pitchFamily="18" charset="0"/>
              </a:rPr>
              <a:t> </a:t>
            </a:r>
            <a:r>
              <a:rPr lang="en-IN" sz="2800" dirty="0">
                <a:solidFill>
                  <a:srgbClr val="C10000"/>
                </a:solidFill>
                <a:latin typeface="Calisto MT" pitchFamily="18" charset="0"/>
              </a:rPr>
              <a:t>Bank PLC</a:t>
            </a:r>
            <a:r>
              <a:rPr lang="en-IN"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smtClean="0">
                <a:solidFill>
                  <a:srgbClr val="C10000"/>
                </a:solidFill>
                <a:latin typeface="Calisto MT" pitchFamily="18" charset="0"/>
              </a:rPr>
              <a:t>प्र. </a:t>
            </a:r>
            <a:r>
              <a:rPr lang="hi-IN" sz="2800" dirty="0">
                <a:solidFill>
                  <a:srgbClr val="C10000"/>
                </a:solidFill>
                <a:latin typeface="Calisto MT" pitchFamily="18" charset="0"/>
              </a:rPr>
              <a:t>भारतीय रिजर्व बैंक (</a:t>
            </a:r>
            <a:r>
              <a:rPr lang="en-IN" sz="2800" dirty="0">
                <a:solidFill>
                  <a:srgbClr val="C10000"/>
                </a:solidFill>
                <a:latin typeface="Calisto MT" pitchFamily="18" charset="0"/>
              </a:rPr>
              <a:t>RBI) </a:t>
            </a:r>
            <a:r>
              <a:rPr lang="hi-IN" sz="2800" dirty="0">
                <a:solidFill>
                  <a:srgbClr val="C10000"/>
                </a:solidFill>
                <a:latin typeface="Calisto MT" pitchFamily="18" charset="0"/>
              </a:rPr>
              <a:t>ने सेंट्रल बैंक ऑफ इंडिया और सोनाली बैंक पीएलसी पर किन कारणों से जुर्माना लगाया?</a:t>
            </a:r>
            <a:endParaRPr lang="en-IN" sz="2800" dirty="0">
              <a:solidFill>
                <a:srgbClr val="C10000"/>
              </a:solidFill>
              <a:latin typeface="Calisto MT" pitchFamily="18" charset="0"/>
            </a:endParaRPr>
          </a:p>
          <a:p>
            <a:r>
              <a:rPr lang="en-IN" sz="2800" dirty="0">
                <a:solidFill>
                  <a:srgbClr val="816000"/>
                </a:solidFill>
                <a:latin typeface="Calisto MT" pitchFamily="18" charset="0"/>
              </a:rPr>
              <a:t>A) Non-compliance with Basel III norms</a:t>
            </a:r>
          </a:p>
          <a:p>
            <a:r>
              <a:rPr lang="en-US" sz="2800" dirty="0">
                <a:solidFill>
                  <a:srgbClr val="816000"/>
                </a:solidFill>
                <a:latin typeface="Calisto MT" pitchFamily="18" charset="0"/>
              </a:rPr>
              <a:t>B) Violations related to loans and advances</a:t>
            </a:r>
          </a:p>
          <a:p>
            <a:r>
              <a:rPr lang="en-IN" sz="2800" dirty="0">
                <a:solidFill>
                  <a:srgbClr val="816000"/>
                </a:solidFill>
                <a:latin typeface="Calisto MT" pitchFamily="18" charset="0"/>
              </a:rPr>
              <a:t>C) Insider trading</a:t>
            </a:r>
          </a:p>
          <a:p>
            <a:r>
              <a:rPr lang="en-IN" sz="2800" dirty="0">
                <a:solidFill>
                  <a:srgbClr val="816000"/>
                </a:solidFill>
                <a:latin typeface="Calisto MT" pitchFamily="18" charset="0"/>
              </a:rPr>
              <a:t>D) Environmental </a:t>
            </a:r>
            <a:r>
              <a:rPr lang="en-IN" sz="2800" dirty="0" smtClean="0">
                <a:solidFill>
                  <a:srgbClr val="816000"/>
                </a:solidFill>
                <a:latin typeface="Calisto MT" pitchFamily="18" charset="0"/>
              </a:rPr>
              <a:t>violations</a:t>
            </a:r>
          </a:p>
          <a:p>
            <a:r>
              <a:rPr lang="en-US" sz="2800" dirty="0" smtClean="0">
                <a:solidFill>
                  <a:srgbClr val="816000"/>
                </a:solidFill>
                <a:latin typeface="Calisto MT" pitchFamily="18" charset="0"/>
              </a:rPr>
              <a:t>E) Fraud Account Opened </a:t>
            </a:r>
            <a:endParaRPr lang="en-IN" sz="2800" dirty="0">
              <a:latin typeface="Calisto MT" pitchFamily="18" charset="0"/>
            </a:endParaRPr>
          </a:p>
        </p:txBody>
      </p:sp>
    </p:spTree>
    <p:extLst>
      <p:ext uri="{BB962C8B-B14F-4D97-AF65-F5344CB8AC3E}">
        <p14:creationId xmlns:p14="http://schemas.microsoft.com/office/powerpoint/2010/main" val="2557969637"/>
      </p:ext>
    </p:extLst>
  </p:cSld>
  <p:clrMapOvr>
    <a:masterClrMapping/>
  </p:clrMapOvr>
  <p:transition spd="slow" advTm="30333">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186763265"/>
              </p:ext>
            </p:extLst>
          </p:nvPr>
        </p:nvGraphicFramePr>
        <p:xfrm>
          <a:off x="2" y="1534421"/>
          <a:ext cx="12192000" cy="3108960"/>
        </p:xfrm>
        <a:graphic>
          <a:graphicData uri="http://schemas.openxmlformats.org/drawingml/2006/table">
            <a:tbl>
              <a:tblPr firstRow="1" bandRow="1">
                <a:tableStyleId>{E8B1032C-EA38-4F05-BA0D-38AFFFC7BED3}</a:tableStyleId>
              </a:tblPr>
              <a:tblGrid>
                <a:gridCol w="12192000"/>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RBI fines Central Bank of India and </a:t>
                      </a:r>
                      <a:r>
                        <a:rPr kumimoji="0" lang="en-US" sz="2400" b="0" i="0" u="none" strike="noStrike" kern="1200" cap="none" spc="0" normalizeH="0" baseline="0" noProof="0" dirty="0" err="1" smtClean="0">
                          <a:ln>
                            <a:noFill/>
                          </a:ln>
                          <a:solidFill>
                            <a:prstClr val="black"/>
                          </a:solidFill>
                          <a:effectLst/>
                          <a:uLnTx/>
                          <a:uFillTx/>
                          <a:latin typeface="Calisto MT" pitchFamily="18" charset="0"/>
                          <a:ea typeface="+mn-ea"/>
                          <a:cs typeface="+mn-cs"/>
                        </a:rPr>
                        <a:t>Sonali</a:t>
                      </a: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 Bank for Violations.</a:t>
                      </a:r>
                      <a:endPar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आरबीआई ने उल्लंघन के लिए सेंट्रल बैंक ऑफ इंडिया और सोनाली बैंक पर जुर्माना लगाया।</a:t>
                      </a:r>
                      <a:endPar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The Reserve Bank of India (RBI) imposed a fine of ₹1.45 </a:t>
                      </a:r>
                      <a:r>
                        <a:rPr kumimoji="0" lang="en-US" sz="2400" b="0" i="0" u="none" strike="noStrike" kern="1200" cap="none" spc="0" normalizeH="0" baseline="0" noProof="0" dirty="0" err="1" smtClean="0">
                          <a:ln>
                            <a:noFill/>
                          </a:ln>
                          <a:solidFill>
                            <a:prstClr val="black"/>
                          </a:solidFill>
                          <a:effectLst/>
                          <a:uLnTx/>
                          <a:uFillTx/>
                          <a:latin typeface="Calisto MT" pitchFamily="18" charset="0"/>
                          <a:ea typeface="+mn-ea"/>
                          <a:cs typeface="+mn-cs"/>
                        </a:rPr>
                        <a:t>crore</a:t>
                      </a: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 on the Central Bank of India and ₹96.4 lakh on </a:t>
                      </a:r>
                      <a:r>
                        <a:rPr kumimoji="0" lang="en-US" sz="2400" b="0" i="0" u="none" strike="noStrike" kern="1200" cap="none" spc="0" normalizeH="0" baseline="0" noProof="0" dirty="0" err="1" smtClean="0">
                          <a:ln>
                            <a:noFill/>
                          </a:ln>
                          <a:solidFill>
                            <a:prstClr val="black"/>
                          </a:solidFill>
                          <a:effectLst/>
                          <a:uLnTx/>
                          <a:uFillTx/>
                          <a:latin typeface="Calisto MT" pitchFamily="18" charset="0"/>
                          <a:ea typeface="+mn-ea"/>
                          <a:cs typeface="+mn-cs"/>
                        </a:rPr>
                        <a:t>Sonali</a:t>
                      </a: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 Bank PLC for non-compliance issues including loans and advances and Know Your </a:t>
                      </a:r>
                      <a:r>
                        <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Customer (KYC) norms.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भारतीय रिजर्व बैंक (</a:t>
                      </a:r>
                      <a:r>
                        <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RBI) </a:t>
                      </a: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ने ऋण और अग्रिम और अपने ग्राहक को जानिए (</a:t>
                      </a:r>
                      <a:r>
                        <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KYC) </a:t>
                      </a: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मानदंडों सहित गैर-अनुपालन मुद्दों के लिए सेंट्रल बैंक ऑफ इंडिया पर </a:t>
                      </a:r>
                      <a:r>
                        <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₹1.45 </a:t>
                      </a: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करोड़ और सोनाली बैंक पीएलसी पर </a:t>
                      </a:r>
                      <a:r>
                        <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₹96.4 </a:t>
                      </a: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लाख का जुर्माना लगाया।</a:t>
                      </a:r>
                      <a:endPar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bl>
          </a:graphicData>
        </a:graphic>
      </p:graphicFrame>
      <p:sp>
        <p:nvSpPr>
          <p:cNvPr id="12" name="Rectangle 11"/>
          <p:cNvSpPr/>
          <p:nvPr/>
        </p:nvSpPr>
        <p:spPr>
          <a:xfrm>
            <a:off x="2" y="1011201"/>
            <a:ext cx="12192000" cy="523220"/>
          </a:xfrm>
          <a:prstGeom prst="rect">
            <a:avLst/>
          </a:prstGeom>
          <a:solidFill>
            <a:schemeClr val="tx1"/>
          </a:solidFill>
          <a:ln w="12700">
            <a:solidFill>
              <a:srgbClr val="FFC000"/>
            </a:solidFill>
          </a:ln>
        </p:spPr>
        <p:txBody>
          <a:bodyPr wrap="square">
            <a:spAutoFit/>
          </a:bodyPr>
          <a:lstStyle/>
          <a:p>
            <a:pPr lvl="0"/>
            <a:r>
              <a:rPr lang="en-US" sz="2800" dirty="0" smtClean="0">
                <a:solidFill>
                  <a:srgbClr val="FFC000"/>
                </a:solidFill>
                <a:latin typeface="Calisto MT" pitchFamily="18" charset="0"/>
              </a:rPr>
              <a:t>Answer-B</a:t>
            </a:r>
            <a:endParaRPr lang="en-IN" sz="2800" dirty="0">
              <a:solidFill>
                <a:srgbClr val="FFC000"/>
              </a:solidFill>
              <a:latin typeface="Calisto MT" pitchFamily="18" charset="0"/>
            </a:endParaRPr>
          </a:p>
        </p:txBody>
      </p:sp>
    </p:spTree>
    <p:extLst>
      <p:ext uri="{BB962C8B-B14F-4D97-AF65-F5344CB8AC3E}">
        <p14:creationId xmlns:p14="http://schemas.microsoft.com/office/powerpoint/2010/main" val="257717593"/>
      </p:ext>
    </p:extLst>
  </p:cSld>
  <p:clrMapOvr>
    <a:masterClrMapping/>
  </p:clrMapOvr>
  <p:transition spd="slow" advTm="30333">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2" y="1064241"/>
            <a:ext cx="12191998" cy="2246769"/>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Q.6. </a:t>
            </a:r>
            <a:r>
              <a:rPr lang="en-US" sz="2800" dirty="0">
                <a:solidFill>
                  <a:srgbClr val="C10000"/>
                </a:solidFill>
                <a:latin typeface="Calisto MT" pitchFamily="18" charset="0"/>
              </a:rPr>
              <a:t>Who is the author of the book titled “Ed Finds a Home.” </a:t>
            </a:r>
            <a:r>
              <a:rPr lang="en-US"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प्र.6. "एड फाइंड्स ए होम" नामक पुस्तक के लेखक कौन हैं? </a:t>
            </a:r>
            <a:endParaRPr lang="en-US" sz="2800" dirty="0">
              <a:solidFill>
                <a:srgbClr val="C10000"/>
              </a:solidFill>
              <a:latin typeface="Calisto MT" pitchFamily="18" charset="0"/>
            </a:endParaRPr>
          </a:p>
          <a:p>
            <a:r>
              <a:rPr lang="en-IN" sz="2800" dirty="0">
                <a:solidFill>
                  <a:srgbClr val="816000"/>
                </a:solidFill>
                <a:latin typeface="Calisto MT" pitchFamily="18" charset="0"/>
              </a:rPr>
              <a:t>A) Twinkle </a:t>
            </a:r>
            <a:r>
              <a:rPr lang="en-IN" sz="2800" dirty="0" err="1">
                <a:solidFill>
                  <a:srgbClr val="816000"/>
                </a:solidFill>
                <a:latin typeface="Calisto MT" pitchFamily="18" charset="0"/>
              </a:rPr>
              <a:t>Khanna</a:t>
            </a:r>
            <a:r>
              <a:rPr lang="en-IN" sz="2800" dirty="0">
                <a:solidFill>
                  <a:srgbClr val="816000"/>
                </a:solidFill>
                <a:latin typeface="Calisto MT" pitchFamily="18" charset="0"/>
              </a:rPr>
              <a:t> </a:t>
            </a:r>
            <a:r>
              <a:rPr lang="en-IN" sz="2800" dirty="0" smtClean="0">
                <a:solidFill>
                  <a:srgbClr val="816000"/>
                </a:solidFill>
                <a:latin typeface="Calisto MT" pitchFamily="18" charset="0"/>
              </a:rPr>
              <a:t>		B</a:t>
            </a:r>
            <a:r>
              <a:rPr lang="en-IN" sz="2800" dirty="0">
                <a:solidFill>
                  <a:srgbClr val="816000"/>
                </a:solidFill>
                <a:latin typeface="Calisto MT" pitchFamily="18" charset="0"/>
              </a:rPr>
              <a:t>) Alia Bhatt</a:t>
            </a:r>
          </a:p>
          <a:p>
            <a:r>
              <a:rPr lang="it-IT" sz="2800" dirty="0">
                <a:solidFill>
                  <a:srgbClr val="816000"/>
                </a:solidFill>
                <a:latin typeface="Calisto MT" pitchFamily="18" charset="0"/>
              </a:rPr>
              <a:t>C) Huma Qureshi </a:t>
            </a:r>
            <a:r>
              <a:rPr lang="it-IT" sz="2800" dirty="0" smtClean="0">
                <a:solidFill>
                  <a:srgbClr val="816000"/>
                </a:solidFill>
                <a:latin typeface="Calisto MT" pitchFamily="18" charset="0"/>
              </a:rPr>
              <a:t>		D</a:t>
            </a:r>
            <a:r>
              <a:rPr lang="it-IT" sz="2800" dirty="0">
                <a:solidFill>
                  <a:srgbClr val="816000"/>
                </a:solidFill>
                <a:latin typeface="Calisto MT" pitchFamily="18" charset="0"/>
              </a:rPr>
              <a:t>) Divya </a:t>
            </a:r>
            <a:r>
              <a:rPr lang="it-IT" sz="2800" dirty="0" smtClean="0">
                <a:solidFill>
                  <a:srgbClr val="816000"/>
                </a:solidFill>
                <a:latin typeface="Calisto MT" pitchFamily="18" charset="0"/>
              </a:rPr>
              <a:t>Dutta</a:t>
            </a:r>
          </a:p>
          <a:p>
            <a:r>
              <a:rPr lang="it-IT" sz="2800" dirty="0" smtClean="0">
                <a:solidFill>
                  <a:srgbClr val="816000"/>
                </a:solidFill>
                <a:latin typeface="Calisto MT" pitchFamily="18" charset="0"/>
              </a:rPr>
              <a:t>E) Katrina </a:t>
            </a:r>
            <a:endParaRPr lang="en-IN" sz="2800" dirty="0">
              <a:latin typeface="Calisto MT" pitchFamily="18" charset="0"/>
            </a:endParaRPr>
          </a:p>
        </p:txBody>
      </p:sp>
    </p:spTree>
    <p:extLst>
      <p:ext uri="{BB962C8B-B14F-4D97-AF65-F5344CB8AC3E}">
        <p14:creationId xmlns:p14="http://schemas.microsoft.com/office/powerpoint/2010/main" val="3263336932"/>
      </p:ext>
    </p:extLst>
  </p:cSld>
  <p:clrMapOvr>
    <a:masterClrMapping/>
  </p:clrMapOvr>
  <p:transition spd="slow" advTm="30333">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3" y="1855"/>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smtClean="0">
                  <a:ln>
                    <a:solidFill>
                      <a:srgbClr val="002060"/>
                    </a:solidFill>
                  </a:ln>
                  <a:solidFill>
                    <a:srgbClr val="002060"/>
                  </a:solidFill>
                  <a:latin typeface="Calisto MT" pitchFamily="18" charset="0"/>
                </a:rPr>
                <a:t>APARCHIT </a:t>
              </a:r>
              <a:r>
                <a:rPr lang="en-US" sz="4400" b="1" dirty="0">
                  <a:ln>
                    <a:solidFill>
                      <a:srgbClr val="002060"/>
                    </a:solidFill>
                  </a:ln>
                  <a:solidFill>
                    <a:srgbClr val="002060"/>
                  </a:solidFill>
                  <a:latin typeface="Calisto MT" pitchFamily="18" charset="0"/>
                </a:rPr>
                <a:t>EXAM WARRIORS</a:t>
              </a:r>
              <a:endParaRPr lang="en-US" sz="4400" b="1" spc="300" dirty="0">
                <a:ln w="28575">
                  <a:solidFill>
                    <a:prstClr val="black"/>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2" name="Rectangle 11"/>
          <p:cNvSpPr/>
          <p:nvPr/>
        </p:nvSpPr>
        <p:spPr>
          <a:xfrm>
            <a:off x="0" y="1101487"/>
            <a:ext cx="12192000" cy="523220"/>
          </a:xfrm>
          <a:prstGeom prst="rect">
            <a:avLst/>
          </a:prstGeom>
          <a:solidFill>
            <a:schemeClr val="tx1"/>
          </a:solidFill>
          <a:ln w="12700">
            <a:solidFill>
              <a:srgbClr val="FFC000"/>
            </a:solidFill>
          </a:ln>
        </p:spPr>
        <p:txBody>
          <a:bodyPr wrap="square">
            <a:spAutoFit/>
          </a:bodyPr>
          <a:lstStyle/>
          <a:p>
            <a:pPr algn="ctr"/>
            <a:endParaRPr lang="en-IN" sz="2800" dirty="0">
              <a:solidFill>
                <a:srgbClr val="FFC000"/>
              </a:solidFill>
              <a:latin typeface="Calisto MT"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8868605"/>
              </p:ext>
            </p:extLst>
          </p:nvPr>
        </p:nvGraphicFramePr>
        <p:xfrm>
          <a:off x="0" y="1624707"/>
          <a:ext cx="12192002" cy="4663440"/>
        </p:xfrm>
        <a:graphic>
          <a:graphicData uri="http://schemas.openxmlformats.org/drawingml/2006/table">
            <a:tbl>
              <a:tblPr firstRow="1" bandRow="1">
                <a:tableStyleId>{E8B1032C-EA38-4F05-BA0D-38AFFFC7BED3}</a:tableStyleId>
              </a:tblPr>
              <a:tblGrid>
                <a:gridCol w="12192002"/>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Actress Alia Bhatt celebrated Father’s Day in a unique way by unveiling the first look of her debut children’s book, “Ed Finds a Home.” </a:t>
                      </a:r>
                    </a:p>
                    <a:p>
                      <a:pPr marL="342900" indent="-342900">
                        <a:buFont typeface="Arial" pitchFamily="34" charset="0"/>
                        <a:buChar char="•"/>
                      </a:pPr>
                      <a:r>
                        <a:rPr lang="hi-IN" sz="2400" b="0" dirty="0" smtClean="0">
                          <a:latin typeface="Calisto MT" pitchFamily="18" charset="0"/>
                        </a:rPr>
                        <a:t>अभिनेत्री आलिया भट्ट ने अपने बच्चों की पहली किताब, "एड फाइंड्स ए होम" का पहला लुक जारी करके फादर्स डे को अनोखे तरीके से मनाया।</a:t>
                      </a:r>
                      <a:endParaRPr lang="en-IN" sz="2400" b="0" dirty="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Tanvi</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Bhat</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known for her illustrations in children’s books, brings the story to life through her vibrant watercolor and gouache paintings.</a:t>
                      </a:r>
                    </a:p>
                    <a:p>
                      <a:pPr marL="342900" indent="-342900">
                        <a:buFont typeface="Arial" pitchFamily="34" charset="0"/>
                        <a:buChar char="•"/>
                      </a:pPr>
                      <a:r>
                        <a:rPr lang="hi-IN" sz="2400" b="0" dirty="0" smtClean="0">
                          <a:latin typeface="Calisto MT" pitchFamily="18" charset="0"/>
                        </a:rPr>
                        <a:t>तन्वी भट्ट, जो बच्चों की किताबों में अपने चित्रण के लिए जानी जाती हैं, अपने जीवंत जल रंग और गौचे चित्रों के माध्यम से कहानी को जीवंत करती हैं।</a:t>
                      </a:r>
                      <a:endParaRPr lang="en-US" sz="24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“Ed Finds a Home” is a collaboration between Alia Bhatt, the author, and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Tanvi</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Bhat</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the illustrator. </a:t>
                      </a:r>
                    </a:p>
                    <a:p>
                      <a:pPr marL="342900" indent="-342900">
                        <a:buFont typeface="Arial" pitchFamily="34" charset="0"/>
                        <a:buChar char="•"/>
                      </a:pPr>
                      <a:r>
                        <a:rPr lang="hi-IN" sz="2400" b="0" dirty="0" smtClean="0">
                          <a:latin typeface="Calisto MT" pitchFamily="18" charset="0"/>
                        </a:rPr>
                        <a:t>"एड फाइंड्स ए होम" लेखिका आलिया भट्ट और चित्रकार तन्वी भट्ट के बीच एक सहयोग है। </a:t>
                      </a:r>
                      <a:endParaRPr lang="en-IN" sz="2400" b="0" dirty="0">
                        <a:latin typeface="Calisto MT" pitchFamily="18" charset="0"/>
                      </a:endParaRPr>
                    </a:p>
                  </a:txBody>
                  <a:tcPr/>
                </a:tc>
              </a:tr>
            </a:tbl>
          </a:graphicData>
        </a:graphic>
      </p:graphicFrame>
      <p:sp>
        <p:nvSpPr>
          <p:cNvPr id="9" name="Rectangle 8"/>
          <p:cNvSpPr/>
          <p:nvPr/>
        </p:nvSpPr>
        <p:spPr>
          <a:xfrm>
            <a:off x="2" y="1079073"/>
            <a:ext cx="12192000" cy="523220"/>
          </a:xfrm>
          <a:prstGeom prst="rect">
            <a:avLst/>
          </a:prstGeom>
          <a:solidFill>
            <a:schemeClr val="tx1"/>
          </a:solidFill>
          <a:ln w="12700">
            <a:solidFill>
              <a:srgbClr val="FFC000"/>
            </a:solidFill>
          </a:ln>
        </p:spPr>
        <p:txBody>
          <a:bodyPr wrap="square">
            <a:spAutoFit/>
          </a:bodyPr>
          <a:lstStyle/>
          <a:p>
            <a:pPr lvl="0"/>
            <a:r>
              <a:rPr lang="en-US" sz="2800" dirty="0" smtClean="0">
                <a:solidFill>
                  <a:srgbClr val="FFC000"/>
                </a:solidFill>
                <a:latin typeface="Calisto MT" pitchFamily="18" charset="0"/>
              </a:rPr>
              <a:t>Answer-B</a:t>
            </a:r>
            <a:endParaRPr lang="en-IN" sz="2800" dirty="0">
              <a:solidFill>
                <a:srgbClr val="FFC000"/>
              </a:solidFill>
              <a:latin typeface="Calisto MT" pitchFamily="18" charset="0"/>
            </a:endParaRPr>
          </a:p>
        </p:txBody>
      </p:sp>
    </p:spTree>
    <p:extLst>
      <p:ext uri="{BB962C8B-B14F-4D97-AF65-F5344CB8AC3E}">
        <p14:creationId xmlns:p14="http://schemas.microsoft.com/office/powerpoint/2010/main" val="1889810925"/>
      </p:ext>
    </p:extLst>
  </p:cSld>
  <p:clrMapOvr>
    <a:masterClrMapping/>
  </p:clrMapOvr>
  <p:transition spd="slow" advTm="30333">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4241"/>
            <a:ext cx="12192001" cy="3108543"/>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Q.7. </a:t>
            </a:r>
            <a:r>
              <a:rPr lang="en-US" sz="2800" dirty="0">
                <a:solidFill>
                  <a:srgbClr val="C10000"/>
                </a:solidFill>
                <a:latin typeface="Calisto MT" pitchFamily="18" charset="0"/>
              </a:rPr>
              <a:t>According to a report by consultancy firm Kroll, who has reclaimed the top spot as India’s </a:t>
            </a:r>
            <a:r>
              <a:rPr lang="en-US" sz="2800" dirty="0" smtClean="0">
                <a:solidFill>
                  <a:srgbClr val="C10000"/>
                </a:solidFill>
                <a:latin typeface="Calisto MT" pitchFamily="18" charset="0"/>
              </a:rPr>
              <a:t>most </a:t>
            </a:r>
            <a:r>
              <a:rPr lang="en-IN" sz="2800" dirty="0" smtClean="0">
                <a:solidFill>
                  <a:srgbClr val="C10000"/>
                </a:solidFill>
                <a:latin typeface="Calisto MT" pitchFamily="18" charset="0"/>
              </a:rPr>
              <a:t>valued </a:t>
            </a:r>
            <a:r>
              <a:rPr lang="en-IN" sz="2800" dirty="0">
                <a:solidFill>
                  <a:srgbClr val="C10000"/>
                </a:solidFill>
                <a:latin typeface="Calisto MT" pitchFamily="18" charset="0"/>
              </a:rPr>
              <a:t>celebrity in 2023</a:t>
            </a:r>
            <a:r>
              <a:rPr lang="en-IN"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प्र.7. कंसल्टेंसी फर्म क्रॉल की एक रिपोर्ट के अनुसार, 2023 में भारत की सबसे मूल्यवान सेलिब्रिटी के रूप में शीर्ष स्थान किसने पुनः प्राप्त किया है?</a:t>
            </a:r>
            <a:endParaRPr lang="en-IN" sz="2800" dirty="0">
              <a:solidFill>
                <a:srgbClr val="C10000"/>
              </a:solidFill>
              <a:latin typeface="Calisto MT" pitchFamily="18" charset="0"/>
            </a:endParaRPr>
          </a:p>
          <a:p>
            <a:r>
              <a:rPr lang="en-US" sz="2800" dirty="0">
                <a:solidFill>
                  <a:srgbClr val="816000"/>
                </a:solidFill>
                <a:latin typeface="Calisto MT" pitchFamily="18" charset="0"/>
              </a:rPr>
              <a:t>A) </a:t>
            </a:r>
            <a:r>
              <a:rPr lang="en-US" sz="2800" dirty="0" err="1">
                <a:solidFill>
                  <a:srgbClr val="816000"/>
                </a:solidFill>
                <a:latin typeface="Calisto MT" pitchFamily="18" charset="0"/>
              </a:rPr>
              <a:t>Ranveer</a:t>
            </a:r>
            <a:r>
              <a:rPr lang="en-US" sz="2800" dirty="0">
                <a:solidFill>
                  <a:srgbClr val="816000"/>
                </a:solidFill>
                <a:latin typeface="Calisto MT" pitchFamily="18" charset="0"/>
              </a:rPr>
              <a:t> Singh </a:t>
            </a:r>
            <a:r>
              <a:rPr lang="en-US" sz="2800" dirty="0" smtClean="0">
                <a:solidFill>
                  <a:srgbClr val="816000"/>
                </a:solidFill>
                <a:latin typeface="Calisto MT" pitchFamily="18" charset="0"/>
              </a:rPr>
              <a:t>		B</a:t>
            </a:r>
            <a:r>
              <a:rPr lang="en-US" sz="2800" dirty="0">
                <a:solidFill>
                  <a:srgbClr val="816000"/>
                </a:solidFill>
                <a:latin typeface="Calisto MT" pitchFamily="18" charset="0"/>
              </a:rPr>
              <a:t>) </a:t>
            </a:r>
            <a:r>
              <a:rPr lang="en-US" sz="2800" dirty="0" err="1">
                <a:solidFill>
                  <a:srgbClr val="816000"/>
                </a:solidFill>
                <a:latin typeface="Calisto MT" pitchFamily="18" charset="0"/>
              </a:rPr>
              <a:t>Deepika</a:t>
            </a:r>
            <a:r>
              <a:rPr lang="en-US" sz="2800" dirty="0">
                <a:solidFill>
                  <a:srgbClr val="816000"/>
                </a:solidFill>
                <a:latin typeface="Calisto MT" pitchFamily="18" charset="0"/>
              </a:rPr>
              <a:t> </a:t>
            </a:r>
            <a:r>
              <a:rPr lang="en-US" sz="2800" dirty="0" err="1">
                <a:solidFill>
                  <a:srgbClr val="816000"/>
                </a:solidFill>
                <a:latin typeface="Calisto MT" pitchFamily="18" charset="0"/>
              </a:rPr>
              <a:t>Padukone</a:t>
            </a:r>
            <a:endParaRPr lang="en-US" sz="2800" dirty="0">
              <a:solidFill>
                <a:srgbClr val="816000"/>
              </a:solidFill>
              <a:latin typeface="Calisto MT" pitchFamily="18" charset="0"/>
            </a:endParaRPr>
          </a:p>
          <a:p>
            <a:r>
              <a:rPr lang="fi-FI" sz="2800" dirty="0">
                <a:solidFill>
                  <a:srgbClr val="816000"/>
                </a:solidFill>
                <a:latin typeface="Calisto MT" pitchFamily="18" charset="0"/>
              </a:rPr>
              <a:t>C) Virat Kohli </a:t>
            </a:r>
            <a:r>
              <a:rPr lang="fi-FI" sz="2800" dirty="0" smtClean="0">
                <a:solidFill>
                  <a:srgbClr val="816000"/>
                </a:solidFill>
                <a:latin typeface="Calisto MT" pitchFamily="18" charset="0"/>
              </a:rPr>
              <a:t>			D</a:t>
            </a:r>
            <a:r>
              <a:rPr lang="fi-FI" sz="2800" dirty="0">
                <a:solidFill>
                  <a:srgbClr val="816000"/>
                </a:solidFill>
                <a:latin typeface="Calisto MT" pitchFamily="18" charset="0"/>
              </a:rPr>
              <a:t>) Priyanka </a:t>
            </a:r>
            <a:r>
              <a:rPr lang="fi-FI" sz="2800" dirty="0" smtClean="0">
                <a:solidFill>
                  <a:srgbClr val="816000"/>
                </a:solidFill>
                <a:latin typeface="Calisto MT" pitchFamily="18" charset="0"/>
              </a:rPr>
              <a:t>Chopra</a:t>
            </a:r>
          </a:p>
          <a:p>
            <a:pPr lvl="0"/>
            <a:r>
              <a:rPr lang="it-IT" sz="2800" dirty="0">
                <a:solidFill>
                  <a:srgbClr val="816000"/>
                </a:solidFill>
                <a:latin typeface="Calisto MT" pitchFamily="18" charset="0"/>
              </a:rPr>
              <a:t>E) Katrina </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1749797506"/>
      </p:ext>
    </p:extLst>
  </p:cSld>
  <p:clrMapOvr>
    <a:masterClrMapping/>
  </p:clrMapOvr>
  <p:transition spd="slow" advTm="30333">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457890"/>
            <a:ext cx="12192000" cy="461665"/>
          </a:xfrm>
          <a:prstGeom prst="rect">
            <a:avLst/>
          </a:prstGeom>
          <a:solidFill>
            <a:srgbClr val="FFC000"/>
          </a:solidFill>
          <a:ln w="19050">
            <a:solidFill>
              <a:srgbClr val="002060"/>
            </a:solidFill>
          </a:ln>
        </p:spPr>
        <p:txBody>
          <a:bodyPr wrap="square" rtlCol="0">
            <a:spAutoFit/>
          </a:bodyPr>
          <a:lstStyle/>
          <a:p>
            <a:pPr algn="ctr"/>
            <a:r>
              <a:rPr lang="en-IN" sz="2400" b="1" spc="370" dirty="0">
                <a:solidFill>
                  <a:srgbClr val="FF0000"/>
                </a:solidFill>
                <a:latin typeface="Calisto MT" pitchFamily="18" charset="0"/>
                <a:ea typeface="Calibri" panose="020F0502020204030204" pitchFamily="34" charset="0"/>
                <a:cs typeface="Mangal" panose="02040503050203030202" pitchFamily="18" charset="0"/>
              </a:rPr>
              <a:t>Follow us: </a:t>
            </a:r>
            <a:r>
              <a:rPr lang="en-IN" sz="2400" b="1" u="sng" spc="370" dirty="0">
                <a:solidFill>
                  <a:srgbClr val="833C0B"/>
                </a:solidFill>
                <a:latin typeface="Calisto MT" pitchFamily="18" charset="0"/>
                <a:ea typeface="Calibri" panose="020F0502020204030204" pitchFamily="34" charset="0"/>
                <a:cs typeface="Mangal" panose="02040503050203030202" pitchFamily="18" charset="0"/>
                <a:hlinkClick r:id="rId3"/>
              </a:rPr>
              <a:t>Official Site</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0070C0"/>
                </a:solidFill>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4BACC6">
                    <a:lumMod val="75000"/>
                  </a:srgbClr>
                </a:solidFill>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C00000"/>
                </a:solidFill>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400" spc="370" dirty="0">
              <a:solidFill>
                <a:prstClr val="black"/>
              </a:solidFill>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0" y="17044"/>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34123"/>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2" name="Rectangle 11"/>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Answer-C</a:t>
            </a:r>
            <a:endParaRPr lang="en-IN" sz="2800" dirty="0">
              <a:solidFill>
                <a:srgbClr val="FFC000"/>
              </a:solidFill>
              <a:latin typeface="Calisto MT"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53618773"/>
              </p:ext>
            </p:extLst>
          </p:nvPr>
        </p:nvGraphicFramePr>
        <p:xfrm>
          <a:off x="-1" y="1272811"/>
          <a:ext cx="12191999" cy="5029200"/>
        </p:xfrm>
        <a:graphic>
          <a:graphicData uri="http://schemas.openxmlformats.org/drawingml/2006/table">
            <a:tbl>
              <a:tblPr firstRow="1" bandRow="1">
                <a:tableStyleId>{616DA210-FB5B-4158-B5E0-FEB733F419BA}</a:tableStyleId>
              </a:tblPr>
              <a:tblGrid>
                <a:gridCol w="12191999"/>
              </a:tblGrid>
              <a:tr h="370840">
                <a:tc>
                  <a:txBody>
                    <a:bodyPr/>
                    <a:lstStyle/>
                    <a:p>
                      <a:pPr marL="342900" indent="-342900">
                        <a:buFont typeface="Arial" pitchFamily="34" charset="0"/>
                        <a:buChar char="•"/>
                      </a:pPr>
                      <a:r>
                        <a:rPr lang="en-US" sz="2400" b="0" dirty="0" smtClean="0">
                          <a:solidFill>
                            <a:srgbClr val="FF0000"/>
                          </a:solidFill>
                          <a:latin typeface="Calisto MT" pitchFamily="18" charset="0"/>
                        </a:rPr>
                        <a:t>Team India star </a:t>
                      </a:r>
                      <a:r>
                        <a:rPr lang="en-US" sz="2400" b="0" dirty="0" err="1" smtClean="0">
                          <a:solidFill>
                            <a:srgbClr val="FF0000"/>
                          </a:solidFill>
                          <a:latin typeface="Calisto MT" pitchFamily="18" charset="0"/>
                        </a:rPr>
                        <a:t>Virat</a:t>
                      </a:r>
                      <a:r>
                        <a:rPr lang="en-US" sz="2400" b="0" dirty="0" smtClean="0">
                          <a:solidFill>
                            <a:srgbClr val="FF0000"/>
                          </a:solidFill>
                          <a:latin typeface="Calisto MT" pitchFamily="18" charset="0"/>
                        </a:rPr>
                        <a:t> </a:t>
                      </a:r>
                      <a:r>
                        <a:rPr lang="en-US" sz="2400" b="0" dirty="0" err="1" smtClean="0">
                          <a:solidFill>
                            <a:srgbClr val="FF0000"/>
                          </a:solidFill>
                          <a:latin typeface="Calisto MT" pitchFamily="18" charset="0"/>
                        </a:rPr>
                        <a:t>Kohli</a:t>
                      </a:r>
                      <a:r>
                        <a:rPr lang="en-US" sz="2400" b="0" dirty="0" smtClean="0">
                          <a:solidFill>
                            <a:srgbClr val="FF0000"/>
                          </a:solidFill>
                          <a:latin typeface="Calisto MT" pitchFamily="18" charset="0"/>
                        </a:rPr>
                        <a:t> has reclaimed his spot as India’s most valued celebrity with a brand value of USD 227.9 million in 2023, according to a report by consultancy firm Kroll.</a:t>
                      </a:r>
                    </a:p>
                    <a:p>
                      <a:pPr marL="342900" indent="-342900">
                        <a:buFont typeface="Arial" pitchFamily="34" charset="0"/>
                        <a:buChar char="•"/>
                      </a:pPr>
                      <a:r>
                        <a:rPr lang="hi-IN" sz="2400" b="0" dirty="0" smtClean="0">
                          <a:latin typeface="Calisto MT" pitchFamily="18" charset="0"/>
                        </a:rPr>
                        <a:t>कंसल्टेंसी फर्म क्रोल की एक रिपोर्ट के अनुसार, टीम इंडिया के स्टार विराट कोहली ने 2023 में 227.9 मिलियन अमेरिकी डॉलर के ब्रांड वैल्यू के साथ भारत के सबसे मूल्यवान सेलिब्रिटी के रूप में अपना स्थान फिर से हासिल कर लिया है।</a:t>
                      </a:r>
                      <a:endParaRPr lang="en-US" sz="24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Kohli’s</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current valuation is still below his peak of USD 237.7 million in 2020.</a:t>
                      </a:r>
                    </a:p>
                    <a:p>
                      <a:pPr marL="342900" indent="-342900">
                        <a:buFont typeface="Arial" pitchFamily="34" charset="0"/>
                        <a:buChar char="•"/>
                      </a:pPr>
                      <a:r>
                        <a:rPr lang="hi-IN" sz="2400" b="0" dirty="0" smtClean="0">
                          <a:latin typeface="Calisto MT" pitchFamily="18" charset="0"/>
                        </a:rPr>
                        <a:t>कोहली का वर्तमान मूल्यांकन अभी भी 2020 में उनके 237.7 मिलियन अमेरिकी डॉलर के शिखर से नीचे है।</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The rise ensured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Kohli</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surpassed actor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Ranveer</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Singh, who slipped to the second position with a brand value of USD 203.1 million, as per the report.</a:t>
                      </a:r>
                      <a:endParaRPr lang="hi-IN" sz="2400" b="0" dirty="0" smtClean="0">
                        <a:solidFill>
                          <a:srgbClr val="FF0000"/>
                        </a:solidFill>
                        <a:latin typeface="Calisto MT" pitchFamily="18" charset="0"/>
                      </a:endParaRPr>
                    </a:p>
                    <a:p>
                      <a:pPr marL="342900" indent="-342900">
                        <a:buFont typeface="Arial" pitchFamily="34" charset="0"/>
                        <a:buChar char="•"/>
                      </a:pPr>
                      <a:r>
                        <a:rPr lang="hi-IN" sz="2400" b="0" dirty="0" smtClean="0">
                          <a:latin typeface="Calisto MT" pitchFamily="18" charset="0"/>
                        </a:rPr>
                        <a:t>रिपोर्ट के अनुसार, इस वृद्धि ने सुनिश्चित किया कि कोहली ने अभिनेता रणवीर सिंह को पीछे छोड़ दिया, जो 203.1 मिलियन अमेरिकी डॉलर के ब्रांड मूल्य के साथ दूसरे स्थान पर खिसक गए।</a:t>
                      </a:r>
                      <a:endParaRPr lang="en-IN" sz="2400" b="0" dirty="0">
                        <a:latin typeface="Calisto MT" pitchFamily="18" charset="0"/>
                      </a:endParaRPr>
                    </a:p>
                  </a:txBody>
                  <a:tcPr/>
                </a:tc>
              </a:tr>
            </a:tbl>
          </a:graphicData>
        </a:graphic>
      </p:graphicFrame>
    </p:spTree>
    <p:extLst>
      <p:ext uri="{BB962C8B-B14F-4D97-AF65-F5344CB8AC3E}">
        <p14:creationId xmlns:p14="http://schemas.microsoft.com/office/powerpoint/2010/main" val="1730277261"/>
      </p:ext>
    </p:extLst>
  </p:cSld>
  <p:clrMapOvr>
    <a:masterClrMapping/>
  </p:clrMapOvr>
  <p:transition spd="slow" advTm="30333">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83109"/>
            <a:ext cx="12192000" cy="2677656"/>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Q.8. </a:t>
            </a:r>
            <a:r>
              <a:rPr lang="en-US" sz="2800" dirty="0">
                <a:solidFill>
                  <a:srgbClr val="C10000"/>
                </a:solidFill>
                <a:latin typeface="Calisto MT" pitchFamily="18" charset="0"/>
              </a:rPr>
              <a:t>What target has the government of India set for the export of seafood in 2023-24</a:t>
            </a:r>
            <a:r>
              <a:rPr lang="en-US"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प्र.8. भारत सरकार ने 2023-24 में समुद्री भोजन के निर्यात के लिए क्या लक्ष्य रखा है?</a:t>
            </a:r>
            <a:endParaRPr lang="en-US" sz="2800" dirty="0">
              <a:solidFill>
                <a:srgbClr val="C10000"/>
              </a:solidFill>
              <a:latin typeface="Calisto MT" pitchFamily="18" charset="0"/>
            </a:endParaRPr>
          </a:p>
          <a:p>
            <a:r>
              <a:rPr lang="en-US" sz="2800" dirty="0">
                <a:solidFill>
                  <a:srgbClr val="816000"/>
                </a:solidFill>
                <a:latin typeface="Calisto MT" pitchFamily="18" charset="0"/>
              </a:rPr>
              <a:t>A) $9.1 billion </a:t>
            </a:r>
            <a:r>
              <a:rPr lang="en-US" sz="2800" dirty="0" smtClean="0">
                <a:solidFill>
                  <a:srgbClr val="816000"/>
                </a:solidFill>
                <a:latin typeface="Calisto MT" pitchFamily="18" charset="0"/>
              </a:rPr>
              <a:t>			B</a:t>
            </a:r>
            <a:r>
              <a:rPr lang="en-US" sz="2800" dirty="0">
                <a:solidFill>
                  <a:srgbClr val="816000"/>
                </a:solidFill>
                <a:latin typeface="Calisto MT" pitchFamily="18" charset="0"/>
              </a:rPr>
              <a:t>) $7.38 billion</a:t>
            </a:r>
          </a:p>
          <a:p>
            <a:r>
              <a:rPr lang="en-IN" sz="2800" dirty="0">
                <a:solidFill>
                  <a:srgbClr val="816000"/>
                </a:solidFill>
                <a:latin typeface="Calisto MT" pitchFamily="18" charset="0"/>
              </a:rPr>
              <a:t>C) $5.12 billion </a:t>
            </a:r>
            <a:r>
              <a:rPr lang="en-IN" sz="2800" dirty="0" smtClean="0">
                <a:solidFill>
                  <a:srgbClr val="816000"/>
                </a:solidFill>
                <a:latin typeface="Calisto MT" pitchFamily="18" charset="0"/>
              </a:rPr>
              <a:t>			D</a:t>
            </a:r>
            <a:r>
              <a:rPr lang="en-IN" sz="2800" dirty="0">
                <a:solidFill>
                  <a:srgbClr val="816000"/>
                </a:solidFill>
                <a:latin typeface="Calisto MT" pitchFamily="18" charset="0"/>
              </a:rPr>
              <a:t>) $4.22 </a:t>
            </a:r>
            <a:r>
              <a:rPr lang="en-IN" sz="2800" dirty="0" smtClean="0">
                <a:solidFill>
                  <a:srgbClr val="816000"/>
                </a:solidFill>
                <a:latin typeface="Calisto MT" pitchFamily="18" charset="0"/>
              </a:rPr>
              <a:t>billion</a:t>
            </a:r>
          </a:p>
          <a:p>
            <a:pPr lvl="0"/>
            <a:r>
              <a:rPr lang="en-US" sz="2800" dirty="0" smtClean="0">
                <a:solidFill>
                  <a:srgbClr val="816000"/>
                </a:solidFill>
                <a:latin typeface="Calisto MT" pitchFamily="18" charset="0"/>
              </a:rPr>
              <a:t>E) </a:t>
            </a:r>
            <a:r>
              <a:rPr lang="en-IN" sz="2800" dirty="0" smtClean="0">
                <a:solidFill>
                  <a:srgbClr val="816000"/>
                </a:solidFill>
                <a:latin typeface="Calisto MT" pitchFamily="18" charset="0"/>
              </a:rPr>
              <a:t>$1.22 billion</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547414624"/>
      </p:ext>
    </p:extLst>
  </p:cSld>
  <p:clrMapOvr>
    <a:masterClrMapping/>
  </p:clrMapOvr>
  <p:transition spd="slow" advTm="30333">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2" name="Table 11"/>
          <p:cNvGraphicFramePr>
            <a:graphicFrameLocks noGrp="1"/>
          </p:cNvGraphicFramePr>
          <p:nvPr>
            <p:extLst>
              <p:ext uri="{D42A27DB-BD31-4B8C-83A1-F6EECF244321}">
                <p14:modId xmlns:p14="http://schemas.microsoft.com/office/powerpoint/2010/main" val="4068982408"/>
              </p:ext>
            </p:extLst>
          </p:nvPr>
        </p:nvGraphicFramePr>
        <p:xfrm>
          <a:off x="2" y="1671552"/>
          <a:ext cx="12191999" cy="4876800"/>
        </p:xfrm>
        <a:graphic>
          <a:graphicData uri="http://schemas.openxmlformats.org/drawingml/2006/table">
            <a:tbl>
              <a:tblPr firstRow="1" bandRow="1">
                <a:tableStyleId>{616DA210-FB5B-4158-B5E0-FEB733F419BA}</a:tableStyleId>
              </a:tblPr>
              <a:tblGrid>
                <a:gridCol w="12191999"/>
              </a:tblGrid>
              <a:tr h="370840">
                <a:tc>
                  <a:txBody>
                    <a:bodyPr/>
                    <a:lstStyle/>
                    <a:p>
                      <a:pPr marL="457200" indent="-457200">
                        <a:buFont typeface="Wingdings" pitchFamily="2" charset="2"/>
                        <a:buChar char="v"/>
                      </a:pPr>
                      <a:r>
                        <a:rPr lang="en-US" sz="2800" b="0" dirty="0" smtClean="0">
                          <a:solidFill>
                            <a:srgbClr val="FF0000"/>
                          </a:solidFill>
                          <a:latin typeface="Calisto MT" pitchFamily="18" charset="0"/>
                        </a:rPr>
                        <a:t>According to the </a:t>
                      </a:r>
                      <a:r>
                        <a:rPr lang="en-US" sz="2800" b="0" u="sng" dirty="0" smtClean="0">
                          <a:solidFill>
                            <a:srgbClr val="FF0000"/>
                          </a:solidFill>
                          <a:latin typeface="Calisto MT" pitchFamily="18" charset="0"/>
                        </a:rPr>
                        <a:t>Marine Products Export Development Authority (MPEDA), </a:t>
                      </a:r>
                      <a:r>
                        <a:rPr lang="en-US" sz="2800" b="0" dirty="0" smtClean="0">
                          <a:solidFill>
                            <a:srgbClr val="FF0000"/>
                          </a:solidFill>
                          <a:latin typeface="Calisto MT" pitchFamily="18" charset="0"/>
                        </a:rPr>
                        <a:t>the export of seafood from India in 2023-24 has recorded an all-time high of </a:t>
                      </a:r>
                      <a:r>
                        <a:rPr lang="en-US" sz="2800" b="1" dirty="0" smtClean="0">
                          <a:solidFill>
                            <a:schemeClr val="tx1"/>
                          </a:solidFill>
                          <a:latin typeface="Calisto MT" pitchFamily="18" charset="0"/>
                        </a:rPr>
                        <a:t>17,81,602 Metric </a:t>
                      </a:r>
                      <a:r>
                        <a:rPr lang="en-US" sz="2800" b="1" dirty="0" err="1" smtClean="0">
                          <a:solidFill>
                            <a:schemeClr val="tx1"/>
                          </a:solidFill>
                          <a:latin typeface="Calisto MT" pitchFamily="18" charset="0"/>
                        </a:rPr>
                        <a:t>tonnes</a:t>
                      </a:r>
                      <a:r>
                        <a:rPr lang="en-US" sz="2800" b="1" dirty="0" smtClean="0">
                          <a:solidFill>
                            <a:schemeClr val="tx1"/>
                          </a:solidFill>
                          <a:latin typeface="Calisto MT" pitchFamily="18" charset="0"/>
                        </a:rPr>
                        <a:t>(MT) </a:t>
                      </a:r>
                      <a:r>
                        <a:rPr lang="en-US" sz="2800" b="0" dirty="0" smtClean="0">
                          <a:solidFill>
                            <a:srgbClr val="FF0000"/>
                          </a:solidFill>
                          <a:latin typeface="Calisto MT" pitchFamily="18" charset="0"/>
                        </a:rPr>
                        <a:t>as compared to </a:t>
                      </a:r>
                      <a:r>
                        <a:rPr lang="en-US" sz="2800" b="0" dirty="0" smtClean="0">
                          <a:solidFill>
                            <a:schemeClr val="tx1"/>
                          </a:solidFill>
                          <a:latin typeface="Calisto MT" pitchFamily="18" charset="0"/>
                        </a:rPr>
                        <a:t>17,35,286 MT </a:t>
                      </a:r>
                      <a:r>
                        <a:rPr lang="en-US" sz="2800" b="0" dirty="0" smtClean="0">
                          <a:solidFill>
                            <a:srgbClr val="FF0000"/>
                          </a:solidFill>
                          <a:latin typeface="Calisto MT" pitchFamily="18" charset="0"/>
                        </a:rPr>
                        <a:t>in </a:t>
                      </a:r>
                      <a:r>
                        <a:rPr lang="en-US" sz="2800" b="0" dirty="0" smtClean="0">
                          <a:solidFill>
                            <a:schemeClr val="tx1"/>
                          </a:solidFill>
                          <a:latin typeface="Calisto MT" pitchFamily="18" charset="0"/>
                        </a:rPr>
                        <a:t>2022-23. </a:t>
                      </a:r>
                      <a:endParaRPr lang="hi-IN" sz="2800" b="0" dirty="0" smtClean="0">
                        <a:solidFill>
                          <a:schemeClr val="tx1"/>
                        </a:solidFill>
                        <a:latin typeface="Calisto MT" pitchFamily="18" charset="0"/>
                      </a:endParaRPr>
                    </a:p>
                    <a:p>
                      <a:pPr marL="342900" indent="-342900">
                        <a:buFont typeface="Wingdings" pitchFamily="2" charset="2"/>
                        <a:buChar char="v"/>
                      </a:pPr>
                      <a:r>
                        <a:rPr lang="hi-IN" sz="2800" b="0" dirty="0" smtClean="0">
                          <a:latin typeface="Calisto MT" pitchFamily="18" charset="0"/>
                        </a:rPr>
                        <a:t>समुद्री उत्पाद निर्यात विकास प्राधिकरण (एमपीईडीए) के अनुसार, 2023-24 में भारत से समुद्री भोजन का निर्यात 2022-23 में 17,35,286 मीट्रिक टन की तुलना में 17,81,602 मीट्रिक टन (एमटी) का सर्वकालिक उच्च दर्ज किया गया है। </a:t>
                      </a:r>
                      <a:endParaRPr lang="en-US" sz="2800" b="0" dirty="0" smtClean="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India exported seafood with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Rs</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60,523.89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or US$7.38 billion during 2023-24.</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hi-IN" sz="2800" b="0" i="0" u="none" strike="noStrike" kern="1200" cap="none" spc="0" normalizeH="0" baseline="0" noProof="0" dirty="0" smtClean="0">
                          <a:ln>
                            <a:noFill/>
                          </a:ln>
                          <a:solidFill>
                            <a:prstClr val="black"/>
                          </a:solidFill>
                          <a:effectLst/>
                          <a:uLnTx/>
                          <a:uFillTx/>
                          <a:latin typeface="Calisto MT" pitchFamily="18" charset="0"/>
                          <a:ea typeface="+mn-ea"/>
                          <a:cs typeface="+mn-cs"/>
                        </a:rPr>
                        <a:t>भारत ने 2023-24 के दौरान 60,523.89 करोड़ रुपये या 7.38 बिलियन अमेरिकी डॉलर का समुद्री भोजन निर्यात किया।</a:t>
                      </a:r>
                      <a:endParaRPr kumimoji="0" lang="en-IN" sz="28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solidFill>
                      <a:schemeClr val="bg1">
                        <a:alpha val="20000"/>
                      </a:schemeClr>
                    </a:solidFill>
                  </a:tcPr>
                </a:tc>
              </a:tr>
            </a:tbl>
          </a:graphicData>
        </a:graphic>
      </p:graphicFrame>
      <p:sp>
        <p:nvSpPr>
          <p:cNvPr id="13" name="Rectangle 12"/>
          <p:cNvSpPr/>
          <p:nvPr/>
        </p:nvSpPr>
        <p:spPr>
          <a:xfrm>
            <a:off x="0" y="1056892"/>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Answer-B</a:t>
            </a:r>
            <a:endParaRPr lang="en-IN" sz="2800" dirty="0">
              <a:solidFill>
                <a:srgbClr val="FFC000"/>
              </a:solidFill>
              <a:latin typeface="Calisto MT" pitchFamily="18" charset="0"/>
            </a:endParaRPr>
          </a:p>
        </p:txBody>
      </p:sp>
    </p:spTree>
    <p:extLst>
      <p:ext uri="{BB962C8B-B14F-4D97-AF65-F5344CB8AC3E}">
        <p14:creationId xmlns:p14="http://schemas.microsoft.com/office/powerpoint/2010/main" val="2781064095"/>
      </p:ext>
    </p:extLst>
  </p:cSld>
  <p:clrMapOvr>
    <a:masterClrMapping/>
  </p:clrMapOvr>
  <p:transition spd="slow" advTm="30333">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46350"/>
            <a:ext cx="12191999" cy="2677656"/>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Q.9. </a:t>
            </a:r>
            <a:r>
              <a:rPr lang="en-US" sz="2800" dirty="0">
                <a:solidFill>
                  <a:srgbClr val="C10000"/>
                </a:solidFill>
                <a:latin typeface="Calisto MT" pitchFamily="18" charset="0"/>
              </a:rPr>
              <a:t>Which country was the largest market for Indian seafood export in 2023-24</a:t>
            </a:r>
            <a:r>
              <a:rPr lang="en-US" sz="2800" dirty="0" smtClean="0">
                <a:solidFill>
                  <a:srgbClr val="C10000"/>
                </a:solidFill>
                <a:latin typeface="Calisto MT" pitchFamily="18" charset="0"/>
              </a:rPr>
              <a:t>?</a:t>
            </a:r>
          </a:p>
          <a:p>
            <a:r>
              <a:rPr lang="hi-IN" sz="2800" dirty="0" smtClean="0">
                <a:solidFill>
                  <a:srgbClr val="C10000"/>
                </a:solidFill>
                <a:latin typeface="Calisto MT" pitchFamily="18" charset="0"/>
              </a:rPr>
              <a:t>प्र.</a:t>
            </a:r>
            <a:r>
              <a:rPr lang="en-US" sz="2800" dirty="0" smtClean="0">
                <a:solidFill>
                  <a:srgbClr val="C10000"/>
                </a:solidFill>
                <a:latin typeface="Calisto MT" pitchFamily="18" charset="0"/>
              </a:rPr>
              <a:t>9</a:t>
            </a:r>
            <a:r>
              <a:rPr lang="hi-IN" sz="2800" dirty="0" smtClean="0">
                <a:solidFill>
                  <a:srgbClr val="C10000"/>
                </a:solidFill>
                <a:latin typeface="Calisto MT" pitchFamily="18" charset="0"/>
              </a:rPr>
              <a:t>. </a:t>
            </a:r>
            <a:r>
              <a:rPr lang="hi-IN" sz="2800" dirty="0">
                <a:solidFill>
                  <a:srgbClr val="C10000"/>
                </a:solidFill>
                <a:latin typeface="Calisto MT" pitchFamily="18" charset="0"/>
              </a:rPr>
              <a:t>2023-24 में भारतीय समुद्री भोजन निर्यात के लिए कौन सा देश सबसे बड़ा बाजार था?</a:t>
            </a:r>
            <a:endParaRPr lang="en-US" sz="2800" dirty="0">
              <a:solidFill>
                <a:srgbClr val="C10000"/>
              </a:solidFill>
              <a:latin typeface="Calisto MT" pitchFamily="18" charset="0"/>
            </a:endParaRPr>
          </a:p>
          <a:p>
            <a:r>
              <a:rPr lang="en-US" sz="2800" dirty="0">
                <a:solidFill>
                  <a:srgbClr val="816000"/>
                </a:solidFill>
                <a:latin typeface="Calisto MT" pitchFamily="18" charset="0"/>
              </a:rPr>
              <a:t>A) United States </a:t>
            </a:r>
            <a:r>
              <a:rPr lang="en-US" sz="2800" dirty="0" smtClean="0">
                <a:solidFill>
                  <a:srgbClr val="816000"/>
                </a:solidFill>
                <a:latin typeface="Calisto MT" pitchFamily="18" charset="0"/>
              </a:rPr>
              <a:t>			B</a:t>
            </a:r>
            <a:r>
              <a:rPr lang="en-US" sz="2800" dirty="0">
                <a:solidFill>
                  <a:srgbClr val="816000"/>
                </a:solidFill>
                <a:latin typeface="Calisto MT" pitchFamily="18" charset="0"/>
              </a:rPr>
              <a:t>) Japan</a:t>
            </a:r>
          </a:p>
          <a:p>
            <a:r>
              <a:rPr lang="en-IN" sz="2800" dirty="0">
                <a:solidFill>
                  <a:srgbClr val="816000"/>
                </a:solidFill>
                <a:latin typeface="Calisto MT" pitchFamily="18" charset="0"/>
              </a:rPr>
              <a:t>C) China </a:t>
            </a:r>
            <a:r>
              <a:rPr lang="en-IN" sz="2800" dirty="0" smtClean="0">
                <a:solidFill>
                  <a:srgbClr val="816000"/>
                </a:solidFill>
                <a:latin typeface="Calisto MT" pitchFamily="18" charset="0"/>
              </a:rPr>
              <a:t>				D</a:t>
            </a:r>
            <a:r>
              <a:rPr lang="en-IN" sz="2800" dirty="0">
                <a:solidFill>
                  <a:srgbClr val="816000"/>
                </a:solidFill>
                <a:latin typeface="Calisto MT" pitchFamily="18" charset="0"/>
              </a:rPr>
              <a:t>) Russia</a:t>
            </a:r>
            <a:endParaRPr lang="en-IN" sz="2800" dirty="0">
              <a:latin typeface="Calisto MT" pitchFamily="18" charset="0"/>
            </a:endParaRPr>
          </a:p>
        </p:txBody>
      </p:sp>
    </p:spTree>
    <p:extLst>
      <p:ext uri="{BB962C8B-B14F-4D97-AF65-F5344CB8AC3E}">
        <p14:creationId xmlns:p14="http://schemas.microsoft.com/office/powerpoint/2010/main" val="3599408361"/>
      </p:ext>
    </p:extLst>
  </p:cSld>
  <p:clrMapOvr>
    <a:masterClrMapping/>
  </p:clrMapOvr>
  <p:transition spd="slow" advTm="30333">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 y="1070046"/>
            <a:ext cx="12192001" cy="3108543"/>
          </a:xfrm>
          <a:prstGeom prst="rect">
            <a:avLst/>
          </a:prstGeom>
          <a:ln w="57150">
            <a:solidFill>
              <a:schemeClr val="tx1"/>
            </a:solidFill>
          </a:ln>
        </p:spPr>
        <p:txBody>
          <a:bodyPr wrap="square">
            <a:spAutoFit/>
          </a:bodyPr>
          <a:lstStyle/>
          <a:p>
            <a:r>
              <a:rPr lang="en-US" sz="2800" dirty="0">
                <a:solidFill>
                  <a:srgbClr val="C10000"/>
                </a:solidFill>
                <a:latin typeface="Calisto MT" pitchFamily="18" charset="0"/>
              </a:rPr>
              <a:t>Q.1. Which airport in India has launched the country’s first self-service mechanism for check-in luggage</a:t>
            </a:r>
            <a:r>
              <a:rPr lang="en-US"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प्र.1. भारत के किस हवाई अड्डे ने चेक-इन सामान के लिए देश का पहला स्वयं-सेवा तंत्र लॉन्च किया है?</a:t>
            </a:r>
            <a:endParaRPr lang="en-US" sz="2800" dirty="0">
              <a:solidFill>
                <a:srgbClr val="C10000"/>
              </a:solidFill>
              <a:latin typeface="Calisto MT" pitchFamily="18" charset="0"/>
            </a:endParaRPr>
          </a:p>
          <a:p>
            <a:r>
              <a:rPr lang="en-IN" sz="2800" dirty="0">
                <a:solidFill>
                  <a:srgbClr val="816000"/>
                </a:solidFill>
                <a:latin typeface="Calisto MT" pitchFamily="18" charset="0"/>
              </a:rPr>
              <a:t>A) Mumbai Airport </a:t>
            </a:r>
            <a:r>
              <a:rPr lang="en-IN" sz="2800" dirty="0" smtClean="0">
                <a:solidFill>
                  <a:srgbClr val="816000"/>
                </a:solidFill>
                <a:latin typeface="Calisto MT" pitchFamily="18" charset="0"/>
              </a:rPr>
              <a:t>		B</a:t>
            </a:r>
            <a:r>
              <a:rPr lang="en-IN" sz="2800" dirty="0">
                <a:solidFill>
                  <a:srgbClr val="816000"/>
                </a:solidFill>
                <a:latin typeface="Calisto MT" pitchFamily="18" charset="0"/>
              </a:rPr>
              <a:t>) Bengaluru Airport</a:t>
            </a:r>
          </a:p>
          <a:p>
            <a:r>
              <a:rPr lang="fr-FR" sz="2800" dirty="0">
                <a:solidFill>
                  <a:srgbClr val="816000"/>
                </a:solidFill>
                <a:latin typeface="Calisto MT" pitchFamily="18" charset="0"/>
              </a:rPr>
              <a:t>C) Delhi </a:t>
            </a:r>
            <a:r>
              <a:rPr lang="fr-FR" sz="2800" dirty="0" err="1">
                <a:solidFill>
                  <a:srgbClr val="816000"/>
                </a:solidFill>
                <a:latin typeface="Calisto MT" pitchFamily="18" charset="0"/>
              </a:rPr>
              <a:t>Airport</a:t>
            </a:r>
            <a:r>
              <a:rPr lang="fr-FR" sz="2800" dirty="0">
                <a:solidFill>
                  <a:srgbClr val="816000"/>
                </a:solidFill>
                <a:latin typeface="Calisto MT" pitchFamily="18" charset="0"/>
              </a:rPr>
              <a:t> </a:t>
            </a:r>
            <a:r>
              <a:rPr lang="fr-FR" sz="2800" dirty="0" smtClean="0">
                <a:solidFill>
                  <a:srgbClr val="816000"/>
                </a:solidFill>
                <a:latin typeface="Calisto MT" pitchFamily="18" charset="0"/>
              </a:rPr>
              <a:t>			D</a:t>
            </a:r>
            <a:r>
              <a:rPr lang="fr-FR" sz="2800" dirty="0">
                <a:solidFill>
                  <a:srgbClr val="816000"/>
                </a:solidFill>
                <a:latin typeface="Calisto MT" pitchFamily="18" charset="0"/>
              </a:rPr>
              <a:t>) </a:t>
            </a:r>
            <a:r>
              <a:rPr lang="fr-FR" sz="2800" dirty="0" err="1">
                <a:solidFill>
                  <a:srgbClr val="816000"/>
                </a:solidFill>
                <a:latin typeface="Calisto MT" pitchFamily="18" charset="0"/>
              </a:rPr>
              <a:t>Chennai</a:t>
            </a:r>
            <a:r>
              <a:rPr lang="fr-FR" sz="2800" dirty="0">
                <a:solidFill>
                  <a:srgbClr val="816000"/>
                </a:solidFill>
                <a:latin typeface="Calisto MT" pitchFamily="18" charset="0"/>
              </a:rPr>
              <a:t> </a:t>
            </a:r>
            <a:r>
              <a:rPr lang="fr-FR" sz="2800" dirty="0" err="1" smtClean="0">
                <a:solidFill>
                  <a:srgbClr val="816000"/>
                </a:solidFill>
                <a:latin typeface="Calisto MT" pitchFamily="18" charset="0"/>
              </a:rPr>
              <a:t>Airport</a:t>
            </a:r>
            <a:endParaRPr lang="fr-FR" sz="2800" dirty="0" smtClean="0">
              <a:solidFill>
                <a:srgbClr val="816000"/>
              </a:solidFill>
              <a:latin typeface="Calisto MT" pitchFamily="18" charset="0"/>
            </a:endParaRPr>
          </a:p>
          <a:p>
            <a:r>
              <a:rPr lang="fr-FR" sz="2800" dirty="0" smtClean="0">
                <a:solidFill>
                  <a:srgbClr val="816000"/>
                </a:solidFill>
                <a:latin typeface="Calisto MT" pitchFamily="18" charset="0"/>
              </a:rPr>
              <a:t>E) </a:t>
            </a:r>
            <a:r>
              <a:rPr lang="fr-FR" sz="2800" dirty="0" err="1" smtClean="0">
                <a:solidFill>
                  <a:srgbClr val="816000"/>
                </a:solidFill>
                <a:latin typeface="Calisto MT" pitchFamily="18" charset="0"/>
              </a:rPr>
              <a:t>Kolkata</a:t>
            </a:r>
            <a:r>
              <a:rPr lang="fr-FR" sz="2800" dirty="0" smtClean="0">
                <a:solidFill>
                  <a:srgbClr val="816000"/>
                </a:solidFill>
                <a:latin typeface="Calisto MT" pitchFamily="18" charset="0"/>
              </a:rPr>
              <a:t> </a:t>
            </a:r>
            <a:r>
              <a:rPr lang="fr-FR" sz="2800" dirty="0" err="1">
                <a:solidFill>
                  <a:srgbClr val="816000"/>
                </a:solidFill>
                <a:latin typeface="Calisto MT" pitchFamily="18" charset="0"/>
              </a:rPr>
              <a:t>Airport</a:t>
            </a:r>
            <a:endParaRPr lang="en-IN" sz="2800" dirty="0">
              <a:latin typeface="Calisto MT" pitchFamily="18" charset="0"/>
            </a:endParaRPr>
          </a:p>
        </p:txBody>
      </p:sp>
    </p:spTree>
    <p:extLst>
      <p:ext uri="{BB962C8B-B14F-4D97-AF65-F5344CB8AC3E}">
        <p14:creationId xmlns:p14="http://schemas.microsoft.com/office/powerpoint/2010/main" val="3393419594"/>
      </p:ext>
    </p:extLst>
  </p:cSld>
  <p:clrMapOvr>
    <a:masterClrMapping/>
  </p:clrMapOvr>
  <p:transition spd="slow" advTm="30333">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0" y="1056892"/>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Answer-A</a:t>
            </a:r>
            <a:endParaRPr lang="en-IN" sz="2800" dirty="0">
              <a:solidFill>
                <a:srgbClr val="FFC000"/>
              </a:solidFill>
              <a:latin typeface="Calisto MT" pitchFamily="18" charset="0"/>
            </a:endParaRPr>
          </a:p>
        </p:txBody>
      </p:sp>
      <p:pic>
        <p:nvPicPr>
          <p:cNvPr id="205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6125" y="982914"/>
            <a:ext cx="50958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098175"/>
      </p:ext>
    </p:extLst>
  </p:cSld>
  <p:clrMapOvr>
    <a:masterClrMapping/>
  </p:clrMapOvr>
  <p:transition spd="slow" advTm="30333">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85787"/>
            <a:ext cx="12191998" cy="3416320"/>
          </a:xfrm>
          <a:prstGeom prst="rect">
            <a:avLst/>
          </a:prstGeom>
          <a:ln w="57150">
            <a:solidFill>
              <a:schemeClr val="tx1"/>
            </a:solidFill>
          </a:ln>
        </p:spPr>
        <p:txBody>
          <a:bodyPr wrap="square">
            <a:spAutoFit/>
          </a:bodyPr>
          <a:lstStyle/>
          <a:p>
            <a:r>
              <a:rPr lang="en-US" sz="2400" dirty="0" smtClean="0">
                <a:solidFill>
                  <a:srgbClr val="FF0000"/>
                </a:solidFill>
                <a:latin typeface="Calisto MT" pitchFamily="18" charset="0"/>
              </a:rPr>
              <a:t>Q.10. What </a:t>
            </a:r>
            <a:r>
              <a:rPr lang="en-US" sz="2400" dirty="0">
                <a:solidFill>
                  <a:srgbClr val="FF0000"/>
                </a:solidFill>
                <a:latin typeface="Calisto MT" pitchFamily="18" charset="0"/>
              </a:rPr>
              <a:t>is the outlay for the central scheme National Forensic Infrastructure Enhancement Scheme (NFIES</a:t>
            </a:r>
            <a:r>
              <a:rPr lang="en-US" sz="2400" dirty="0" smtClean="0">
                <a:solidFill>
                  <a:srgbClr val="FF0000"/>
                </a:solidFill>
                <a:latin typeface="Calisto MT" pitchFamily="18" charset="0"/>
              </a:rPr>
              <a:t>)?</a:t>
            </a:r>
            <a:endParaRPr lang="hi-IN" sz="2400" dirty="0">
              <a:solidFill>
                <a:srgbClr val="FF0000"/>
              </a:solidFill>
              <a:latin typeface="Calisto MT" pitchFamily="18" charset="0"/>
            </a:endParaRPr>
          </a:p>
          <a:p>
            <a:r>
              <a:rPr lang="hi-IN" sz="2400" dirty="0">
                <a:solidFill>
                  <a:srgbClr val="FF0000"/>
                </a:solidFill>
                <a:latin typeface="Calisto MT" pitchFamily="18" charset="0"/>
              </a:rPr>
              <a:t>प्र.10. केंद्रीय योजना नेशनल फोरेंसिक इंफ्रास्ट्रक्चर एनहांसमेंट स्कीम (एनएफआईईएस) के लिए परिव्यय क्या है?</a:t>
            </a:r>
            <a:endParaRPr lang="en-US" sz="2400" dirty="0">
              <a:solidFill>
                <a:srgbClr val="FF0000"/>
              </a:solidFill>
              <a:latin typeface="Calisto MT" pitchFamily="18" charset="0"/>
            </a:endParaRPr>
          </a:p>
          <a:p>
            <a:r>
              <a:rPr lang="en-US" sz="2400" dirty="0">
                <a:latin typeface="Calisto MT" pitchFamily="18" charset="0"/>
              </a:rPr>
              <a:t>A) </a:t>
            </a:r>
            <a:r>
              <a:rPr lang="en-US" sz="2400" dirty="0" err="1">
                <a:latin typeface="Calisto MT" pitchFamily="18" charset="0"/>
              </a:rPr>
              <a:t>Rs</a:t>
            </a:r>
            <a:r>
              <a:rPr lang="en-US" sz="2400" dirty="0">
                <a:latin typeface="Calisto MT" pitchFamily="18" charset="0"/>
              </a:rPr>
              <a:t> </a:t>
            </a:r>
            <a:r>
              <a:rPr lang="en-US" sz="2400" dirty="0" err="1">
                <a:latin typeface="Calisto MT" pitchFamily="18" charset="0"/>
              </a:rPr>
              <a:t>Rs</a:t>
            </a:r>
            <a:r>
              <a:rPr lang="en-US" sz="2400" dirty="0">
                <a:latin typeface="Calisto MT" pitchFamily="18" charset="0"/>
              </a:rPr>
              <a:t> 8268.18 </a:t>
            </a:r>
            <a:r>
              <a:rPr lang="en-US" sz="2400" dirty="0" err="1">
                <a:latin typeface="Calisto MT" pitchFamily="18" charset="0"/>
              </a:rPr>
              <a:t>crore</a:t>
            </a:r>
            <a:endParaRPr lang="en-US" sz="2400" dirty="0">
              <a:latin typeface="Calisto MT" pitchFamily="18" charset="0"/>
            </a:endParaRPr>
          </a:p>
          <a:p>
            <a:r>
              <a:rPr lang="en-US" sz="2400" dirty="0">
                <a:latin typeface="Calisto MT" pitchFamily="18" charset="0"/>
              </a:rPr>
              <a:t>B) </a:t>
            </a:r>
            <a:r>
              <a:rPr lang="en-US" sz="2400" dirty="0" err="1">
                <a:latin typeface="Calisto MT" pitchFamily="18" charset="0"/>
              </a:rPr>
              <a:t>Rs</a:t>
            </a:r>
            <a:r>
              <a:rPr lang="en-US" sz="2400" dirty="0">
                <a:latin typeface="Calisto MT" pitchFamily="18" charset="0"/>
              </a:rPr>
              <a:t> </a:t>
            </a:r>
            <a:r>
              <a:rPr lang="en-US" sz="2400" dirty="0" err="1">
                <a:latin typeface="Calisto MT" pitchFamily="18" charset="0"/>
              </a:rPr>
              <a:t>Rs</a:t>
            </a:r>
            <a:r>
              <a:rPr lang="en-US" sz="2400" dirty="0">
                <a:latin typeface="Calisto MT" pitchFamily="18" charset="0"/>
              </a:rPr>
              <a:t> 6271.09 </a:t>
            </a:r>
            <a:r>
              <a:rPr lang="en-US" sz="2400" dirty="0" err="1">
                <a:latin typeface="Calisto MT" pitchFamily="18" charset="0"/>
              </a:rPr>
              <a:t>crore</a:t>
            </a:r>
            <a:endParaRPr lang="en-US" sz="2400" dirty="0">
              <a:latin typeface="Calisto MT" pitchFamily="18" charset="0"/>
            </a:endParaRPr>
          </a:p>
          <a:p>
            <a:r>
              <a:rPr lang="en-US" sz="2400" dirty="0">
                <a:latin typeface="Calisto MT" pitchFamily="18" charset="0"/>
              </a:rPr>
              <a:t>C) </a:t>
            </a:r>
            <a:r>
              <a:rPr lang="en-US" sz="2400" dirty="0" err="1">
                <a:latin typeface="Calisto MT" pitchFamily="18" charset="0"/>
              </a:rPr>
              <a:t>Rs</a:t>
            </a:r>
            <a:r>
              <a:rPr lang="en-US" sz="2400" dirty="0">
                <a:latin typeface="Calisto MT" pitchFamily="18" charset="0"/>
              </a:rPr>
              <a:t> </a:t>
            </a:r>
            <a:r>
              <a:rPr lang="en-US" sz="2400" dirty="0" err="1">
                <a:latin typeface="Calisto MT" pitchFamily="18" charset="0"/>
              </a:rPr>
              <a:t>Rs</a:t>
            </a:r>
            <a:r>
              <a:rPr lang="en-US" sz="2400" dirty="0">
                <a:latin typeface="Calisto MT" pitchFamily="18" charset="0"/>
              </a:rPr>
              <a:t> 1728.28 </a:t>
            </a:r>
            <a:r>
              <a:rPr lang="en-US" sz="2400" dirty="0" err="1">
                <a:latin typeface="Calisto MT" pitchFamily="18" charset="0"/>
              </a:rPr>
              <a:t>crore</a:t>
            </a:r>
            <a:endParaRPr lang="en-US" sz="2400" dirty="0">
              <a:latin typeface="Calisto MT" pitchFamily="18" charset="0"/>
            </a:endParaRPr>
          </a:p>
          <a:p>
            <a:r>
              <a:rPr lang="en-US" sz="2400" dirty="0">
                <a:latin typeface="Calisto MT" pitchFamily="18" charset="0"/>
              </a:rPr>
              <a:t>D) </a:t>
            </a:r>
            <a:r>
              <a:rPr lang="en-US" sz="2400" dirty="0" err="1">
                <a:latin typeface="Calisto MT" pitchFamily="18" charset="0"/>
              </a:rPr>
              <a:t>Rs</a:t>
            </a:r>
            <a:r>
              <a:rPr lang="en-US" sz="2400" dirty="0">
                <a:latin typeface="Calisto MT" pitchFamily="18" charset="0"/>
              </a:rPr>
              <a:t> </a:t>
            </a:r>
            <a:r>
              <a:rPr lang="en-US" sz="2400" dirty="0" err="1">
                <a:latin typeface="Calisto MT" pitchFamily="18" charset="0"/>
              </a:rPr>
              <a:t>Rs</a:t>
            </a:r>
            <a:r>
              <a:rPr lang="en-US" sz="2400" dirty="0">
                <a:latin typeface="Calisto MT" pitchFamily="18" charset="0"/>
              </a:rPr>
              <a:t> 2254.43 </a:t>
            </a:r>
            <a:r>
              <a:rPr lang="en-US" sz="2400" dirty="0" err="1">
                <a:latin typeface="Calisto MT" pitchFamily="18" charset="0"/>
              </a:rPr>
              <a:t>crore</a:t>
            </a:r>
            <a:endParaRPr lang="en-US" sz="2400" dirty="0">
              <a:latin typeface="Calisto MT" pitchFamily="18" charset="0"/>
            </a:endParaRPr>
          </a:p>
          <a:p>
            <a:pPr lvl="0"/>
            <a:r>
              <a:rPr lang="en-US" sz="2400" dirty="0" smtClean="0">
                <a:latin typeface="Calisto MT" pitchFamily="18" charset="0"/>
              </a:rPr>
              <a:t>E)</a:t>
            </a:r>
            <a:r>
              <a:rPr lang="en-US" sz="2400" dirty="0" smtClean="0">
                <a:solidFill>
                  <a:prstClr val="black"/>
                </a:solidFill>
                <a:latin typeface="Calisto MT" pitchFamily="18" charset="0"/>
              </a:rPr>
              <a:t> </a:t>
            </a:r>
            <a:r>
              <a:rPr lang="en-US" sz="2400" dirty="0" err="1">
                <a:solidFill>
                  <a:prstClr val="black"/>
                </a:solidFill>
                <a:latin typeface="Calisto MT" pitchFamily="18" charset="0"/>
              </a:rPr>
              <a:t>Rs</a:t>
            </a:r>
            <a:r>
              <a:rPr lang="en-US" sz="2400" dirty="0">
                <a:solidFill>
                  <a:prstClr val="black"/>
                </a:solidFill>
                <a:latin typeface="Calisto MT" pitchFamily="18" charset="0"/>
              </a:rPr>
              <a:t> </a:t>
            </a:r>
            <a:r>
              <a:rPr lang="en-US" sz="2400" dirty="0" err="1">
                <a:solidFill>
                  <a:prstClr val="black"/>
                </a:solidFill>
                <a:latin typeface="Calisto MT" pitchFamily="18" charset="0"/>
              </a:rPr>
              <a:t>Rs</a:t>
            </a:r>
            <a:r>
              <a:rPr lang="en-US" sz="2400" dirty="0">
                <a:solidFill>
                  <a:prstClr val="black"/>
                </a:solidFill>
                <a:latin typeface="Calisto MT" pitchFamily="18" charset="0"/>
              </a:rPr>
              <a:t> 2254.43 </a:t>
            </a:r>
            <a:r>
              <a:rPr lang="en-US" sz="2400" dirty="0" err="1" smtClean="0">
                <a:solidFill>
                  <a:prstClr val="black"/>
                </a:solidFill>
                <a:latin typeface="Calisto MT" pitchFamily="18" charset="0"/>
              </a:rPr>
              <a:t>crore</a:t>
            </a:r>
            <a:endParaRPr lang="en-US" sz="2400" dirty="0">
              <a:solidFill>
                <a:prstClr val="black"/>
              </a:solidFill>
              <a:latin typeface="Calisto MT" pitchFamily="18" charset="0"/>
            </a:endParaRPr>
          </a:p>
        </p:txBody>
      </p:sp>
    </p:spTree>
    <p:extLst>
      <p:ext uri="{BB962C8B-B14F-4D97-AF65-F5344CB8AC3E}">
        <p14:creationId xmlns:p14="http://schemas.microsoft.com/office/powerpoint/2010/main" val="1022067125"/>
      </p:ext>
    </p:extLst>
  </p:cSld>
  <p:clrMapOvr>
    <a:masterClrMapping/>
  </p:clrMapOvr>
  <p:transition spd="slow" advTm="30333">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D</a:t>
            </a:r>
            <a:endParaRPr lang="en-IN" sz="2800" dirty="0">
              <a:solidFill>
                <a:prstClr val="black"/>
              </a:solidFill>
              <a:latin typeface="Calisto MT"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51283120"/>
              </p:ext>
            </p:extLst>
          </p:nvPr>
        </p:nvGraphicFramePr>
        <p:xfrm>
          <a:off x="0" y="1608841"/>
          <a:ext cx="12192000" cy="3840480"/>
        </p:xfrm>
        <a:graphic>
          <a:graphicData uri="http://schemas.openxmlformats.org/drawingml/2006/table">
            <a:tbl>
              <a:tblPr firstRow="1" bandRow="1">
                <a:tableStyleId>{5940675A-B579-460E-94D1-54222C63F5DA}</a:tableStyleId>
              </a:tblPr>
              <a:tblGrid>
                <a:gridCol w="12192000"/>
              </a:tblGrid>
              <a:tr h="370840">
                <a:tc>
                  <a:txBody>
                    <a:bodyPr/>
                    <a:lstStyle/>
                    <a:p>
                      <a:pPr marL="457200" indent="-457200">
                        <a:buFont typeface="Wingdings" pitchFamily="2" charset="2"/>
                        <a:buChar char="ü"/>
                      </a:pPr>
                      <a:r>
                        <a:rPr lang="en-US" sz="2400" dirty="0" smtClean="0">
                          <a:solidFill>
                            <a:srgbClr val="FF0000"/>
                          </a:solidFill>
                          <a:latin typeface="Calisto MT" pitchFamily="18" charset="0"/>
                        </a:rPr>
                        <a:t>The government of India has approved a new central sector scheme to strengthen the </a:t>
                      </a:r>
                      <a:r>
                        <a:rPr lang="en-US" sz="2400" b="1" dirty="0" smtClean="0">
                          <a:solidFill>
                            <a:schemeClr val="tx1"/>
                          </a:solidFill>
                          <a:latin typeface="Calisto MT" pitchFamily="18" charset="0"/>
                        </a:rPr>
                        <a:t>criminal forensic infrastructure </a:t>
                      </a:r>
                      <a:r>
                        <a:rPr lang="en-US" sz="2400" dirty="0" smtClean="0">
                          <a:solidFill>
                            <a:srgbClr val="FF0000"/>
                          </a:solidFill>
                          <a:latin typeface="Calisto MT" pitchFamily="18" charset="0"/>
                        </a:rPr>
                        <a:t>in the country to aid an efficient </a:t>
                      </a:r>
                      <a:r>
                        <a:rPr lang="en-US" sz="2400" b="1" dirty="0" smtClean="0">
                          <a:solidFill>
                            <a:schemeClr val="tx1"/>
                          </a:solidFill>
                          <a:latin typeface="Calisto MT" pitchFamily="18" charset="0"/>
                        </a:rPr>
                        <a:t>criminal justice system</a:t>
                      </a:r>
                      <a:r>
                        <a:rPr lang="en-US" sz="2400" dirty="0" smtClean="0">
                          <a:solidFill>
                            <a:schemeClr val="tx1"/>
                          </a:solidFill>
                          <a:latin typeface="Calisto MT" pitchFamily="18" charset="0"/>
                        </a:rPr>
                        <a:t>. </a:t>
                      </a:r>
                    </a:p>
                    <a:p>
                      <a:pPr marL="457200" indent="-457200">
                        <a:buFont typeface="Wingdings" pitchFamily="2" charset="2"/>
                        <a:buChar char="ü"/>
                      </a:pPr>
                      <a:r>
                        <a:rPr lang="hi-IN" sz="2400" dirty="0" smtClean="0">
                          <a:latin typeface="Calisto MT" pitchFamily="18" charset="0"/>
                        </a:rPr>
                        <a:t>भारत सरकार ने एक कुशल आपराधिक न्याय प्रणाली की सहायता के लिए देश में आपराधिक फोरेंसिक बुनियादी ढांचे को मजबूत करने के लिए एक नई केंद्रीय क्षेत्र योजना को मंजूरी दे दी है।</a:t>
                      </a:r>
                      <a:endParaRPr lang="en-US" sz="2400" b="0" dirty="0" smtClean="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smtClean="0">
                          <a:ln>
                            <a:noFill/>
                          </a:ln>
                          <a:solidFill>
                            <a:srgbClr val="FF0000"/>
                          </a:solidFill>
                          <a:effectLst/>
                          <a:uLnTx/>
                          <a:uFillTx/>
                          <a:latin typeface="Calisto MT" pitchFamily="18" charset="0"/>
                        </a:rPr>
                        <a:t>The National Forensic Infrastructure Enhancement Scheme (NFIES) was approved by the Union Cabinet in a meeting chaired by Prime Minister </a:t>
                      </a:r>
                      <a:r>
                        <a:rPr kumimoji="0" lang="en-US" sz="2400" u="none" strike="noStrike" kern="1200" cap="none" spc="0" normalizeH="0" baseline="0" noProof="0" dirty="0" err="1" smtClean="0">
                          <a:ln>
                            <a:noFill/>
                          </a:ln>
                          <a:solidFill>
                            <a:srgbClr val="FF0000"/>
                          </a:solidFill>
                          <a:effectLst/>
                          <a:uLnTx/>
                          <a:uFillTx/>
                          <a:latin typeface="Calisto MT" pitchFamily="18" charset="0"/>
                        </a:rPr>
                        <a:t>Narendra</a:t>
                      </a:r>
                      <a:r>
                        <a:rPr kumimoji="0" lang="en-US" sz="2400" u="none" strike="noStrike" kern="1200" cap="none" spc="0" normalizeH="0" baseline="0" noProof="0" dirty="0" smtClean="0">
                          <a:ln>
                            <a:noFill/>
                          </a:ln>
                          <a:solidFill>
                            <a:srgbClr val="FF0000"/>
                          </a:solidFill>
                          <a:effectLst/>
                          <a:uLnTx/>
                          <a:uFillTx/>
                          <a:latin typeface="Calisto MT" pitchFamily="18" charset="0"/>
                        </a:rPr>
                        <a:t> </a:t>
                      </a:r>
                      <a:r>
                        <a:rPr kumimoji="0" lang="en-US" sz="2400" u="none" strike="noStrike" kern="1200" cap="none" spc="0" normalizeH="0" baseline="0" noProof="0" dirty="0" err="1" smtClean="0">
                          <a:ln>
                            <a:noFill/>
                          </a:ln>
                          <a:solidFill>
                            <a:srgbClr val="FF0000"/>
                          </a:solidFill>
                          <a:effectLst/>
                          <a:uLnTx/>
                          <a:uFillTx/>
                          <a:latin typeface="Calisto MT" pitchFamily="18" charset="0"/>
                        </a:rPr>
                        <a:t>Modi</a:t>
                      </a:r>
                      <a:r>
                        <a:rPr kumimoji="0" lang="en-US" sz="2400" u="none" strike="noStrike" kern="1200" cap="none" spc="0" normalizeH="0" baseline="0" noProof="0" dirty="0" smtClean="0">
                          <a:ln>
                            <a:noFill/>
                          </a:ln>
                          <a:solidFill>
                            <a:srgbClr val="FF0000"/>
                          </a:solidFill>
                          <a:effectLst/>
                          <a:uLnTx/>
                          <a:uFillTx/>
                          <a:latin typeface="Calisto MT" pitchFamily="18" charset="0"/>
                        </a:rPr>
                        <a:t> on 19 June 2024.</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400" u="none" strike="noStrike" kern="1200" cap="none" spc="0" normalizeH="0" baseline="0" noProof="0" dirty="0" smtClean="0">
                          <a:ln>
                            <a:noFill/>
                          </a:ln>
                          <a:effectLst/>
                          <a:uLnTx/>
                          <a:uFillTx/>
                          <a:latin typeface="Calisto MT" pitchFamily="18" charset="0"/>
                        </a:rPr>
                        <a:t>19 जून 2024 को प्रधान मंत्री नरेंद्र मोदी की अध्यक्षता में एक बैठक में केंद्रीय मंत्रिमंडल द्वारा राष्ट्रीय फोरेंसिक इन्फ्रास्ट्रक्चर संवर्धन योजना (</a:t>
                      </a:r>
                      <a:r>
                        <a:rPr kumimoji="0" lang="en-IN" sz="2400" u="none" strike="noStrike" kern="1200" cap="none" spc="0" normalizeH="0" baseline="0" noProof="0" dirty="0" smtClean="0">
                          <a:ln>
                            <a:noFill/>
                          </a:ln>
                          <a:effectLst/>
                          <a:uLnTx/>
                          <a:uFillTx/>
                          <a:latin typeface="Calisto MT" pitchFamily="18" charset="0"/>
                        </a:rPr>
                        <a:t>NFIES) </a:t>
                      </a:r>
                      <a:r>
                        <a:rPr kumimoji="0" lang="hi-IN" sz="2400" u="none" strike="noStrike" kern="1200" cap="none" spc="0" normalizeH="0" baseline="0" noProof="0" dirty="0" smtClean="0">
                          <a:ln>
                            <a:noFill/>
                          </a:ln>
                          <a:effectLst/>
                          <a:uLnTx/>
                          <a:uFillTx/>
                          <a:latin typeface="Calisto MT" pitchFamily="18" charset="0"/>
                        </a:rPr>
                        <a:t>को मंजूरी दी गई थी।</a:t>
                      </a:r>
                      <a:endParaRPr kumimoji="0" lang="en-IN" sz="2400" b="0" i="0" u="none" strike="noStrike" kern="1200" cap="none" spc="0" normalizeH="0" baseline="0" noProof="0" dirty="0">
                        <a:ln>
                          <a:noFill/>
                        </a:ln>
                        <a:solidFill>
                          <a:prstClr val="black"/>
                        </a:solidFill>
                        <a:effectLst/>
                        <a:uLnTx/>
                        <a:uFillTx/>
                        <a:latin typeface="Calisto MT" pitchFamily="18" charset="0"/>
                        <a:ea typeface="+mn-ea"/>
                        <a:cs typeface="+mn-cs"/>
                      </a:endParaRPr>
                    </a:p>
                  </a:txBody>
                  <a:tcPr/>
                </a:tc>
              </a:tr>
            </a:tbl>
          </a:graphicData>
        </a:graphic>
      </p:graphicFrame>
    </p:spTree>
    <p:extLst>
      <p:ext uri="{BB962C8B-B14F-4D97-AF65-F5344CB8AC3E}">
        <p14:creationId xmlns:p14="http://schemas.microsoft.com/office/powerpoint/2010/main" val="1462125773"/>
      </p:ext>
    </p:extLst>
  </p:cSld>
  <p:clrMapOvr>
    <a:masterClrMapping/>
  </p:clrMapOvr>
  <p:transition spd="slow" advTm="30333">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 xmlns:a16="http://schemas.microsoft.com/office/drawing/2014/main" id="{38428CEE-7EA3-3E04-01F8-C235CBB58AF4}"/>
              </a:ext>
            </a:extLst>
          </p:cNvPr>
          <p:cNvGrpSpPr/>
          <p:nvPr/>
        </p:nvGrpSpPr>
        <p:grpSpPr>
          <a:xfrm>
            <a:off x="0" y="17044"/>
            <a:ext cx="12191999" cy="830997"/>
            <a:chOff x="-522515" y="-88708"/>
            <a:chExt cx="12344397" cy="1083324"/>
          </a:xfrm>
        </p:grpSpPr>
        <p:sp>
          <p:nvSpPr>
            <p:cNvPr id="8" name="TextBox 7">
              <a:extLst>
                <a:ext uri="{FF2B5EF4-FFF2-40B4-BE49-F238E27FC236}">
                  <a16:creationId xmlns="" xmlns:a16="http://schemas.microsoft.com/office/drawing/2014/main" id="{1F815FD6-2B08-8414-8E09-A0F799D488C6}"/>
                </a:ext>
              </a:extLst>
            </p:cNvPr>
            <p:cNvSpPr txBox="1"/>
            <p:nvPr/>
          </p:nvSpPr>
          <p:spPr>
            <a:xfrm>
              <a:off x="-522515" y="-88708"/>
              <a:ext cx="12344397" cy="1083324"/>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ln>
                    <a:solidFill>
                      <a:srgbClr val="002060"/>
                    </a:solidFill>
                  </a:ln>
                  <a:solidFill>
                    <a:srgbClr val="002060"/>
                  </a:solidFill>
                  <a:latin typeface="Bodoni MT" pitchFamily="18" charset="0"/>
                </a:rPr>
                <a:t>APARCHIT </a:t>
              </a:r>
              <a:r>
                <a:rPr lang="en-US" sz="2800" dirty="0">
                  <a:ln>
                    <a:solidFill>
                      <a:srgbClr val="002060"/>
                    </a:solidFill>
                  </a:ln>
                  <a:solidFill>
                    <a:srgbClr val="002060"/>
                  </a:solidFill>
                  <a:latin typeface="Bodoni MT" pitchFamily="18" charset="0"/>
                </a:rPr>
                <a:t>EXAM </a:t>
              </a:r>
              <a:r>
                <a:rPr lang="en-US" sz="2800" dirty="0" smtClean="0">
                  <a:ln>
                    <a:solidFill>
                      <a:srgbClr val="002060"/>
                    </a:solidFill>
                  </a:ln>
                  <a:solidFill>
                    <a:srgbClr val="002060"/>
                  </a:solidFill>
                  <a:latin typeface="Bodoni MT" pitchFamily="18" charset="0"/>
                </a:rPr>
                <a:t>WARRIORS</a:t>
              </a:r>
              <a:endParaRPr lang="en-US" sz="2800" spc="300" dirty="0">
                <a:ln w="28575">
                  <a:solidFill>
                    <a:prstClr val="black"/>
                  </a:solidFill>
                </a:ln>
                <a:solidFill>
                  <a:srgbClr val="002060"/>
                </a:solidFill>
                <a:latin typeface="Bodoni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 xmlns:a16="http://schemas.microsoft.com/office/drawing/2014/main"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 name="Rectangle 3"/>
          <p:cNvSpPr/>
          <p:nvPr/>
        </p:nvSpPr>
        <p:spPr>
          <a:xfrm>
            <a:off x="-1" y="848041"/>
            <a:ext cx="12192000" cy="523220"/>
          </a:xfrm>
          <a:prstGeom prst="rect">
            <a:avLst/>
          </a:prstGeom>
          <a:solidFill>
            <a:schemeClr val="tx1"/>
          </a:solidFill>
          <a:ln w="12700">
            <a:solidFill>
              <a:srgbClr val="FFC000"/>
            </a:solidFill>
          </a:ln>
        </p:spPr>
        <p:txBody>
          <a:bodyPr wrap="square">
            <a:spAutoFit/>
          </a:bodyPr>
          <a:lstStyle/>
          <a:p>
            <a:pPr algn="ctr"/>
            <a:r>
              <a:rPr lang="en-US" sz="2800" dirty="0" smtClean="0">
                <a:solidFill>
                  <a:srgbClr val="FFC000"/>
                </a:solidFill>
                <a:latin typeface="Calisto MT" pitchFamily="18" charset="0"/>
              </a:rPr>
              <a:t>Feature </a:t>
            </a:r>
            <a:r>
              <a:rPr lang="en-US" sz="2800" dirty="0">
                <a:solidFill>
                  <a:srgbClr val="FFC000"/>
                </a:solidFill>
                <a:latin typeface="Calisto MT" pitchFamily="18" charset="0"/>
              </a:rPr>
              <a:t>of the “National Forensic Infrastructure Enhancement Scheme</a:t>
            </a:r>
            <a:endParaRPr lang="en-IN" sz="2800" dirty="0">
              <a:solidFill>
                <a:srgbClr val="FFC000"/>
              </a:solidFill>
              <a:latin typeface="Calisto MT"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70089156"/>
              </p:ext>
            </p:extLst>
          </p:nvPr>
        </p:nvGraphicFramePr>
        <p:xfrm>
          <a:off x="-1" y="1371261"/>
          <a:ext cx="12191999" cy="4937760"/>
        </p:xfrm>
        <a:graphic>
          <a:graphicData uri="http://schemas.openxmlformats.org/drawingml/2006/table">
            <a:tbl>
              <a:tblPr firstRow="1" bandRow="1">
                <a:tableStyleId>{5940675A-B579-460E-94D1-54222C63F5DA}</a:tableStyleId>
              </a:tblPr>
              <a:tblGrid>
                <a:gridCol w="12191999"/>
              </a:tblGrid>
              <a:tr h="370840">
                <a:tc>
                  <a:txBody>
                    <a:bodyPr/>
                    <a:lstStyle/>
                    <a:p>
                      <a:pPr marL="342900" indent="-342900">
                        <a:buFont typeface="Wingdings" pitchFamily="2" charset="2"/>
                        <a:buChar char="ü"/>
                      </a:pPr>
                      <a:r>
                        <a:rPr lang="en-US" sz="2400" dirty="0" smtClean="0">
                          <a:latin typeface="Calisto MT" pitchFamily="18" charset="0"/>
                        </a:rPr>
                        <a:t>The “National Forensic Infrastructure Enhancement Scheme (NFIES) scheme will be implemented by the Union Ministry of Home Affairs. </a:t>
                      </a:r>
                    </a:p>
                    <a:p>
                      <a:pPr marL="342900" indent="-342900">
                        <a:buFont typeface="Wingdings" pitchFamily="2" charset="2"/>
                        <a:buChar char="ü"/>
                      </a:pPr>
                      <a:r>
                        <a:rPr lang="hi-IN" sz="2400" dirty="0" smtClean="0">
                          <a:latin typeface="Calisto MT" pitchFamily="18" charset="0"/>
                        </a:rPr>
                        <a:t>“नेशनल फोरेंसिक इंफ्रास्ट्रक्चर एनहांसमेंट स्कीम (एनएफआईईएस) योजना केंद्रीय गृह मंत्रालय द्वारा लागू की जाएगी। </a:t>
                      </a:r>
                      <a:endParaRPr lang="hi-IN" sz="24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u="sng" strike="noStrike" kern="1200" cap="none" spc="0" normalizeH="0" baseline="0" noProof="0" dirty="0" smtClean="0">
                          <a:ln>
                            <a:noFill/>
                          </a:ln>
                          <a:solidFill>
                            <a:srgbClr val="FF0000"/>
                          </a:solidFill>
                          <a:effectLst/>
                          <a:uLnTx/>
                          <a:uFillTx/>
                          <a:latin typeface="Calisto MT" pitchFamily="18" charset="0"/>
                        </a:rPr>
                        <a:t>The “National Forensic Infrastructure Enhancement Scheme (NFIES) will consist of three components.</a:t>
                      </a:r>
                    </a:p>
                    <a:p>
                      <a:pPr marL="457200" indent="-457200">
                        <a:buFont typeface="+mj-lt"/>
                        <a:buAutoNum type="arabicPeriod"/>
                      </a:pPr>
                      <a:r>
                        <a:rPr lang="en-US" sz="2400" dirty="0" smtClean="0">
                          <a:solidFill>
                            <a:srgbClr val="FF0000"/>
                          </a:solidFill>
                          <a:latin typeface="Calisto MT" pitchFamily="18" charset="0"/>
                        </a:rPr>
                        <a:t>Construction of Campuses of the National Forensic Sciences University (NFSU) in the country.</a:t>
                      </a:r>
                      <a:endParaRPr lang="hi-IN" sz="2400" dirty="0" smtClean="0">
                        <a:solidFill>
                          <a:srgbClr val="FF0000"/>
                        </a:solidFill>
                        <a:latin typeface="Calisto MT" pitchFamily="18" charset="0"/>
                      </a:endParaRPr>
                    </a:p>
                    <a:p>
                      <a:pPr marL="457200" indent="-457200">
                        <a:buFont typeface="+mj-lt"/>
                        <a:buAutoNum type="arabicPeriod"/>
                      </a:pPr>
                      <a:r>
                        <a:rPr lang="hi-IN" sz="2400" dirty="0" smtClean="0">
                          <a:latin typeface="Calisto MT" pitchFamily="18" charset="0"/>
                        </a:rPr>
                        <a:t>देश में राष्ट्रीय फोरेंसिक विज्ञान विश्वविद्यालय (एनएफएसयू) के परिसरों का निर्माण।</a:t>
                      </a:r>
                    </a:p>
                    <a:p>
                      <a:pPr marL="457200" indent="-457200">
                        <a:buFont typeface="+mj-lt"/>
                        <a:buAutoNum type="arabicPeriod"/>
                      </a:pPr>
                      <a:r>
                        <a:rPr lang="en-US" sz="2400" dirty="0" smtClean="0">
                          <a:solidFill>
                            <a:srgbClr val="FF0000"/>
                          </a:solidFill>
                          <a:latin typeface="Calisto MT" pitchFamily="18" charset="0"/>
                        </a:rPr>
                        <a:t>Establishment of Central Forensic Science Laboratories across the country.</a:t>
                      </a:r>
                    </a:p>
                    <a:p>
                      <a:pPr marL="457200" indent="-457200">
                        <a:buFont typeface="+mj-lt"/>
                        <a:buAutoNum type="arabicPeriod"/>
                      </a:pPr>
                      <a:r>
                        <a:rPr lang="hi-IN" sz="2400" dirty="0" smtClean="0">
                          <a:latin typeface="Calisto MT" pitchFamily="18" charset="0"/>
                        </a:rPr>
                        <a:t>देशभर में केंद्रीय फोरेंसिक विज्ञान प्रयोगशालाओं की स्थापना। </a:t>
                      </a:r>
                      <a:endParaRPr lang="en-US" sz="2400" dirty="0" smtClean="0">
                        <a:latin typeface="Calisto MT" pitchFamily="18" charset="0"/>
                      </a:endParaRPr>
                    </a:p>
                    <a:p>
                      <a:pPr marL="457200" indent="-457200">
                        <a:buFont typeface="+mj-lt"/>
                        <a:buAutoNum type="arabicPeriod"/>
                      </a:pPr>
                      <a:r>
                        <a:rPr lang="en-US" sz="2400" dirty="0" smtClean="0">
                          <a:solidFill>
                            <a:srgbClr val="FF0000"/>
                          </a:solidFill>
                          <a:latin typeface="Calisto MT" pitchFamily="18" charset="0"/>
                        </a:rPr>
                        <a:t>Strengthening the existing infrastructure of the Delhi Campus of the NFSU.</a:t>
                      </a:r>
                    </a:p>
                    <a:p>
                      <a:pPr marL="457200" indent="-457200">
                        <a:buFont typeface="+mj-lt"/>
                        <a:buAutoNum type="arabicPeriod"/>
                      </a:pPr>
                      <a:r>
                        <a:rPr lang="hi-IN" sz="2400" dirty="0" smtClean="0">
                          <a:latin typeface="Calisto MT" pitchFamily="18" charset="0"/>
                        </a:rPr>
                        <a:t>एनएफएसयू के दिल्ली परिसर के मौजूदा बुनियादी ढांचे को मजबूत करना।</a:t>
                      </a:r>
                      <a:endParaRPr lang="hi-IN" sz="2400" b="0" dirty="0" smtClean="0">
                        <a:latin typeface="Calisto MT" pitchFamily="18" charset="0"/>
                      </a:endParaRPr>
                    </a:p>
                  </a:txBody>
                  <a:tcPr/>
                </a:tc>
              </a:tr>
            </a:tbl>
          </a:graphicData>
        </a:graphic>
      </p:graphicFrame>
    </p:spTree>
    <p:extLst>
      <p:ext uri="{BB962C8B-B14F-4D97-AF65-F5344CB8AC3E}">
        <p14:creationId xmlns:p14="http://schemas.microsoft.com/office/powerpoint/2010/main" val="2542020854"/>
      </p:ext>
    </p:extLst>
  </p:cSld>
  <p:clrMapOvr>
    <a:masterClrMapping/>
  </p:clrMapOvr>
  <p:transition spd="slow" advTm="30333">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 xmlns:a16="http://schemas.microsoft.com/office/drawing/2014/main" id="{38428CEE-7EA3-3E04-01F8-C235CBB58AF4}"/>
              </a:ext>
            </a:extLst>
          </p:cNvPr>
          <p:cNvGrpSpPr/>
          <p:nvPr/>
        </p:nvGrpSpPr>
        <p:grpSpPr>
          <a:xfrm>
            <a:off x="0" y="17044"/>
            <a:ext cx="12191999" cy="830997"/>
            <a:chOff x="-522515" y="-88708"/>
            <a:chExt cx="12344397" cy="1083324"/>
          </a:xfrm>
        </p:grpSpPr>
        <p:sp>
          <p:nvSpPr>
            <p:cNvPr id="8" name="TextBox 7">
              <a:extLst>
                <a:ext uri="{FF2B5EF4-FFF2-40B4-BE49-F238E27FC236}">
                  <a16:creationId xmlns="" xmlns:a16="http://schemas.microsoft.com/office/drawing/2014/main" id="{1F815FD6-2B08-8414-8E09-A0F799D488C6}"/>
                </a:ext>
              </a:extLst>
            </p:cNvPr>
            <p:cNvSpPr txBox="1"/>
            <p:nvPr/>
          </p:nvSpPr>
          <p:spPr>
            <a:xfrm>
              <a:off x="-522515" y="-88708"/>
              <a:ext cx="12344397" cy="1083324"/>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ln>
                    <a:solidFill>
                      <a:srgbClr val="002060"/>
                    </a:solidFill>
                  </a:ln>
                  <a:solidFill>
                    <a:srgbClr val="002060"/>
                  </a:solidFill>
                  <a:latin typeface="Bodoni MT" pitchFamily="18" charset="0"/>
                </a:rPr>
                <a:t>APARCHIT </a:t>
              </a:r>
              <a:r>
                <a:rPr lang="en-US" sz="2800" dirty="0">
                  <a:ln>
                    <a:solidFill>
                      <a:srgbClr val="002060"/>
                    </a:solidFill>
                  </a:ln>
                  <a:solidFill>
                    <a:srgbClr val="002060"/>
                  </a:solidFill>
                  <a:latin typeface="Bodoni MT" pitchFamily="18" charset="0"/>
                </a:rPr>
                <a:t>EXAM </a:t>
              </a:r>
              <a:r>
                <a:rPr lang="en-US" sz="2800" dirty="0" smtClean="0">
                  <a:ln>
                    <a:solidFill>
                      <a:srgbClr val="002060"/>
                    </a:solidFill>
                  </a:ln>
                  <a:solidFill>
                    <a:srgbClr val="002060"/>
                  </a:solidFill>
                  <a:latin typeface="Bodoni MT" pitchFamily="18" charset="0"/>
                </a:rPr>
                <a:t>WARRIORS</a:t>
              </a:r>
              <a:endParaRPr lang="en-US" sz="2800" spc="300" dirty="0">
                <a:ln w="28575">
                  <a:solidFill>
                    <a:prstClr val="black"/>
                  </a:solidFill>
                </a:ln>
                <a:solidFill>
                  <a:srgbClr val="002060"/>
                </a:solidFill>
                <a:latin typeface="Bodoni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 xmlns:a16="http://schemas.microsoft.com/office/drawing/2014/main"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 name="Rectangle 3"/>
          <p:cNvSpPr/>
          <p:nvPr/>
        </p:nvSpPr>
        <p:spPr>
          <a:xfrm>
            <a:off x="-1" y="848041"/>
            <a:ext cx="12192000" cy="523220"/>
          </a:xfrm>
          <a:prstGeom prst="rect">
            <a:avLst/>
          </a:prstGeom>
          <a:solidFill>
            <a:schemeClr val="tx1"/>
          </a:solidFill>
          <a:ln w="12700">
            <a:solidFill>
              <a:srgbClr val="FFC000"/>
            </a:solidFill>
          </a:ln>
        </p:spPr>
        <p:txBody>
          <a:bodyPr wrap="square">
            <a:spAutoFit/>
          </a:bodyPr>
          <a:lstStyle/>
          <a:p>
            <a:pPr algn="ctr"/>
            <a:r>
              <a:rPr lang="en-US" sz="2800" dirty="0">
                <a:solidFill>
                  <a:srgbClr val="FFC000"/>
                </a:solidFill>
                <a:latin typeface="Calisto MT" pitchFamily="18" charset="0"/>
              </a:rPr>
              <a:t>Financial Outlay for the NFIES</a:t>
            </a:r>
          </a:p>
        </p:txBody>
      </p:sp>
      <p:graphicFrame>
        <p:nvGraphicFramePr>
          <p:cNvPr id="2" name="Table 1"/>
          <p:cNvGraphicFramePr>
            <a:graphicFrameLocks noGrp="1"/>
          </p:cNvGraphicFramePr>
          <p:nvPr>
            <p:extLst>
              <p:ext uri="{D42A27DB-BD31-4B8C-83A1-F6EECF244321}">
                <p14:modId xmlns:p14="http://schemas.microsoft.com/office/powerpoint/2010/main" val="4064556177"/>
              </p:ext>
            </p:extLst>
          </p:nvPr>
        </p:nvGraphicFramePr>
        <p:xfrm>
          <a:off x="-1" y="1371261"/>
          <a:ext cx="12192000" cy="5303520"/>
        </p:xfrm>
        <a:graphic>
          <a:graphicData uri="http://schemas.openxmlformats.org/drawingml/2006/table">
            <a:tbl>
              <a:tblPr firstRow="1" bandRow="1">
                <a:tableStyleId>{616DA210-FB5B-4158-B5E0-FEB733F419BA}</a:tableStyleId>
              </a:tblPr>
              <a:tblGrid>
                <a:gridCol w="12192000"/>
              </a:tblGrid>
              <a:tr h="370840">
                <a:tc>
                  <a:txBody>
                    <a:bodyPr/>
                    <a:lstStyle/>
                    <a:p>
                      <a:pPr marL="457200" indent="-457200">
                        <a:buFont typeface="Wingdings" pitchFamily="2" charset="2"/>
                        <a:buChar char="ü"/>
                      </a:pPr>
                      <a:r>
                        <a:rPr lang="en-US" sz="2800" b="0" dirty="0" smtClean="0">
                          <a:solidFill>
                            <a:srgbClr val="FF0000"/>
                          </a:solidFill>
                          <a:latin typeface="Calisto MT" pitchFamily="18" charset="0"/>
                        </a:rPr>
                        <a:t>The central government has allocated </a:t>
                      </a:r>
                      <a:r>
                        <a:rPr lang="en-US" sz="2800" b="1" dirty="0" err="1" smtClean="0">
                          <a:solidFill>
                            <a:schemeClr val="tx1"/>
                          </a:solidFill>
                          <a:latin typeface="Calisto MT" pitchFamily="18" charset="0"/>
                        </a:rPr>
                        <a:t>Rs</a:t>
                      </a:r>
                      <a:r>
                        <a:rPr lang="en-US" sz="2800" b="1" dirty="0" smtClean="0">
                          <a:solidFill>
                            <a:schemeClr val="tx1"/>
                          </a:solidFill>
                          <a:latin typeface="Calisto MT" pitchFamily="18" charset="0"/>
                        </a:rPr>
                        <a:t> 2254.43 </a:t>
                      </a:r>
                      <a:r>
                        <a:rPr lang="en-US" sz="2800" b="1" dirty="0" err="1" smtClean="0">
                          <a:solidFill>
                            <a:schemeClr val="tx1"/>
                          </a:solidFill>
                          <a:latin typeface="Calisto MT" pitchFamily="18" charset="0"/>
                        </a:rPr>
                        <a:t>crore</a:t>
                      </a:r>
                      <a:r>
                        <a:rPr lang="en-US" sz="2800" b="1" dirty="0" smtClean="0">
                          <a:solidFill>
                            <a:schemeClr val="tx1"/>
                          </a:solidFill>
                          <a:latin typeface="Calisto MT" pitchFamily="18" charset="0"/>
                        </a:rPr>
                        <a:t> </a:t>
                      </a:r>
                      <a:r>
                        <a:rPr lang="en-US" sz="2800" b="0" dirty="0" smtClean="0">
                          <a:solidFill>
                            <a:srgbClr val="FF0000"/>
                          </a:solidFill>
                          <a:latin typeface="Calisto MT" pitchFamily="18" charset="0"/>
                        </a:rPr>
                        <a:t>for the National Forensic Infrastructure Enhancement Scheme. The money for the scheme will come from the budgetary allocation for the </a:t>
                      </a:r>
                      <a:r>
                        <a:rPr lang="en-US" sz="2800" b="0" dirty="0" smtClean="0">
                          <a:solidFill>
                            <a:schemeClr val="tx1"/>
                          </a:solidFill>
                          <a:latin typeface="Calisto MT" pitchFamily="18" charset="0"/>
                        </a:rPr>
                        <a:t>Union Ministry of Home Affairs.</a:t>
                      </a:r>
                    </a:p>
                    <a:p>
                      <a:pPr marL="457200" indent="-457200">
                        <a:buFont typeface="Wingdings" pitchFamily="2" charset="2"/>
                        <a:buChar char="ü"/>
                      </a:pPr>
                      <a:r>
                        <a:rPr lang="hi-IN" sz="2800" b="0" dirty="0" smtClean="0">
                          <a:latin typeface="Calisto MT" pitchFamily="18" charset="0"/>
                        </a:rPr>
                        <a:t>केंद्र सरकार ने नेशनल फॉरेंसिक इंफ्रास्ट्रक्चर एनहांसमेंट स्कीम के लिए 2254.43 करोड़ रुपये आवंटित किए हैं। योजना के लिए पैसा केंद्रीय गृह मंत्रालय के बजटीय आवंटन से आएगा।</a:t>
                      </a:r>
                      <a:endParaRPr lang="en-IN" sz="2800" b="0" dirty="0">
                        <a:latin typeface="Calisto MT" pitchFamily="18" charset="0"/>
                      </a:endParaRPr>
                    </a:p>
                  </a:txBody>
                  <a:tcPr/>
                </a:tc>
              </a:tr>
              <a:tr h="370840">
                <a:tc>
                  <a:txBody>
                    <a:bodyPr/>
                    <a:lstStyle/>
                    <a:p>
                      <a:pPr marL="457200" indent="-457200">
                        <a:buFont typeface="Wingdings" pitchFamily="2" charset="2"/>
                        <a:buChar char="v"/>
                      </a:pPr>
                      <a:r>
                        <a:rPr lang="en-US" sz="2800" b="0" u="sng" dirty="0" smtClean="0">
                          <a:solidFill>
                            <a:srgbClr val="FF0000"/>
                          </a:solidFill>
                          <a:latin typeface="Calisto MT" pitchFamily="18" charset="0"/>
                        </a:rPr>
                        <a:t>Duration of the NFIES</a:t>
                      </a:r>
                    </a:p>
                    <a:p>
                      <a:pPr marL="457200" indent="-457200">
                        <a:buFont typeface="Wingdings" pitchFamily="2" charset="2"/>
                        <a:buChar char="ü"/>
                      </a:pPr>
                      <a:r>
                        <a:rPr lang="en-US" sz="2800" b="0" dirty="0" smtClean="0">
                          <a:latin typeface="Calisto MT" pitchFamily="18" charset="0"/>
                        </a:rPr>
                        <a:t>The duration of the National Forensic Infrastructure Enhancement Scheme is </a:t>
                      </a:r>
                      <a:r>
                        <a:rPr lang="en-US" sz="2800" b="0" dirty="0" smtClean="0">
                          <a:solidFill>
                            <a:srgbClr val="FF0000"/>
                          </a:solidFill>
                          <a:latin typeface="Calisto MT" pitchFamily="18" charset="0"/>
                        </a:rPr>
                        <a:t>five years, </a:t>
                      </a:r>
                      <a:r>
                        <a:rPr lang="en-US" sz="2800" b="0" dirty="0" err="1" smtClean="0">
                          <a:solidFill>
                            <a:srgbClr val="FF0000"/>
                          </a:solidFill>
                          <a:latin typeface="Calisto MT" pitchFamily="18" charset="0"/>
                        </a:rPr>
                        <a:t>i.e</a:t>
                      </a:r>
                      <a:r>
                        <a:rPr lang="en-US" sz="2800" b="0" dirty="0" smtClean="0">
                          <a:solidFill>
                            <a:srgbClr val="FF0000"/>
                          </a:solidFill>
                          <a:latin typeface="Calisto MT" pitchFamily="18" charset="0"/>
                        </a:rPr>
                        <a:t> from 2024-25 to 2028-29.</a:t>
                      </a:r>
                    </a:p>
                    <a:p>
                      <a:pPr marL="457200" indent="-457200">
                        <a:buFont typeface="Wingdings" pitchFamily="2" charset="2"/>
                        <a:buChar char="ü"/>
                      </a:pPr>
                      <a:r>
                        <a:rPr lang="hi-IN" sz="2800" b="0" dirty="0" smtClean="0">
                          <a:latin typeface="Calisto MT" pitchFamily="18" charset="0"/>
                        </a:rPr>
                        <a:t>राष्ट्रीय फोरेंसिक अवसंरचना संवर्धन योजना की अवधि पांच वर्ष है, अर्थात 2024-25 से 2028-29 तक</a:t>
                      </a:r>
                      <a:endParaRPr lang="en-IN" sz="2800" b="0" dirty="0">
                        <a:latin typeface="Calisto MT" pitchFamily="18" charset="0"/>
                      </a:endParaRPr>
                    </a:p>
                  </a:txBody>
                  <a:tcPr/>
                </a:tc>
              </a:tr>
            </a:tbl>
          </a:graphicData>
        </a:graphic>
      </p:graphicFrame>
    </p:spTree>
    <p:extLst>
      <p:ext uri="{BB962C8B-B14F-4D97-AF65-F5344CB8AC3E}">
        <p14:creationId xmlns:p14="http://schemas.microsoft.com/office/powerpoint/2010/main" val="4190573808"/>
      </p:ext>
    </p:extLst>
  </p:cSld>
  <p:clrMapOvr>
    <a:masterClrMapping/>
  </p:clrMapOvr>
  <p:transition spd="slow" advTm="30333">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 xmlns:a16="http://schemas.microsoft.com/office/drawing/2014/main" id="{38428CEE-7EA3-3E04-01F8-C235CBB58AF4}"/>
              </a:ext>
            </a:extLst>
          </p:cNvPr>
          <p:cNvGrpSpPr/>
          <p:nvPr/>
        </p:nvGrpSpPr>
        <p:grpSpPr>
          <a:xfrm>
            <a:off x="0" y="17044"/>
            <a:ext cx="12191999" cy="830997"/>
            <a:chOff x="-522515" y="-88708"/>
            <a:chExt cx="12344397" cy="1083324"/>
          </a:xfrm>
        </p:grpSpPr>
        <p:sp>
          <p:nvSpPr>
            <p:cNvPr id="8" name="TextBox 7">
              <a:extLst>
                <a:ext uri="{FF2B5EF4-FFF2-40B4-BE49-F238E27FC236}">
                  <a16:creationId xmlns="" xmlns:a16="http://schemas.microsoft.com/office/drawing/2014/main" id="{1F815FD6-2B08-8414-8E09-A0F799D488C6}"/>
                </a:ext>
              </a:extLst>
            </p:cNvPr>
            <p:cNvSpPr txBox="1"/>
            <p:nvPr/>
          </p:nvSpPr>
          <p:spPr>
            <a:xfrm>
              <a:off x="-522515" y="-88708"/>
              <a:ext cx="12344397" cy="1083324"/>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ln>
                    <a:solidFill>
                      <a:srgbClr val="002060"/>
                    </a:solidFill>
                  </a:ln>
                  <a:solidFill>
                    <a:srgbClr val="002060"/>
                  </a:solidFill>
                  <a:latin typeface="Bodoni MT" pitchFamily="18" charset="0"/>
                </a:rPr>
                <a:t>APARCHIT </a:t>
              </a:r>
              <a:r>
                <a:rPr lang="en-US" sz="2800" dirty="0">
                  <a:ln>
                    <a:solidFill>
                      <a:srgbClr val="002060"/>
                    </a:solidFill>
                  </a:ln>
                  <a:solidFill>
                    <a:srgbClr val="002060"/>
                  </a:solidFill>
                  <a:latin typeface="Bodoni MT" pitchFamily="18" charset="0"/>
                </a:rPr>
                <a:t>EXAM </a:t>
              </a:r>
              <a:r>
                <a:rPr lang="en-US" sz="2800" dirty="0" smtClean="0">
                  <a:ln>
                    <a:solidFill>
                      <a:srgbClr val="002060"/>
                    </a:solidFill>
                  </a:ln>
                  <a:solidFill>
                    <a:srgbClr val="002060"/>
                  </a:solidFill>
                  <a:latin typeface="Bodoni MT" pitchFamily="18" charset="0"/>
                </a:rPr>
                <a:t>WARRIORS</a:t>
              </a:r>
              <a:endParaRPr lang="en-US" sz="2800" spc="300" dirty="0">
                <a:ln w="28575">
                  <a:solidFill>
                    <a:prstClr val="black"/>
                  </a:solidFill>
                </a:ln>
                <a:solidFill>
                  <a:srgbClr val="002060"/>
                </a:solidFill>
                <a:latin typeface="Bodoni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 xmlns:a16="http://schemas.microsoft.com/office/drawing/2014/main"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 name="Rectangle 3"/>
          <p:cNvSpPr/>
          <p:nvPr/>
        </p:nvSpPr>
        <p:spPr>
          <a:xfrm>
            <a:off x="-1" y="848041"/>
            <a:ext cx="12192000" cy="523220"/>
          </a:xfrm>
          <a:prstGeom prst="rect">
            <a:avLst/>
          </a:prstGeom>
          <a:solidFill>
            <a:schemeClr val="tx1"/>
          </a:solidFill>
          <a:ln w="12700">
            <a:solidFill>
              <a:srgbClr val="FFC000"/>
            </a:solidFill>
          </a:ln>
        </p:spPr>
        <p:txBody>
          <a:bodyPr wrap="square">
            <a:spAutoFit/>
          </a:bodyPr>
          <a:lstStyle/>
          <a:p>
            <a:pPr algn="ctr"/>
            <a:r>
              <a:rPr lang="en-US" sz="2800" dirty="0">
                <a:solidFill>
                  <a:srgbClr val="FFC000"/>
                </a:solidFill>
                <a:latin typeface="Calisto MT" pitchFamily="18" charset="0"/>
              </a:rPr>
              <a:t>Aim of the NFIES </a:t>
            </a:r>
          </a:p>
        </p:txBody>
      </p:sp>
      <p:graphicFrame>
        <p:nvGraphicFramePr>
          <p:cNvPr id="2" name="Table 1"/>
          <p:cNvGraphicFramePr>
            <a:graphicFrameLocks noGrp="1"/>
          </p:cNvGraphicFramePr>
          <p:nvPr>
            <p:extLst>
              <p:ext uri="{D42A27DB-BD31-4B8C-83A1-F6EECF244321}">
                <p14:modId xmlns:p14="http://schemas.microsoft.com/office/powerpoint/2010/main" val="967002890"/>
              </p:ext>
            </p:extLst>
          </p:nvPr>
        </p:nvGraphicFramePr>
        <p:xfrm>
          <a:off x="-1" y="1371261"/>
          <a:ext cx="12192000" cy="3901440"/>
        </p:xfrm>
        <a:graphic>
          <a:graphicData uri="http://schemas.openxmlformats.org/drawingml/2006/table">
            <a:tbl>
              <a:tblPr firstRow="1" bandRow="1">
                <a:tableStyleId>{616DA210-FB5B-4158-B5E0-FEB733F419BA}</a:tableStyleId>
              </a:tblPr>
              <a:tblGrid>
                <a:gridCol w="12192000"/>
              </a:tblGrid>
              <a:tr h="370840">
                <a:tc>
                  <a:txBody>
                    <a:bodyPr/>
                    <a:lstStyle/>
                    <a:p>
                      <a:pPr marL="342900" indent="-342900">
                        <a:buFont typeface="Wingdings" pitchFamily="2" charset="2"/>
                        <a:buChar char="ü"/>
                      </a:pPr>
                      <a:r>
                        <a:rPr lang="en-US" sz="2400" b="0" dirty="0" smtClean="0">
                          <a:solidFill>
                            <a:srgbClr val="FF0000"/>
                          </a:solidFill>
                          <a:latin typeface="Calisto MT" pitchFamily="18" charset="0"/>
                        </a:rPr>
                        <a:t>The aim of the NFIES scheme is to strengthen the </a:t>
                      </a:r>
                      <a:r>
                        <a:rPr lang="en-US" sz="2400" b="0" dirty="0" smtClean="0">
                          <a:solidFill>
                            <a:schemeClr val="tx1"/>
                          </a:solidFill>
                          <a:latin typeface="Calisto MT" pitchFamily="18" charset="0"/>
                        </a:rPr>
                        <a:t>forensic science infrastructure </a:t>
                      </a:r>
                      <a:r>
                        <a:rPr lang="en-US" sz="2400" b="0" dirty="0" smtClean="0">
                          <a:solidFill>
                            <a:srgbClr val="FF0000"/>
                          </a:solidFill>
                          <a:latin typeface="Calisto MT" pitchFamily="18" charset="0"/>
                        </a:rPr>
                        <a:t>in the country to aid the </a:t>
                      </a:r>
                      <a:r>
                        <a:rPr lang="en-US" sz="2400" b="0" dirty="0" smtClean="0">
                          <a:solidFill>
                            <a:schemeClr val="tx1"/>
                          </a:solidFill>
                          <a:latin typeface="Calisto MT" pitchFamily="18" charset="0"/>
                        </a:rPr>
                        <a:t>scientific investigation of crime</a:t>
                      </a:r>
                      <a:r>
                        <a:rPr lang="en-US" sz="2400" b="0" dirty="0" smtClean="0">
                          <a:solidFill>
                            <a:srgbClr val="FF0000"/>
                          </a:solidFill>
                          <a:latin typeface="Calisto MT" pitchFamily="18" charset="0"/>
                        </a:rPr>
                        <a:t>. The three new criminal laws, </a:t>
                      </a:r>
                      <a:r>
                        <a:rPr lang="en-US" sz="2400" b="0" dirty="0" err="1" smtClean="0">
                          <a:solidFill>
                            <a:schemeClr val="tx1"/>
                          </a:solidFill>
                          <a:latin typeface="Calisto MT" pitchFamily="18" charset="0"/>
                        </a:rPr>
                        <a:t>Bharatiya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Nyaya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Sanhita</a:t>
                      </a:r>
                      <a:r>
                        <a:rPr lang="en-US" sz="2400" b="0" dirty="0" smtClean="0">
                          <a:solidFill>
                            <a:schemeClr val="tx1"/>
                          </a:solidFill>
                          <a:latin typeface="Calisto MT" pitchFamily="18" charset="0"/>
                        </a:rPr>
                        <a:t>, 2023</a:t>
                      </a:r>
                      <a:r>
                        <a:rPr lang="en-US" sz="2400" b="0" dirty="0" smtClean="0">
                          <a:solidFill>
                            <a:srgbClr val="FF0000"/>
                          </a:solidFill>
                          <a:latin typeface="Calisto MT" pitchFamily="18" charset="0"/>
                        </a:rPr>
                        <a:t>, </a:t>
                      </a:r>
                      <a:r>
                        <a:rPr lang="en-US" sz="2400" b="0" dirty="0" err="1" smtClean="0">
                          <a:solidFill>
                            <a:schemeClr val="tx1"/>
                          </a:solidFill>
                          <a:latin typeface="Calisto MT" pitchFamily="18" charset="0"/>
                        </a:rPr>
                        <a:t>Bharatiya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Nagarik</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Suraksha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Sanhita</a:t>
                      </a:r>
                      <a:r>
                        <a:rPr lang="en-US" sz="2400" b="0" dirty="0" smtClean="0">
                          <a:solidFill>
                            <a:schemeClr val="tx1"/>
                          </a:solidFill>
                          <a:latin typeface="Calisto MT" pitchFamily="18" charset="0"/>
                        </a:rPr>
                        <a:t>, 2023</a:t>
                      </a:r>
                      <a:r>
                        <a:rPr lang="en-US" sz="2400" b="0" dirty="0" smtClean="0">
                          <a:solidFill>
                            <a:srgbClr val="FF0000"/>
                          </a:solidFill>
                          <a:latin typeface="Calisto MT" pitchFamily="18" charset="0"/>
                        </a:rPr>
                        <a:t>, and </a:t>
                      </a:r>
                      <a:r>
                        <a:rPr lang="en-US" sz="2400" b="0" dirty="0" err="1" smtClean="0">
                          <a:solidFill>
                            <a:schemeClr val="tx1"/>
                          </a:solidFill>
                          <a:latin typeface="Calisto MT" pitchFamily="18" charset="0"/>
                        </a:rPr>
                        <a:t>Bharatiya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Sakshya</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Adhiniyam</a:t>
                      </a:r>
                      <a:r>
                        <a:rPr lang="en-US" sz="2400" b="0" dirty="0" smtClean="0">
                          <a:solidFill>
                            <a:srgbClr val="FF0000"/>
                          </a:solidFill>
                          <a:latin typeface="Calisto MT" pitchFamily="18" charset="0"/>
                        </a:rPr>
                        <a:t>, 2023, will come into effect on 1 July 2024.</a:t>
                      </a:r>
                      <a:endParaRPr lang="hi-IN" sz="2400" b="0" dirty="0" smtClean="0">
                        <a:solidFill>
                          <a:srgbClr val="FF0000"/>
                        </a:solidFill>
                        <a:latin typeface="Calisto MT" pitchFamily="18" charset="0"/>
                      </a:endParaRPr>
                    </a:p>
                    <a:p>
                      <a:pPr marL="342900" indent="-342900">
                        <a:buFont typeface="Wingdings" pitchFamily="2" charset="2"/>
                        <a:buChar char="ü"/>
                      </a:pPr>
                      <a:r>
                        <a:rPr lang="hi-IN" sz="2000" b="0" dirty="0" smtClean="0">
                          <a:latin typeface="Calisto MT" pitchFamily="18" charset="0"/>
                        </a:rPr>
                        <a:t>एनएफआईईएस योजना का उद्देश्य अपराध की वैज्ञानिक जांच में सहायता के लिए देश में फोरेंसिक विज्ञान के बुनियादी ढांचे को मजबूत करना है। तीन नए आपराधिक कानून, भारतीय न्याय संहिता, 2023, भारतीय नागरिक सुरक्षा संहिता, 2023 और भारतीय साक्ष्य अधिनियम, 2023, 1 जुलाई 2024 को लागू होंगे।</a:t>
                      </a:r>
                      <a:endParaRPr lang="en-IN" sz="2000" b="0" dirty="0">
                        <a:latin typeface="Calisto MT" pitchFamily="18" charset="0"/>
                      </a:endParaRPr>
                    </a:p>
                  </a:txBody>
                  <a:tcPr/>
                </a:tc>
              </a:tr>
              <a:tr h="370840">
                <a:tc>
                  <a:txBody>
                    <a:bodyPr/>
                    <a:lstStyle/>
                    <a:p>
                      <a:pPr marL="342900" indent="-342900">
                        <a:buFont typeface="Wingdings" pitchFamily="2" charset="2"/>
                        <a:buChar char="ü"/>
                      </a:pPr>
                      <a:r>
                        <a:rPr lang="en-US" sz="2400" dirty="0" smtClean="0">
                          <a:solidFill>
                            <a:srgbClr val="FF0000"/>
                          </a:solidFill>
                          <a:latin typeface="Calisto MT" pitchFamily="18" charset="0"/>
                        </a:rPr>
                        <a:t>Under the new law, forensic investigation is mandatory for criminal cases, which provides for imprisonment of seven years or more.</a:t>
                      </a:r>
                      <a:endParaRPr lang="hi-IN" sz="2400" dirty="0" smtClean="0">
                        <a:solidFill>
                          <a:srgbClr val="FF0000"/>
                        </a:solidFill>
                        <a:latin typeface="Calisto MT" pitchFamily="18" charset="0"/>
                      </a:endParaRPr>
                    </a:p>
                    <a:p>
                      <a:pPr marL="342900" indent="-342900">
                        <a:buFont typeface="Wingdings" pitchFamily="2" charset="2"/>
                        <a:buChar char="ü"/>
                      </a:pPr>
                      <a:r>
                        <a:rPr lang="hi-IN" sz="2000" dirty="0" smtClean="0">
                          <a:latin typeface="Calisto MT" pitchFamily="18" charset="0"/>
                        </a:rPr>
                        <a:t>नए कानून के तहत आपराधिक मामलों में फोरेंसिक जांच अनिवार्य है, जिसमें सात साल या उससे अधिक की सजा का प्रावधान है।</a:t>
                      </a:r>
                      <a:endParaRPr lang="en-IN" sz="2000" dirty="0">
                        <a:latin typeface="Calisto MT" pitchFamily="18"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9886313"/>
              </p:ext>
            </p:extLst>
          </p:nvPr>
        </p:nvGraphicFramePr>
        <p:xfrm>
          <a:off x="-1" y="5278414"/>
          <a:ext cx="12192000" cy="1127760"/>
        </p:xfrm>
        <a:graphic>
          <a:graphicData uri="http://schemas.openxmlformats.org/drawingml/2006/table">
            <a:tbl>
              <a:tblPr firstRow="1" bandRow="1">
                <a:tableStyleId>{5940675A-B579-460E-94D1-54222C63F5DA}</a:tableStyleId>
              </a:tblPr>
              <a:tblGrid>
                <a:gridCol w="12192000"/>
              </a:tblGrid>
              <a:tr h="370840">
                <a:tc>
                  <a:txBody>
                    <a:bodyPr/>
                    <a:lstStyle/>
                    <a:p>
                      <a:pPr marL="342900" indent="-342900">
                        <a:buFont typeface="Wingdings" pitchFamily="2" charset="2"/>
                        <a:buChar char="ü"/>
                      </a:pPr>
                      <a:r>
                        <a:rPr lang="en-US" sz="2400" dirty="0" smtClean="0">
                          <a:latin typeface="Calisto MT" pitchFamily="18" charset="0"/>
                        </a:rPr>
                        <a:t>The National Forensic Sciences University (NFSU) is the world’s first and only forensics university in the world.</a:t>
                      </a:r>
                      <a:endParaRPr lang="hi-IN" sz="2400" dirty="0" smtClean="0">
                        <a:latin typeface="Calisto MT" pitchFamily="18" charset="0"/>
                      </a:endParaRPr>
                    </a:p>
                    <a:p>
                      <a:pPr marL="342900" indent="-342900">
                        <a:buFont typeface="Wingdings" pitchFamily="2" charset="2"/>
                        <a:buChar char="ü"/>
                      </a:pPr>
                      <a:r>
                        <a:rPr lang="hi-IN" sz="2000" dirty="0" smtClean="0">
                          <a:latin typeface="Calisto MT" pitchFamily="18" charset="0"/>
                        </a:rPr>
                        <a:t>नेशनल फोरेंसिक साइंसेज यूनिवर्सिटी (एनएफएसयू) दुनिया का पहला और दुनिया का एकमात्र फोरेंसिक विश्वविद्यालय है।</a:t>
                      </a:r>
                      <a:endParaRPr lang="en-US" sz="2000" dirty="0" smtClean="0">
                        <a:latin typeface="Calisto MT" pitchFamily="18" charset="0"/>
                      </a:endParaRPr>
                    </a:p>
                  </a:txBody>
                  <a:tcPr/>
                </a:tc>
              </a:tr>
            </a:tbl>
          </a:graphicData>
        </a:graphic>
      </p:graphicFrame>
      <p:sp>
        <p:nvSpPr>
          <p:cNvPr id="9" name="TextBox 8">
            <a:extLst>
              <a:ext uri="{FF2B5EF4-FFF2-40B4-BE49-F238E27FC236}">
                <a16:creationId xmlns="" xmlns:a16="http://schemas.microsoft.com/office/drawing/2014/main" id="{B0E447CE-3294-AC76-885D-1D6F56BEB02F}"/>
              </a:ext>
            </a:extLst>
          </p:cNvPr>
          <p:cNvSpPr txBox="1"/>
          <p:nvPr/>
        </p:nvSpPr>
        <p:spPr>
          <a:xfrm>
            <a:off x="0" y="6497079"/>
            <a:ext cx="12192000" cy="461665"/>
          </a:xfrm>
          <a:prstGeom prst="rect">
            <a:avLst/>
          </a:prstGeom>
          <a:solidFill>
            <a:srgbClr val="FFC000"/>
          </a:solidFill>
          <a:ln w="19050">
            <a:solidFill>
              <a:srgbClr val="002060"/>
            </a:solidFill>
          </a:ln>
        </p:spPr>
        <p:txBody>
          <a:bodyPr wrap="square" rtlCol="0">
            <a:spAutoFit/>
          </a:bodyPr>
          <a:lstStyle/>
          <a:p>
            <a:pPr algn="ctr"/>
            <a:r>
              <a:rPr lang="en-IN" sz="2400" b="1" spc="370" dirty="0">
                <a:solidFill>
                  <a:srgbClr val="FF0000"/>
                </a:solidFill>
                <a:latin typeface="Calisto MT" pitchFamily="18" charset="0"/>
                <a:ea typeface="Calibri" panose="020F0502020204030204" pitchFamily="34" charset="0"/>
                <a:cs typeface="Mangal" panose="02040503050203030202" pitchFamily="18" charset="0"/>
              </a:rPr>
              <a:t>Follow us: </a:t>
            </a:r>
            <a:r>
              <a:rPr lang="en-IN" sz="2400" b="1" u="sng" spc="370" dirty="0">
                <a:solidFill>
                  <a:srgbClr val="833C0B"/>
                </a:solidFill>
                <a:latin typeface="Calisto MT" pitchFamily="18" charset="0"/>
                <a:ea typeface="Calibri" panose="020F0502020204030204" pitchFamily="34" charset="0"/>
                <a:cs typeface="Mangal" panose="02040503050203030202" pitchFamily="18" charset="0"/>
                <a:hlinkClick r:id="rId5"/>
              </a:rPr>
              <a:t>Official Site</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0070C0"/>
                </a:solidFill>
                <a:latin typeface="Calisto MT" pitchFamily="18" charset="0"/>
                <a:ea typeface="Calibri" panose="020F0502020204030204" pitchFamily="34" charset="0"/>
                <a:cs typeface="Mangal" panose="02040503050203030202" pitchFamily="18" charset="0"/>
                <a:hlinkClick r:id="rId6">
                  <a:extLst>
                    <a:ext uri="{A12FA001-AC4F-418D-AE19-62706E023703}">
                      <ahyp:hlinkClr xmlns="" xmlns:ahyp="http://schemas.microsoft.com/office/drawing/2018/hyperlinkcolor" val="tx"/>
                    </a:ext>
                  </a:extLst>
                </a:hlinkClick>
              </a:rPr>
              <a:t>Telegram</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4BACC6">
                    <a:lumMod val="75000"/>
                  </a:srgbClr>
                </a:solidFill>
                <a:latin typeface="Calisto MT" pitchFamily="18" charset="0"/>
                <a:ea typeface="Calibri" panose="020F0502020204030204" pitchFamily="34" charset="0"/>
                <a:cs typeface="Mangal" panose="02040503050203030202" pitchFamily="18" charset="0"/>
                <a:hlinkClick r:id="rId7">
                  <a:extLst>
                    <a:ext uri="{A12FA001-AC4F-418D-AE19-62706E023703}">
                      <ahyp:hlinkClr xmlns="" xmlns:ahyp="http://schemas.microsoft.com/office/drawing/2018/hyperlinkcolor" val="tx"/>
                    </a:ext>
                  </a:extLst>
                </a:hlinkClick>
              </a:rPr>
              <a:t>Facebook</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C00000"/>
                </a:solidFill>
                <a:latin typeface="Calisto MT" pitchFamily="18" charset="0"/>
                <a:ea typeface="Calibri" panose="020F0502020204030204" pitchFamily="34" charset="0"/>
                <a:cs typeface="Mangal" panose="02040503050203030202" pitchFamily="18" charset="0"/>
                <a:hlinkClick r:id="rId8">
                  <a:extLst>
                    <a:ext uri="{A12FA001-AC4F-418D-AE19-62706E023703}">
                      <ahyp:hlinkClr xmlns="" xmlns:ahyp="http://schemas.microsoft.com/office/drawing/2018/hyperlinkcolor" val="tx"/>
                    </a:ext>
                  </a:extLst>
                </a:hlinkClick>
              </a:rPr>
              <a:t>Instagram</a:t>
            </a:r>
            <a:endParaRPr lang="en-IN" sz="2400" spc="370" dirty="0">
              <a:solidFill>
                <a:prstClr val="black"/>
              </a:solidFill>
              <a:latin typeface="Calisto MT" pitchFamily="18" charset="0"/>
            </a:endParaRPr>
          </a:p>
        </p:txBody>
      </p:sp>
    </p:spTree>
    <p:extLst>
      <p:ext uri="{BB962C8B-B14F-4D97-AF65-F5344CB8AC3E}">
        <p14:creationId xmlns:p14="http://schemas.microsoft.com/office/powerpoint/2010/main" val="2349139226"/>
      </p:ext>
    </p:extLst>
  </p:cSld>
  <p:clrMapOvr>
    <a:masterClrMapping/>
  </p:clrMapOvr>
  <p:transition spd="slow" advTm="30333">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134808"/>
            <a:ext cx="12191998" cy="3970318"/>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Q.11. What </a:t>
            </a:r>
            <a:r>
              <a:rPr lang="en-US" sz="2800" dirty="0">
                <a:solidFill>
                  <a:srgbClr val="FF0000"/>
                </a:solidFill>
                <a:latin typeface="Calisto MT" pitchFamily="18" charset="0"/>
              </a:rPr>
              <a:t>is the duration of the central government’s National Forensic Infrastructure Enhancement Scheme (NFIES</a:t>
            </a:r>
            <a:r>
              <a:rPr lang="en-US" sz="2800" dirty="0" smtClean="0">
                <a:solidFill>
                  <a:srgbClr val="FF0000"/>
                </a:solidFill>
                <a:latin typeface="Calisto MT" pitchFamily="18" charset="0"/>
              </a:rPr>
              <a:t>)?</a:t>
            </a:r>
          </a:p>
          <a:p>
            <a:r>
              <a:rPr lang="en-US" sz="2800" dirty="0">
                <a:solidFill>
                  <a:srgbClr val="FF0000"/>
                </a:solidFill>
                <a:latin typeface="Calisto MT" pitchFamily="18" charset="0"/>
              </a:rPr>
              <a:t>Q. </a:t>
            </a:r>
            <a:r>
              <a:rPr lang="hi-IN" sz="2800" dirty="0">
                <a:solidFill>
                  <a:srgbClr val="FF0000"/>
                </a:solidFill>
                <a:latin typeface="Calisto MT" pitchFamily="18" charset="0"/>
              </a:rPr>
              <a:t>केंद्र सरकार की नेशनल फोरेंसिक इंफ्रास्ट्रक्चर एनहांसमेंट स्कीम (</a:t>
            </a:r>
            <a:r>
              <a:rPr lang="en-US" sz="2800" dirty="0">
                <a:solidFill>
                  <a:srgbClr val="FF0000"/>
                </a:solidFill>
                <a:latin typeface="Calisto MT" pitchFamily="18" charset="0"/>
              </a:rPr>
              <a:t>NFIES) </a:t>
            </a:r>
            <a:r>
              <a:rPr lang="hi-IN" sz="2800" dirty="0">
                <a:solidFill>
                  <a:srgbClr val="FF0000"/>
                </a:solidFill>
                <a:latin typeface="Calisto MT" pitchFamily="18" charset="0"/>
              </a:rPr>
              <a:t>की अवधि क्या है?</a:t>
            </a:r>
            <a:endParaRPr lang="en-US" sz="2800" dirty="0">
              <a:solidFill>
                <a:srgbClr val="FF0000"/>
              </a:solidFill>
              <a:latin typeface="Calisto MT" pitchFamily="18" charset="0"/>
            </a:endParaRPr>
          </a:p>
          <a:p>
            <a:r>
              <a:rPr lang="en-US" sz="2800" dirty="0">
                <a:latin typeface="Calisto MT" pitchFamily="18" charset="0"/>
              </a:rPr>
              <a:t>A) 4</a:t>
            </a:r>
          </a:p>
          <a:p>
            <a:r>
              <a:rPr lang="en-US" sz="2800" dirty="0">
                <a:latin typeface="Calisto MT" pitchFamily="18" charset="0"/>
              </a:rPr>
              <a:t>B) 5</a:t>
            </a:r>
          </a:p>
          <a:p>
            <a:r>
              <a:rPr lang="en-US" sz="2800" dirty="0">
                <a:latin typeface="Calisto MT" pitchFamily="18" charset="0"/>
              </a:rPr>
              <a:t>C) 6</a:t>
            </a:r>
          </a:p>
          <a:p>
            <a:r>
              <a:rPr lang="en-US" sz="2800" dirty="0">
                <a:latin typeface="Calisto MT" pitchFamily="18" charset="0"/>
              </a:rPr>
              <a:t>D) </a:t>
            </a:r>
            <a:r>
              <a:rPr lang="en-US" sz="2800" dirty="0" smtClean="0">
                <a:latin typeface="Calisto MT" pitchFamily="18" charset="0"/>
              </a:rPr>
              <a:t>3</a:t>
            </a:r>
          </a:p>
          <a:p>
            <a:r>
              <a:rPr lang="en-US" sz="2800" dirty="0" smtClean="0">
                <a:latin typeface="Calisto MT" pitchFamily="18" charset="0"/>
              </a:rPr>
              <a:t>E) 9</a:t>
            </a:r>
          </a:p>
        </p:txBody>
      </p:sp>
    </p:spTree>
    <p:extLst>
      <p:ext uri="{BB962C8B-B14F-4D97-AF65-F5344CB8AC3E}">
        <p14:creationId xmlns:p14="http://schemas.microsoft.com/office/powerpoint/2010/main" val="1378563953"/>
      </p:ext>
    </p:extLst>
  </p:cSld>
  <p:clrMapOvr>
    <a:masterClrMapping/>
  </p:clrMapOvr>
  <p:transition spd="slow" advTm="30333">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a:t>
            </a:r>
            <a:r>
              <a:rPr lang="en-US" sz="2800" dirty="0" smtClean="0">
                <a:solidFill>
                  <a:prstClr val="black"/>
                </a:solidFill>
                <a:latin typeface="Calisto MT" pitchFamily="18" charset="0"/>
              </a:rPr>
              <a:t>B</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223940603"/>
      </p:ext>
    </p:extLst>
  </p:cSld>
  <p:clrMapOvr>
    <a:masterClrMapping/>
  </p:clrMapOvr>
  <p:transition spd="slow" advTm="30333">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108226"/>
            <a:ext cx="12192001" cy="3108543"/>
          </a:xfrm>
          <a:prstGeom prst="rect">
            <a:avLst/>
          </a:prstGeom>
          <a:ln w="38100">
            <a:solidFill>
              <a:schemeClr val="tx1"/>
            </a:solidFill>
          </a:ln>
        </p:spPr>
        <p:txBody>
          <a:bodyPr wrap="square">
            <a:spAutoFit/>
          </a:bodyPr>
          <a:lstStyle/>
          <a:p>
            <a:r>
              <a:rPr lang="en-IN" sz="2800" dirty="0" smtClean="0">
                <a:solidFill>
                  <a:srgbClr val="FF0000"/>
                </a:solidFill>
                <a:latin typeface="Calisto MT" pitchFamily="18" charset="0"/>
              </a:rPr>
              <a:t>Q.12. The </a:t>
            </a:r>
            <a:r>
              <a:rPr lang="en-IN" sz="2800" dirty="0">
                <a:solidFill>
                  <a:srgbClr val="FF0000"/>
                </a:solidFill>
                <a:latin typeface="Calisto MT" pitchFamily="18" charset="0"/>
              </a:rPr>
              <a:t>Maharashtra Maritime Board is going to build the </a:t>
            </a:r>
            <a:r>
              <a:rPr lang="en-IN" sz="2800" dirty="0" err="1">
                <a:solidFill>
                  <a:srgbClr val="FF0000"/>
                </a:solidFill>
                <a:latin typeface="Calisto MT" pitchFamily="18" charset="0"/>
              </a:rPr>
              <a:t>Vadhavan</a:t>
            </a:r>
            <a:r>
              <a:rPr lang="en-IN" sz="2800" dirty="0">
                <a:solidFill>
                  <a:srgbClr val="FF0000"/>
                </a:solidFill>
                <a:latin typeface="Calisto MT" pitchFamily="18" charset="0"/>
              </a:rPr>
              <a:t> port in Maharashtra in a joint venture with which company?</a:t>
            </a:r>
          </a:p>
          <a:p>
            <a:r>
              <a:rPr lang="en-IN" sz="2800" dirty="0">
                <a:latin typeface="Calisto MT" pitchFamily="18" charset="0"/>
              </a:rPr>
              <a:t>A) Chennai Port Authority</a:t>
            </a:r>
          </a:p>
          <a:p>
            <a:r>
              <a:rPr lang="en-IN" sz="2800" dirty="0">
                <a:latin typeface="Calisto MT" pitchFamily="18" charset="0"/>
              </a:rPr>
              <a:t>B) </a:t>
            </a:r>
            <a:r>
              <a:rPr lang="en-IN" sz="2800" dirty="0" err="1">
                <a:latin typeface="Calisto MT" pitchFamily="18" charset="0"/>
              </a:rPr>
              <a:t>Mormugao</a:t>
            </a:r>
            <a:r>
              <a:rPr lang="en-IN" sz="2800" dirty="0">
                <a:latin typeface="Calisto MT" pitchFamily="18" charset="0"/>
              </a:rPr>
              <a:t> Port Authority</a:t>
            </a:r>
          </a:p>
          <a:p>
            <a:r>
              <a:rPr lang="en-IN" sz="2800" dirty="0">
                <a:latin typeface="Calisto MT" pitchFamily="18" charset="0"/>
              </a:rPr>
              <a:t>C) Jawaharlal Nehru Port Authority</a:t>
            </a:r>
          </a:p>
          <a:p>
            <a:r>
              <a:rPr lang="en-IN" sz="2800" dirty="0">
                <a:latin typeface="Calisto MT" pitchFamily="18" charset="0"/>
              </a:rPr>
              <a:t>D) </a:t>
            </a:r>
            <a:r>
              <a:rPr lang="en-IN" sz="2800" dirty="0" err="1">
                <a:latin typeface="Calisto MT" pitchFamily="18" charset="0"/>
              </a:rPr>
              <a:t>Syama</a:t>
            </a:r>
            <a:r>
              <a:rPr lang="en-IN" sz="2800" dirty="0">
                <a:latin typeface="Calisto MT" pitchFamily="18" charset="0"/>
              </a:rPr>
              <a:t> Prasad </a:t>
            </a:r>
            <a:r>
              <a:rPr lang="en-IN" sz="2800" dirty="0" err="1">
                <a:latin typeface="Calisto MT" pitchFamily="18" charset="0"/>
              </a:rPr>
              <a:t>Mookerjee</a:t>
            </a:r>
            <a:r>
              <a:rPr lang="en-IN" sz="2800" dirty="0">
                <a:latin typeface="Calisto MT" pitchFamily="18" charset="0"/>
              </a:rPr>
              <a:t> Port </a:t>
            </a:r>
            <a:r>
              <a:rPr lang="en-IN" sz="2800" dirty="0" smtClean="0">
                <a:latin typeface="Calisto MT" pitchFamily="18" charset="0"/>
              </a:rPr>
              <a:t>Authority</a:t>
            </a:r>
          </a:p>
          <a:p>
            <a:pPr lvl="0"/>
            <a:r>
              <a:rPr lang="en-US" sz="2800" dirty="0" smtClean="0">
                <a:latin typeface="Calisto MT" pitchFamily="18" charset="0"/>
              </a:rPr>
              <a:t>E) Civil Aviation </a:t>
            </a:r>
            <a:r>
              <a:rPr lang="en-IN" sz="2800" dirty="0" smtClean="0">
                <a:solidFill>
                  <a:prstClr val="black"/>
                </a:solidFill>
                <a:latin typeface="Calisto MT" pitchFamily="18" charset="0"/>
              </a:rPr>
              <a:t>Authority</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4069468532"/>
      </p:ext>
    </p:extLst>
  </p:cSld>
  <p:clrMapOvr>
    <a:masterClrMapping/>
  </p:clrMapOvr>
  <p:transition spd="slow" advTm="30333">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C</a:t>
            </a:r>
            <a:endParaRPr lang="en-IN" sz="2800" dirty="0">
              <a:solidFill>
                <a:prstClr val="black"/>
              </a:solidFill>
              <a:latin typeface="Calisto MT"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77684517"/>
              </p:ext>
            </p:extLst>
          </p:nvPr>
        </p:nvGraphicFramePr>
        <p:xfrm>
          <a:off x="2" y="1584960"/>
          <a:ext cx="12191999" cy="5273040"/>
        </p:xfrm>
        <a:graphic>
          <a:graphicData uri="http://schemas.openxmlformats.org/drawingml/2006/table">
            <a:tbl>
              <a:tblPr firstRow="1" bandRow="1">
                <a:tableStyleId>{616DA210-FB5B-4158-B5E0-FEB733F419BA}</a:tableStyleId>
              </a:tblPr>
              <a:tblGrid>
                <a:gridCol w="12191999"/>
              </a:tblGrid>
              <a:tr h="370840">
                <a:tc>
                  <a:txBody>
                    <a:bodyPr/>
                    <a:lstStyle/>
                    <a:p>
                      <a:pPr marL="342900" indent="-342900">
                        <a:buFont typeface="Wingdings" pitchFamily="2" charset="2"/>
                        <a:buChar char="ü"/>
                      </a:pPr>
                      <a:r>
                        <a:rPr lang="en-US" sz="2400" b="0" dirty="0" smtClean="0">
                          <a:solidFill>
                            <a:srgbClr val="FF0000"/>
                          </a:solidFill>
                          <a:latin typeface="Calisto MT" pitchFamily="18" charset="0"/>
                        </a:rPr>
                        <a:t>The government of India has approved the construction of a new major port at </a:t>
                      </a:r>
                      <a:r>
                        <a:rPr lang="en-US" sz="2400" b="0" dirty="0" err="1" smtClean="0">
                          <a:solidFill>
                            <a:schemeClr val="tx1"/>
                          </a:solidFill>
                          <a:latin typeface="Calisto MT" pitchFamily="18" charset="0"/>
                        </a:rPr>
                        <a:t>Vadhavan</a:t>
                      </a:r>
                      <a:r>
                        <a:rPr lang="en-US" sz="2400" b="0" dirty="0" smtClean="0">
                          <a:solidFill>
                            <a:srgbClr val="FF0000"/>
                          </a:solidFill>
                          <a:latin typeface="Calisto MT" pitchFamily="18" charset="0"/>
                        </a:rPr>
                        <a:t>, situated in the </a:t>
                      </a:r>
                      <a:r>
                        <a:rPr lang="en-US" sz="2400" b="0" dirty="0" err="1" smtClean="0">
                          <a:solidFill>
                            <a:schemeClr val="tx1"/>
                          </a:solidFill>
                          <a:latin typeface="Calisto MT" pitchFamily="18" charset="0"/>
                        </a:rPr>
                        <a:t>Dahanu</a:t>
                      </a:r>
                      <a:r>
                        <a:rPr lang="en-US" sz="2400" b="0" dirty="0" smtClean="0">
                          <a:solidFill>
                            <a:schemeClr val="tx1"/>
                          </a:solidFill>
                          <a:latin typeface="Calisto MT" pitchFamily="18" charset="0"/>
                        </a:rPr>
                        <a:t> </a:t>
                      </a:r>
                      <a:r>
                        <a:rPr lang="en-US" sz="2400" b="0" dirty="0" err="1" smtClean="0">
                          <a:solidFill>
                            <a:schemeClr val="tx1"/>
                          </a:solidFill>
                          <a:latin typeface="Calisto MT" pitchFamily="18" charset="0"/>
                        </a:rPr>
                        <a:t>taluka</a:t>
                      </a:r>
                      <a:r>
                        <a:rPr lang="en-US" sz="2400" b="0" dirty="0" smtClean="0">
                          <a:solidFill>
                            <a:schemeClr val="tx1"/>
                          </a:solidFill>
                          <a:latin typeface="Calisto MT" pitchFamily="18" charset="0"/>
                        </a:rPr>
                        <a:t> </a:t>
                      </a:r>
                      <a:r>
                        <a:rPr lang="en-US" sz="2400" b="0" dirty="0" smtClean="0">
                          <a:solidFill>
                            <a:srgbClr val="FF0000"/>
                          </a:solidFill>
                          <a:latin typeface="Calisto MT" pitchFamily="18" charset="0"/>
                        </a:rPr>
                        <a:t>of the </a:t>
                      </a:r>
                      <a:r>
                        <a:rPr lang="en-US" sz="2400" b="0" dirty="0" err="1" smtClean="0">
                          <a:solidFill>
                            <a:srgbClr val="FF0000"/>
                          </a:solidFill>
                          <a:latin typeface="Calisto MT" pitchFamily="18" charset="0"/>
                        </a:rPr>
                        <a:t>Palghar</a:t>
                      </a:r>
                      <a:r>
                        <a:rPr lang="en-US" sz="2400" b="0" dirty="0" smtClean="0">
                          <a:solidFill>
                            <a:srgbClr val="FF0000"/>
                          </a:solidFill>
                          <a:latin typeface="Calisto MT" pitchFamily="18" charset="0"/>
                        </a:rPr>
                        <a:t> district of Maharashtra.</a:t>
                      </a:r>
                      <a:r>
                        <a:rPr lang="en-US" sz="2400" b="0" dirty="0" smtClean="0">
                          <a:latin typeface="Calisto MT" pitchFamily="18" charset="0"/>
                        </a:rPr>
                        <a:t> </a:t>
                      </a:r>
                      <a:endParaRPr lang="hi-IN" sz="2400" b="0" dirty="0" smtClean="0">
                        <a:latin typeface="Calisto MT" pitchFamily="18" charset="0"/>
                      </a:endParaRPr>
                    </a:p>
                    <a:p>
                      <a:pPr marL="342900" indent="-342900">
                        <a:buFont typeface="Wingdings" pitchFamily="2" charset="2"/>
                        <a:buChar char="ü"/>
                      </a:pPr>
                      <a:r>
                        <a:rPr lang="hi-IN" sz="2400" b="0" dirty="0" smtClean="0">
                          <a:latin typeface="Calisto MT" pitchFamily="18" charset="0"/>
                        </a:rPr>
                        <a:t>भारत सरकार ने महाराष्ट्र के पालघर जिले के दहानू तालुका में स्थित वधावन में एक नए प्रमुख बंदरगाह के निर्माण को मंजूरी दे दी है। </a:t>
                      </a:r>
                      <a:endParaRPr lang="en-US" sz="24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The approval for the project was given by the Union Cabinet chaired by Prime Minister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Narendra</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Modi</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on 19 June 2024. The development of a new port,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Vadhavan</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is in alignment with the PM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Gatishakti</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programme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a:t>
                      </a:r>
                      <a:endParaRPr kumimoji="0" lang="en-IN" sz="24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Wingdings" pitchFamily="2" charset="2"/>
                        <a:buChar char="ü"/>
                      </a:pPr>
                      <a:r>
                        <a:rPr lang="hi-IN" sz="2400" b="0" dirty="0" smtClean="0">
                          <a:latin typeface="Calisto MT" pitchFamily="18" charset="0"/>
                        </a:rPr>
                        <a:t>इस परियोजना को मंजूरी 19 जून 2024 को प्रधान मंत्री नरेंद्र मोदी की अध्यक्षता में केंद्रीय मंत्रिमंडल द्वारा दी गई थी। एक नए बंदरगाह, वधावन का विकास, पीएम गतिशक्ति कार्यक्रम के अनुरूप है।</a:t>
                      </a:r>
                      <a:endParaRPr lang="en-IN" sz="2400" b="0" dirty="0">
                        <a:latin typeface="Calisto MT" pitchFamily="18" charset="0"/>
                      </a:endParaRPr>
                    </a:p>
                  </a:txBody>
                  <a:tcPr>
                    <a:solidFill>
                      <a:schemeClr val="bg1">
                        <a:alpha val="20000"/>
                      </a:schemeClr>
                    </a:solidFill>
                  </a:tcPr>
                </a:tc>
              </a:tr>
              <a:tr h="370840">
                <a:tc>
                  <a:txBody>
                    <a:bodyPr/>
                    <a:lstStyle/>
                    <a:p>
                      <a:pPr marL="342900" indent="-342900">
                        <a:buFont typeface="Wingdings" pitchFamily="2" charset="2"/>
                        <a:buChar char="ü"/>
                      </a:pPr>
                      <a:r>
                        <a:rPr lang="en-US" sz="2400" b="0" dirty="0" smtClean="0">
                          <a:solidFill>
                            <a:srgbClr val="FF0000"/>
                          </a:solidFill>
                          <a:latin typeface="Calisto MT" pitchFamily="18" charset="0"/>
                        </a:rPr>
                        <a:t>The Union cabinet also approved a proposal to establish road connectivity between the </a:t>
                      </a:r>
                      <a:r>
                        <a:rPr lang="en-US" sz="2400" b="0" dirty="0" err="1" smtClean="0">
                          <a:solidFill>
                            <a:schemeClr val="tx1"/>
                          </a:solidFill>
                          <a:latin typeface="Calisto MT" pitchFamily="18" charset="0"/>
                        </a:rPr>
                        <a:t>Vadhavan</a:t>
                      </a:r>
                      <a:r>
                        <a:rPr lang="en-US" sz="2400" b="0" dirty="0" smtClean="0">
                          <a:solidFill>
                            <a:schemeClr val="tx1"/>
                          </a:solidFill>
                          <a:latin typeface="Calisto MT" pitchFamily="18" charset="0"/>
                        </a:rPr>
                        <a:t>  Port and National Highways and rail linkage </a:t>
                      </a:r>
                      <a:r>
                        <a:rPr lang="en-US" sz="2400" b="0" dirty="0" smtClean="0">
                          <a:solidFill>
                            <a:srgbClr val="FF0000"/>
                          </a:solidFill>
                          <a:latin typeface="Calisto MT" pitchFamily="18" charset="0"/>
                        </a:rPr>
                        <a:t>to the existing rail network and the upcoming Dedicated Rail Freight Corridor.</a:t>
                      </a:r>
                      <a:endParaRPr lang="hi-IN" sz="2400" b="0" dirty="0" smtClean="0">
                        <a:solidFill>
                          <a:srgbClr val="FF0000"/>
                        </a:solidFill>
                        <a:latin typeface="Calisto MT" pitchFamily="18" charset="0"/>
                      </a:endParaRPr>
                    </a:p>
                    <a:p>
                      <a:pPr marL="342900" indent="-342900">
                        <a:buFont typeface="Wingdings" pitchFamily="2" charset="2"/>
                        <a:buChar char="ü"/>
                      </a:pPr>
                      <a:r>
                        <a:rPr lang="hi-IN" sz="2000" b="0" dirty="0" smtClean="0">
                          <a:latin typeface="Calisto MT" pitchFamily="18" charset="0"/>
                        </a:rPr>
                        <a:t>केंद्रीय मंत्रिमंडल ने वधावन बंदरगाह और राष्ट्रीय राजमार्गों के बीच सड़क संपर्क स्थापित करने और मौजूदा रेल नेटवर्क और आगामी समर्पित रेल फ्रेट कॉरिडोर के लिए रेल लिंकेज स्थापित करने के प्रस्ताव को भी मंजूरी दे दी।</a:t>
                      </a:r>
                      <a:endParaRPr lang="en-IN" sz="2000" b="0" dirty="0">
                        <a:latin typeface="Calisto MT" pitchFamily="18" charset="0"/>
                      </a:endParaRPr>
                    </a:p>
                  </a:txBody>
                  <a:tcPr/>
                </a:tc>
              </a:tr>
            </a:tbl>
          </a:graphicData>
        </a:graphic>
      </p:graphicFrame>
    </p:spTree>
    <p:extLst>
      <p:ext uri="{BB962C8B-B14F-4D97-AF65-F5344CB8AC3E}">
        <p14:creationId xmlns:p14="http://schemas.microsoft.com/office/powerpoint/2010/main" val="3941049904"/>
      </p:ext>
    </p:extLst>
  </p:cSld>
  <p:clrMapOvr>
    <a:masterClrMapping/>
  </p:clrMapOvr>
  <p:transition spd="slow" advTm="30333">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0" y="17044"/>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34123"/>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2" name="Rectangle 11"/>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r>
              <a:rPr lang="en-US" sz="2800" dirty="0" smtClean="0">
                <a:solidFill>
                  <a:srgbClr val="FFC000"/>
                </a:solidFill>
                <a:latin typeface="Calisto MT" pitchFamily="18" charset="0"/>
              </a:rPr>
              <a:t>Answer-C</a:t>
            </a:r>
            <a:endParaRPr lang="en-IN" sz="2800" dirty="0">
              <a:solidFill>
                <a:srgbClr val="FFC000"/>
              </a:solidFill>
              <a:latin typeface="Calisto MT"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86158907"/>
              </p:ext>
            </p:extLst>
          </p:nvPr>
        </p:nvGraphicFramePr>
        <p:xfrm>
          <a:off x="-1" y="1272811"/>
          <a:ext cx="12191999" cy="5334000"/>
        </p:xfrm>
        <a:graphic>
          <a:graphicData uri="http://schemas.openxmlformats.org/drawingml/2006/table">
            <a:tbl>
              <a:tblPr firstRow="1" bandRow="1">
                <a:tableStyleId>{68D230F3-CF80-4859-8CE7-A43EE81993B5}</a:tableStyleId>
              </a:tblPr>
              <a:tblGrid>
                <a:gridCol w="12191999"/>
              </a:tblGrid>
              <a:tr h="370840">
                <a:tc>
                  <a:txBody>
                    <a:bodyPr/>
                    <a:lstStyle/>
                    <a:p>
                      <a:pPr marL="342900" indent="-342900">
                        <a:buFont typeface="Arial" pitchFamily="34" charset="0"/>
                        <a:buChar char="•"/>
                      </a:pPr>
                      <a:r>
                        <a:rPr lang="en-US" sz="2400" b="0" dirty="0" smtClean="0">
                          <a:solidFill>
                            <a:srgbClr val="FF0000"/>
                          </a:solidFill>
                          <a:latin typeface="Calisto MT" pitchFamily="18" charset="0"/>
                        </a:rPr>
                        <a:t>Delhi airport operator DIAL said it has launched a self-service mechanism, enabling passengers to drop in their luggage, collect tags and print boarding passes to complete the check-in process in less time.</a:t>
                      </a:r>
                      <a:endParaRPr lang="hi-IN" sz="2400" b="0" dirty="0" smtClean="0">
                        <a:solidFill>
                          <a:srgbClr val="FF0000"/>
                        </a:solidFill>
                        <a:latin typeface="Calisto MT" pitchFamily="18" charset="0"/>
                      </a:endParaRPr>
                    </a:p>
                    <a:p>
                      <a:pPr marL="342900" indent="-342900">
                        <a:buFont typeface="Arial" pitchFamily="34" charset="0"/>
                        <a:buChar char="•"/>
                      </a:pPr>
                      <a:r>
                        <a:rPr lang="hi-IN" sz="2000" b="0" dirty="0" smtClean="0">
                          <a:latin typeface="Calisto MT" pitchFamily="18" charset="0"/>
                        </a:rPr>
                        <a:t>दिल्ली हवाई अड्डे के संचालक </a:t>
                      </a:r>
                      <a:r>
                        <a:rPr lang="en-US" sz="2000" b="0" dirty="0" smtClean="0">
                          <a:latin typeface="Calisto MT" pitchFamily="18" charset="0"/>
                        </a:rPr>
                        <a:t>DIAL </a:t>
                      </a:r>
                      <a:r>
                        <a:rPr lang="hi-IN" sz="2000" b="0" dirty="0" smtClean="0">
                          <a:latin typeface="Calisto MT" pitchFamily="18" charset="0"/>
                        </a:rPr>
                        <a:t>ने कहा कि उसने एक स्व-सेवा तंत्र शुरू किया है, जो यात्रियों को अपना सामान छोड़ने, टैग इकट्ठा करने और चेक-इन प्रक्रिया को कम समय में पूरा करने के लिए बोर्डिंग पास प्रिंट करने में सक्षम बनाता है।</a:t>
                      </a:r>
                      <a:endParaRPr lang="en-US" sz="2000" b="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With this, Delhi’s Indira Gandhi International Airport has become first such facility in the country to offer such a solution and second globally after Canada’s Toronto Airport.</a:t>
                      </a:r>
                      <a:endParaRPr lang="hi-IN" sz="2400" b="0" dirty="0" smtClean="0">
                        <a:solidFill>
                          <a:srgbClr val="FF0000"/>
                        </a:solidFill>
                        <a:latin typeface="Calisto MT" pitchFamily="18" charset="0"/>
                      </a:endParaRPr>
                    </a:p>
                    <a:p>
                      <a:pPr marL="342900" indent="-342900">
                        <a:buFont typeface="Arial" pitchFamily="34" charset="0"/>
                        <a:buChar char="•"/>
                      </a:pPr>
                      <a:r>
                        <a:rPr lang="hi-IN" sz="2000" b="0" dirty="0" smtClean="0">
                          <a:latin typeface="Calisto MT" pitchFamily="18" charset="0"/>
                        </a:rPr>
                        <a:t>इसके साथ, दिल्ली का इंदिरा गांधी अंतर्राष्ट्रीय हवाई अड्डा इस तरह का समाधान पेश करने वाला देश का पहला और कनाडा के टोरंटो हवाई अड्डे के बाद विश्व स्तर पर दूसरा बन गया है।</a:t>
                      </a:r>
                      <a:endParaRPr lang="en-IN" sz="2000" b="0" dirty="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The new one-step quick baggage drop solution reduces the check-in process to just 30 seconds from one minute. To make this process more efficient, DIAL has launched a quick drop solution facility.</a:t>
                      </a:r>
                      <a:endParaRPr lang="hi-IN" sz="2400" b="0" dirty="0" smtClean="0">
                        <a:solidFill>
                          <a:srgbClr val="FF0000"/>
                        </a:solidFill>
                        <a:latin typeface="Calisto MT" pitchFamily="18" charset="0"/>
                      </a:endParaRPr>
                    </a:p>
                    <a:p>
                      <a:pPr marL="342900" indent="-342900">
                        <a:buFont typeface="Arial" pitchFamily="34" charset="0"/>
                        <a:buChar char="•"/>
                      </a:pPr>
                      <a:r>
                        <a:rPr lang="hi-IN" sz="2000" b="0" dirty="0" smtClean="0">
                          <a:latin typeface="Calisto MT" pitchFamily="18" charset="0"/>
                        </a:rPr>
                        <a:t>नया एक-चरणीय त्वरित बैगेज ड्रॉप समाधान चेक-इन प्रक्रिया को एक मिनट से घटाकर केवल 30 सेकंड कर देता है।इस प्रक्रिया को और अधिक कुशल बनाने के लिए, </a:t>
                      </a:r>
                      <a:r>
                        <a:rPr lang="en-IN" sz="2000" b="0" dirty="0" smtClean="0">
                          <a:latin typeface="Calisto MT" pitchFamily="18" charset="0"/>
                        </a:rPr>
                        <a:t>DIAL </a:t>
                      </a:r>
                      <a:r>
                        <a:rPr lang="hi-IN" sz="2000" b="0" dirty="0" smtClean="0">
                          <a:latin typeface="Calisto MT" pitchFamily="18" charset="0"/>
                        </a:rPr>
                        <a:t>ने एक त्वरित ड्रॉप समाधान सुविधा शुरू की है।</a:t>
                      </a:r>
                      <a:endParaRPr lang="en-IN" sz="2000" b="0" dirty="0">
                        <a:latin typeface="Calisto MT" pitchFamily="18" charset="0"/>
                      </a:endParaRPr>
                    </a:p>
                  </a:txBody>
                  <a:tcPr/>
                </a:tc>
              </a:tr>
            </a:tbl>
          </a:graphicData>
        </a:graphic>
      </p:graphicFrame>
    </p:spTree>
    <p:extLst>
      <p:ext uri="{BB962C8B-B14F-4D97-AF65-F5344CB8AC3E}">
        <p14:creationId xmlns:p14="http://schemas.microsoft.com/office/powerpoint/2010/main" val="3002018596"/>
      </p:ext>
    </p:extLst>
  </p:cSld>
  <p:clrMapOvr>
    <a:masterClrMapping/>
  </p:clrMapOvr>
  <p:transition spd="slow" advTm="30333">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8" name="TextBox 7">
            <a:extLst>
              <a:ext uri="{FF2B5EF4-FFF2-40B4-BE49-F238E27FC236}">
                <a16:creationId xmlns="" xmlns:a16="http://schemas.microsoft.com/office/drawing/2014/main" id="{1F815FD6-2B08-8414-8E09-A0F799D488C6}"/>
              </a:ext>
            </a:extLst>
          </p:cNvPr>
          <p:cNvSpPr txBox="1"/>
          <p:nvPr/>
        </p:nvSpPr>
        <p:spPr>
          <a:xfrm>
            <a:off x="0" y="17044"/>
            <a:ext cx="12191999" cy="76944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ln>
                  <a:solidFill>
                    <a:srgbClr val="002060"/>
                  </a:solidFill>
                </a:ln>
                <a:solidFill>
                  <a:srgbClr val="002060"/>
                </a:solidFill>
                <a:latin typeface="Bell MT" pitchFamily="18" charset="0"/>
              </a:rPr>
              <a:t>APARCHIT </a:t>
            </a:r>
            <a:r>
              <a:rPr lang="en-US" sz="2800" dirty="0">
                <a:ln>
                  <a:solidFill>
                    <a:srgbClr val="002060"/>
                  </a:solidFill>
                </a:ln>
                <a:solidFill>
                  <a:srgbClr val="002060"/>
                </a:solidFill>
                <a:latin typeface="Bell MT" pitchFamily="18" charset="0"/>
              </a:rPr>
              <a:t>EXAM </a:t>
            </a:r>
            <a:r>
              <a:rPr lang="en-US" sz="2800" dirty="0" smtClean="0">
                <a:ln>
                  <a:solidFill>
                    <a:srgbClr val="002060"/>
                  </a:solidFill>
                </a:ln>
                <a:solidFill>
                  <a:srgbClr val="002060"/>
                </a:solidFill>
                <a:latin typeface="Bell MT" pitchFamily="18" charset="0"/>
              </a:rPr>
              <a:t>WARRIORS</a:t>
            </a:r>
            <a:endParaRPr lang="en-US" sz="2800" spc="300" dirty="0">
              <a:ln w="28575">
                <a:solidFill>
                  <a:prstClr val="black"/>
                </a:solidFill>
              </a:ln>
              <a:solidFill>
                <a:srgbClr val="002060"/>
              </a:solidFill>
              <a:latin typeface="Bell MT" pitchFamily="18" charset="0"/>
            </a:endParaRPr>
          </a:p>
          <a:p>
            <a:pPr algn="ctr"/>
            <a:r>
              <a:rPr lang="en-US" sz="1400" dirty="0" smtClean="0">
                <a:solidFill>
                  <a:srgbClr val="002060"/>
                </a:solidFill>
                <a:latin typeface="Bahnschrift SemiBold" panose="020B0502040204020203" pitchFamily="34" charset="0"/>
              </a:rPr>
              <a:t>  </a:t>
            </a:r>
            <a:r>
              <a:rPr lang="en-US" sz="16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 xmlns:a16="http://schemas.microsoft.com/office/drawing/2014/main"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60375" y="43434"/>
            <a:ext cx="728512" cy="716660"/>
          </a:xfrm>
          <a:prstGeom prst="rect">
            <a:avLst/>
          </a:prstGeom>
          <a:ln>
            <a:noFill/>
          </a:ln>
        </p:spPr>
      </p:pic>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1" name="Rectangle 10"/>
          <p:cNvSpPr/>
          <p:nvPr/>
        </p:nvSpPr>
        <p:spPr>
          <a:xfrm>
            <a:off x="-1" y="786485"/>
            <a:ext cx="12192000" cy="523220"/>
          </a:xfrm>
          <a:prstGeom prst="rect">
            <a:avLst/>
          </a:prstGeom>
          <a:solidFill>
            <a:schemeClr val="tx1"/>
          </a:solidFill>
          <a:ln w="38100">
            <a:solidFill>
              <a:srgbClr val="FF0000"/>
            </a:solidFill>
          </a:ln>
        </p:spPr>
        <p:txBody>
          <a:bodyPr wrap="square">
            <a:spAutoFit/>
          </a:bodyPr>
          <a:lstStyle/>
          <a:p>
            <a:pPr algn="ctr"/>
            <a:r>
              <a:rPr lang="en-US" sz="2800" dirty="0">
                <a:solidFill>
                  <a:srgbClr val="FFC000"/>
                </a:solidFill>
                <a:latin typeface="Calisto MT" pitchFamily="18" charset="0"/>
              </a:rPr>
              <a:t>Developer of the </a:t>
            </a:r>
            <a:r>
              <a:rPr lang="en-US" sz="2800" dirty="0" err="1">
                <a:solidFill>
                  <a:srgbClr val="FFC000"/>
                </a:solidFill>
                <a:latin typeface="Calisto MT" pitchFamily="18" charset="0"/>
              </a:rPr>
              <a:t>Vadhavan</a:t>
            </a:r>
            <a:r>
              <a:rPr lang="en-US" sz="2800" dirty="0">
                <a:solidFill>
                  <a:srgbClr val="FFC000"/>
                </a:solidFill>
                <a:latin typeface="Calisto MT" pitchFamily="18" charset="0"/>
              </a:rPr>
              <a:t> Port</a:t>
            </a:r>
            <a:endParaRPr lang="en-IN" sz="2800" dirty="0">
              <a:solidFill>
                <a:srgbClr val="FFC000"/>
              </a:solidFill>
              <a:latin typeface="Calisto MT"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74006636"/>
              </p:ext>
            </p:extLst>
          </p:nvPr>
        </p:nvGraphicFramePr>
        <p:xfrm>
          <a:off x="-2" y="1309705"/>
          <a:ext cx="12192002" cy="4876800"/>
        </p:xfrm>
        <a:graphic>
          <a:graphicData uri="http://schemas.openxmlformats.org/drawingml/2006/table">
            <a:tbl>
              <a:tblPr firstRow="1" bandRow="1">
                <a:tableStyleId>{616DA210-FB5B-4158-B5E0-FEB733F419BA}</a:tableStyleId>
              </a:tblPr>
              <a:tblGrid>
                <a:gridCol w="12192002"/>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Deep Draft port means that the port can handle large cargo ships.</a:t>
                      </a:r>
                    </a:p>
                    <a:p>
                      <a:pPr marL="342900" indent="-342900">
                        <a:buFont typeface="Wingdings" pitchFamily="2" charset="2"/>
                        <a:buChar char="ü"/>
                      </a:pPr>
                      <a:r>
                        <a:rPr lang="hi-IN" sz="2800" b="0" dirty="0" smtClean="0">
                          <a:latin typeface="Calisto MT" pitchFamily="18" charset="0"/>
                        </a:rPr>
                        <a:t>डीप ड्राफ्ट बंदरगाह का मतलब है कि बंदरगाह बड़े मालवाहक जहाजों को संभाल सकता है।</a:t>
                      </a:r>
                      <a:endParaRPr lang="en-IN" sz="2800" b="0" dirty="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sng" strike="noStrike" kern="1200" cap="none" spc="0" normalizeH="0" baseline="0" noProof="0" dirty="0" smtClean="0">
                          <a:ln>
                            <a:noFill/>
                          </a:ln>
                          <a:solidFill>
                            <a:srgbClr val="FF0000"/>
                          </a:solidFill>
                          <a:effectLst/>
                          <a:uLnTx/>
                          <a:uFillTx/>
                          <a:latin typeface="Calisto MT" pitchFamily="18" charset="0"/>
                          <a:ea typeface="+mn-ea"/>
                          <a:cs typeface="+mn-cs"/>
                        </a:rPr>
                        <a:t>Cost of the </a:t>
                      </a:r>
                      <a:r>
                        <a:rPr kumimoji="0" lang="en-US" sz="2800" b="0" i="0" u="sng" strike="noStrike" kern="1200" cap="none" spc="0" normalizeH="0" baseline="0" noProof="0" dirty="0" err="1" smtClean="0">
                          <a:ln>
                            <a:noFill/>
                          </a:ln>
                          <a:solidFill>
                            <a:srgbClr val="FF0000"/>
                          </a:solidFill>
                          <a:effectLst/>
                          <a:uLnTx/>
                          <a:uFillTx/>
                          <a:latin typeface="Calisto MT" pitchFamily="18" charset="0"/>
                          <a:ea typeface="+mn-ea"/>
                          <a:cs typeface="+mn-cs"/>
                        </a:rPr>
                        <a:t>Vadhavan</a:t>
                      </a:r>
                      <a:r>
                        <a:rPr kumimoji="0" lang="en-US" sz="2800" b="0" i="0" u="sng" strike="noStrike" kern="1200" cap="none" spc="0" normalizeH="0" baseline="0" noProof="0" dirty="0" smtClean="0">
                          <a:ln>
                            <a:noFill/>
                          </a:ln>
                          <a:solidFill>
                            <a:srgbClr val="FF0000"/>
                          </a:solidFill>
                          <a:effectLst/>
                          <a:uLnTx/>
                          <a:uFillTx/>
                          <a:latin typeface="Calisto MT" pitchFamily="18" charset="0"/>
                          <a:ea typeface="+mn-ea"/>
                          <a:cs typeface="+mn-cs"/>
                        </a:rPr>
                        <a:t> Port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The total cost of the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Vadhavan</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project is </a:t>
                      </a:r>
                      <a:r>
                        <a:rPr kumimoji="0" lang="en-US" sz="2800" b="1" i="0" u="none" strike="noStrike" kern="1200" cap="none" spc="0" normalizeH="0" baseline="0" noProof="0" dirty="0" smtClean="0">
                          <a:ln>
                            <a:noFill/>
                          </a:ln>
                          <a:solidFill>
                            <a:schemeClr val="tx1"/>
                          </a:solidFill>
                          <a:effectLst/>
                          <a:uLnTx/>
                          <a:uFillTx/>
                          <a:latin typeface="Calisto MT" pitchFamily="18" charset="0"/>
                          <a:ea typeface="+mn-ea"/>
                          <a:cs typeface="+mn-cs"/>
                        </a:rPr>
                        <a:t>Rs.76,220 </a:t>
                      </a:r>
                      <a:r>
                        <a:rPr kumimoji="0" lang="en-US" sz="2800" b="1" i="0" u="none" strike="noStrike" kern="1200" cap="none" spc="0" normalizeH="0" baseline="0" noProof="0" dirty="0" err="1" smtClean="0">
                          <a:ln>
                            <a:noFill/>
                          </a:ln>
                          <a:solidFill>
                            <a:schemeClr val="tx1"/>
                          </a:solidFill>
                          <a:effectLst/>
                          <a:uLnTx/>
                          <a:uFillTx/>
                          <a:latin typeface="Calisto MT" pitchFamily="18" charset="0"/>
                          <a:ea typeface="+mn-ea"/>
                          <a:cs typeface="+mn-cs"/>
                        </a:rPr>
                        <a:t>crore</a:t>
                      </a:r>
                      <a:r>
                        <a:rPr kumimoji="0" lang="en-US" sz="2800" b="1" i="0" u="none" strike="noStrike" kern="1200" cap="none" spc="0" normalizeH="0" baseline="0" noProof="0" dirty="0" smtClean="0">
                          <a:ln>
                            <a:noFill/>
                          </a:ln>
                          <a:solidFill>
                            <a:schemeClr val="tx1"/>
                          </a:solidFill>
                          <a:effectLst/>
                          <a:uLnTx/>
                          <a:uFillTx/>
                          <a:latin typeface="Calisto MT" pitchFamily="18"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This includes the cost of land acquisition, development of core infrastructure, Terminals, and other commercial infrastructure. The project will be built in the public-private partnerships (PPP) mode.</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Wingdings" pitchFamily="2" charset="2"/>
                        <a:buChar char="ü"/>
                      </a:pPr>
                      <a:r>
                        <a:rPr lang="hi-IN" sz="2800" b="0" dirty="0" smtClean="0">
                          <a:latin typeface="Calisto MT" pitchFamily="18" charset="0"/>
                        </a:rPr>
                        <a:t>वधावन प्रोजेक्ट की कुल लागत 76,220 करोड़ रुपये है. इसमें भूमि अधिग्रहण, मुख्य बुनियादी ढांचे, टर्मिनलों और अन्य वाणिज्यिक बुनियादी ढांचे के विकास की लागत शामिल है। यह परियोजना सार्वजनिक-निजी भागीदारी (पीपीपी) मोड में बनाई जाएगी।</a:t>
                      </a:r>
                      <a:endParaRPr lang="en-IN" sz="2800" b="0" dirty="0">
                        <a:latin typeface="Calisto MT" pitchFamily="18" charset="0"/>
                      </a:endParaRPr>
                    </a:p>
                  </a:txBody>
                  <a:tcPr>
                    <a:solidFill>
                      <a:schemeClr val="bg1">
                        <a:alpha val="20000"/>
                      </a:schemeClr>
                    </a:solidFill>
                  </a:tcPr>
                </a:tc>
              </a:tr>
            </a:tbl>
          </a:graphicData>
        </a:graphic>
      </p:graphicFrame>
      <p:sp>
        <p:nvSpPr>
          <p:cNvPr id="9" name="TextBox 8">
            <a:extLst>
              <a:ext uri="{FF2B5EF4-FFF2-40B4-BE49-F238E27FC236}">
                <a16:creationId xmlns="" xmlns:a16="http://schemas.microsoft.com/office/drawing/2014/main" id="{B0E447CE-3294-AC76-885D-1D6F56BEB02F}"/>
              </a:ext>
            </a:extLst>
          </p:cNvPr>
          <p:cNvSpPr txBox="1"/>
          <p:nvPr/>
        </p:nvSpPr>
        <p:spPr>
          <a:xfrm>
            <a:off x="0" y="6457890"/>
            <a:ext cx="12192000" cy="461665"/>
          </a:xfrm>
          <a:prstGeom prst="rect">
            <a:avLst/>
          </a:prstGeom>
          <a:solidFill>
            <a:srgbClr val="FFC000"/>
          </a:solidFill>
          <a:ln w="19050">
            <a:solidFill>
              <a:srgbClr val="002060"/>
            </a:solidFill>
          </a:ln>
        </p:spPr>
        <p:txBody>
          <a:bodyPr wrap="square" rtlCol="0">
            <a:spAutoFit/>
          </a:bodyPr>
          <a:lstStyle/>
          <a:p>
            <a:pPr algn="ctr"/>
            <a:r>
              <a:rPr lang="en-IN" sz="2400" b="1" spc="370" dirty="0">
                <a:solidFill>
                  <a:srgbClr val="FF0000"/>
                </a:solidFill>
                <a:latin typeface="Calisto MT" pitchFamily="18" charset="0"/>
                <a:ea typeface="Calibri" panose="020F0502020204030204" pitchFamily="34" charset="0"/>
                <a:cs typeface="Mangal" panose="02040503050203030202" pitchFamily="18" charset="0"/>
              </a:rPr>
              <a:t>Follow us: </a:t>
            </a:r>
            <a:r>
              <a:rPr lang="en-IN" sz="2400" b="1" u="sng" spc="370" dirty="0">
                <a:solidFill>
                  <a:srgbClr val="833C0B"/>
                </a:solidFill>
                <a:latin typeface="Calisto MT" pitchFamily="18" charset="0"/>
                <a:ea typeface="Calibri" panose="020F0502020204030204" pitchFamily="34" charset="0"/>
                <a:cs typeface="Mangal" panose="02040503050203030202" pitchFamily="18" charset="0"/>
                <a:hlinkClick r:id="rId5"/>
              </a:rPr>
              <a:t>Official Site</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0070C0"/>
                </a:solidFill>
                <a:latin typeface="Calisto MT" pitchFamily="18" charset="0"/>
                <a:ea typeface="Calibri" panose="020F0502020204030204" pitchFamily="34" charset="0"/>
                <a:cs typeface="Mangal" panose="02040503050203030202" pitchFamily="18" charset="0"/>
                <a:hlinkClick r:id="rId6">
                  <a:extLst>
                    <a:ext uri="{A12FA001-AC4F-418D-AE19-62706E023703}">
                      <ahyp:hlinkClr xmlns="" xmlns:ahyp="http://schemas.microsoft.com/office/drawing/2018/hyperlinkcolor" val="tx"/>
                    </a:ext>
                  </a:extLst>
                </a:hlinkClick>
              </a:rPr>
              <a:t>Telegram</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4BACC6">
                    <a:lumMod val="75000"/>
                  </a:srgbClr>
                </a:solidFill>
                <a:latin typeface="Calisto MT" pitchFamily="18" charset="0"/>
                <a:ea typeface="Calibri" panose="020F0502020204030204" pitchFamily="34" charset="0"/>
                <a:cs typeface="Mangal" panose="02040503050203030202" pitchFamily="18" charset="0"/>
                <a:hlinkClick r:id="rId7">
                  <a:extLst>
                    <a:ext uri="{A12FA001-AC4F-418D-AE19-62706E023703}">
                      <ahyp:hlinkClr xmlns="" xmlns:ahyp="http://schemas.microsoft.com/office/drawing/2018/hyperlinkcolor" val="tx"/>
                    </a:ext>
                  </a:extLst>
                </a:hlinkClick>
              </a:rPr>
              <a:t>Facebook</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C00000"/>
                </a:solidFill>
                <a:latin typeface="Calisto MT" pitchFamily="18" charset="0"/>
                <a:ea typeface="Calibri" panose="020F0502020204030204" pitchFamily="34" charset="0"/>
                <a:cs typeface="Mangal" panose="02040503050203030202" pitchFamily="18" charset="0"/>
                <a:hlinkClick r:id="rId8">
                  <a:extLst>
                    <a:ext uri="{A12FA001-AC4F-418D-AE19-62706E023703}">
                      <ahyp:hlinkClr xmlns="" xmlns:ahyp="http://schemas.microsoft.com/office/drawing/2018/hyperlinkcolor" val="tx"/>
                    </a:ext>
                  </a:extLst>
                </a:hlinkClick>
              </a:rPr>
              <a:t>Instagram</a:t>
            </a:r>
            <a:endParaRPr lang="en-IN" sz="2400" spc="370" dirty="0">
              <a:solidFill>
                <a:prstClr val="black"/>
              </a:solidFill>
              <a:latin typeface="Calisto MT" pitchFamily="18" charset="0"/>
            </a:endParaRPr>
          </a:p>
        </p:txBody>
      </p:sp>
    </p:spTree>
    <p:extLst>
      <p:ext uri="{BB962C8B-B14F-4D97-AF65-F5344CB8AC3E}">
        <p14:creationId xmlns:p14="http://schemas.microsoft.com/office/powerpoint/2010/main" val="1037866187"/>
      </p:ext>
    </p:extLst>
  </p:cSld>
  <p:clrMapOvr>
    <a:masterClrMapping/>
  </p:clrMapOvr>
  <p:transition spd="slow" advTm="30333">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119618"/>
            <a:ext cx="12191999" cy="3108543"/>
          </a:xfrm>
          <a:prstGeom prst="rect">
            <a:avLst/>
          </a:prstGeom>
          <a:ln w="57150">
            <a:solidFill>
              <a:schemeClr val="tx1"/>
            </a:solidFill>
          </a:ln>
        </p:spPr>
        <p:txBody>
          <a:bodyPr wrap="square">
            <a:spAutoFit/>
          </a:bodyPr>
          <a:lstStyle/>
          <a:p>
            <a:r>
              <a:rPr lang="en-IN" sz="2800" dirty="0" smtClean="0">
                <a:solidFill>
                  <a:srgbClr val="FF0000"/>
                </a:solidFill>
                <a:latin typeface="Calisto MT" pitchFamily="18" charset="0"/>
              </a:rPr>
              <a:t>Q.13.Where </a:t>
            </a:r>
            <a:r>
              <a:rPr lang="en-IN" sz="2800" dirty="0">
                <a:solidFill>
                  <a:srgbClr val="FF0000"/>
                </a:solidFill>
                <a:latin typeface="Calisto MT" pitchFamily="18" charset="0"/>
              </a:rPr>
              <a:t>is India’s largest deep draft port to be constructed</a:t>
            </a:r>
            <a:r>
              <a:rPr lang="en-IN" sz="2800" dirty="0" smtClean="0">
                <a:solidFill>
                  <a:srgbClr val="FF0000"/>
                </a:solidFill>
                <a:latin typeface="Calisto MT" pitchFamily="18" charset="0"/>
              </a:rPr>
              <a:t>?</a:t>
            </a:r>
          </a:p>
          <a:p>
            <a:r>
              <a:rPr lang="en-IN" sz="2800" dirty="0">
                <a:solidFill>
                  <a:srgbClr val="FF0000"/>
                </a:solidFill>
                <a:latin typeface="Calisto MT" pitchFamily="18" charset="0"/>
              </a:rPr>
              <a:t>Q. </a:t>
            </a:r>
            <a:r>
              <a:rPr lang="hi-IN" sz="2800" dirty="0">
                <a:solidFill>
                  <a:srgbClr val="FF0000"/>
                </a:solidFill>
                <a:latin typeface="Calisto MT" pitchFamily="18" charset="0"/>
              </a:rPr>
              <a:t>भारत का सबसे बड़ा डीप ड्राफ्ट बंदरगाह कहाँ बनाया जाएगा?</a:t>
            </a:r>
            <a:endParaRPr lang="en-IN" sz="2800" dirty="0">
              <a:solidFill>
                <a:srgbClr val="FF0000"/>
              </a:solidFill>
              <a:latin typeface="Calisto MT" pitchFamily="18" charset="0"/>
            </a:endParaRPr>
          </a:p>
          <a:p>
            <a:r>
              <a:rPr lang="en-IN" sz="2800" dirty="0">
                <a:latin typeface="Calisto MT" pitchFamily="18" charset="0"/>
              </a:rPr>
              <a:t>A) </a:t>
            </a:r>
            <a:r>
              <a:rPr lang="en-IN" sz="2800" dirty="0" err="1">
                <a:latin typeface="Calisto MT" pitchFamily="18" charset="0"/>
              </a:rPr>
              <a:t>Ennore</a:t>
            </a:r>
            <a:r>
              <a:rPr lang="en-IN" sz="2800" dirty="0">
                <a:latin typeface="Calisto MT" pitchFamily="18" charset="0"/>
              </a:rPr>
              <a:t> Port</a:t>
            </a:r>
          </a:p>
          <a:p>
            <a:r>
              <a:rPr lang="en-IN" sz="2800" dirty="0">
                <a:latin typeface="Calisto MT" pitchFamily="18" charset="0"/>
              </a:rPr>
              <a:t>B) </a:t>
            </a:r>
            <a:r>
              <a:rPr lang="en-IN" sz="2800" dirty="0" err="1">
                <a:latin typeface="Calisto MT" pitchFamily="18" charset="0"/>
              </a:rPr>
              <a:t>Haldia</a:t>
            </a:r>
            <a:r>
              <a:rPr lang="en-IN" sz="2800" dirty="0">
                <a:latin typeface="Calisto MT" pitchFamily="18" charset="0"/>
              </a:rPr>
              <a:t> port</a:t>
            </a:r>
          </a:p>
          <a:p>
            <a:r>
              <a:rPr lang="en-IN" sz="2800" dirty="0">
                <a:latin typeface="Calisto MT" pitchFamily="18" charset="0"/>
              </a:rPr>
              <a:t>C) </a:t>
            </a:r>
            <a:r>
              <a:rPr lang="en-IN" sz="2800" dirty="0" err="1">
                <a:latin typeface="Calisto MT" pitchFamily="18" charset="0"/>
              </a:rPr>
              <a:t>Vadhavan</a:t>
            </a:r>
            <a:r>
              <a:rPr lang="en-IN" sz="2800" dirty="0">
                <a:latin typeface="Calisto MT" pitchFamily="18" charset="0"/>
              </a:rPr>
              <a:t> Port</a:t>
            </a:r>
          </a:p>
          <a:p>
            <a:r>
              <a:rPr lang="en-IN" sz="2800" dirty="0">
                <a:latin typeface="Calisto MT" pitchFamily="18" charset="0"/>
              </a:rPr>
              <a:t>D) Kolkata </a:t>
            </a:r>
            <a:r>
              <a:rPr lang="en-IN" sz="2800" dirty="0" smtClean="0">
                <a:latin typeface="Calisto MT" pitchFamily="18" charset="0"/>
              </a:rPr>
              <a:t>Port</a:t>
            </a:r>
          </a:p>
          <a:p>
            <a:r>
              <a:rPr lang="en-US" sz="2800" dirty="0" smtClean="0">
                <a:latin typeface="Calisto MT" pitchFamily="18" charset="0"/>
              </a:rPr>
              <a:t>E) </a:t>
            </a:r>
            <a:r>
              <a:rPr lang="en-US" sz="2800" dirty="0" err="1" smtClean="0">
                <a:latin typeface="Calisto MT" pitchFamily="18" charset="0"/>
              </a:rPr>
              <a:t>Adani</a:t>
            </a:r>
            <a:r>
              <a:rPr lang="en-US" sz="2800" dirty="0" smtClean="0">
                <a:latin typeface="Calisto MT" pitchFamily="18" charset="0"/>
              </a:rPr>
              <a:t> Port</a:t>
            </a:r>
            <a:endParaRPr lang="en-IN" sz="2800" dirty="0">
              <a:latin typeface="Calisto MT" pitchFamily="18" charset="0"/>
            </a:endParaRPr>
          </a:p>
        </p:txBody>
      </p:sp>
    </p:spTree>
    <p:extLst>
      <p:ext uri="{BB962C8B-B14F-4D97-AF65-F5344CB8AC3E}">
        <p14:creationId xmlns:p14="http://schemas.microsoft.com/office/powerpoint/2010/main" val="2898616357"/>
      </p:ext>
    </p:extLst>
  </p:cSld>
  <p:clrMapOvr>
    <a:masterClrMapping/>
  </p:clrMapOvr>
  <p:transition spd="slow" advTm="30333">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C</a:t>
            </a:r>
            <a:endParaRPr lang="en-IN" sz="2800" dirty="0">
              <a:solidFill>
                <a:prstClr val="black"/>
              </a:solidFill>
              <a:latin typeface="Calisto MT" pitchFamily="18" charset="0"/>
            </a:endParaRPr>
          </a:p>
        </p:txBody>
      </p:sp>
      <p:sp>
        <p:nvSpPr>
          <p:cNvPr id="3" name="Rectangle 2"/>
          <p:cNvSpPr/>
          <p:nvPr/>
        </p:nvSpPr>
        <p:spPr>
          <a:xfrm>
            <a:off x="2" y="1608841"/>
            <a:ext cx="12096204" cy="523220"/>
          </a:xfrm>
          <a:prstGeom prst="rect">
            <a:avLst/>
          </a:prstGeom>
          <a:ln>
            <a:solidFill>
              <a:schemeClr val="tx1"/>
            </a:solidFill>
          </a:ln>
        </p:spPr>
        <p:txBody>
          <a:bodyPr wrap="square">
            <a:spAutoFit/>
          </a:bodyPr>
          <a:lstStyle/>
          <a:p>
            <a:pPr marL="457200" lvl="0" indent="-457200">
              <a:buFont typeface="Wingdings" pitchFamily="2" charset="2"/>
              <a:buChar char="ü"/>
            </a:pPr>
            <a:r>
              <a:rPr lang="en-IN" sz="2800" dirty="0" err="1" smtClean="0">
                <a:solidFill>
                  <a:prstClr val="black"/>
                </a:solidFill>
                <a:latin typeface="Calisto MT" pitchFamily="18" charset="0"/>
              </a:rPr>
              <a:t>Vadhavan</a:t>
            </a:r>
            <a:r>
              <a:rPr lang="en-IN" sz="2800" dirty="0" smtClean="0">
                <a:solidFill>
                  <a:prstClr val="black"/>
                </a:solidFill>
                <a:latin typeface="Calisto MT" pitchFamily="18" charset="0"/>
              </a:rPr>
              <a:t> </a:t>
            </a:r>
            <a:r>
              <a:rPr lang="en-IN" sz="2800" dirty="0">
                <a:solidFill>
                  <a:prstClr val="black"/>
                </a:solidFill>
                <a:latin typeface="Calisto MT" pitchFamily="18" charset="0"/>
              </a:rPr>
              <a:t>Port, in </a:t>
            </a:r>
            <a:r>
              <a:rPr lang="en-IN" sz="2800" dirty="0" err="1">
                <a:solidFill>
                  <a:prstClr val="black"/>
                </a:solidFill>
                <a:latin typeface="Calisto MT" pitchFamily="18" charset="0"/>
              </a:rPr>
              <a:t>Vadhavan</a:t>
            </a:r>
            <a:r>
              <a:rPr lang="en-IN" sz="2800" dirty="0">
                <a:solidFill>
                  <a:prstClr val="black"/>
                </a:solidFill>
                <a:latin typeface="Calisto MT" pitchFamily="18" charset="0"/>
              </a:rPr>
              <a:t> in the </a:t>
            </a:r>
            <a:r>
              <a:rPr lang="en-IN" sz="2800" dirty="0" err="1">
                <a:solidFill>
                  <a:prstClr val="black"/>
                </a:solidFill>
                <a:latin typeface="Calisto MT" pitchFamily="18" charset="0"/>
              </a:rPr>
              <a:t>Palghar</a:t>
            </a:r>
            <a:r>
              <a:rPr lang="en-IN" sz="2800" dirty="0">
                <a:solidFill>
                  <a:prstClr val="black"/>
                </a:solidFill>
                <a:latin typeface="Calisto MT" pitchFamily="18" charset="0"/>
              </a:rPr>
              <a:t> district of Maharashtra.</a:t>
            </a:r>
          </a:p>
        </p:txBody>
      </p:sp>
    </p:spTree>
    <p:extLst>
      <p:ext uri="{BB962C8B-B14F-4D97-AF65-F5344CB8AC3E}">
        <p14:creationId xmlns:p14="http://schemas.microsoft.com/office/powerpoint/2010/main" val="1279354411"/>
      </p:ext>
    </p:extLst>
  </p:cSld>
  <p:clrMapOvr>
    <a:masterClrMapping/>
  </p:clrMapOvr>
  <p:transition spd="slow" advTm="30333">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6041"/>
            <a:ext cx="12191999" cy="3108543"/>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Q.14. Which </a:t>
            </a:r>
            <a:r>
              <a:rPr lang="en-US" sz="2800" dirty="0">
                <a:solidFill>
                  <a:srgbClr val="FF0000"/>
                </a:solidFill>
                <a:latin typeface="Calisto MT" pitchFamily="18" charset="0"/>
              </a:rPr>
              <a:t>country has topped the 2024 Global Energy Transition Index</a:t>
            </a:r>
            <a:r>
              <a:rPr lang="en-US" sz="2800" dirty="0" smtClean="0">
                <a:solidFill>
                  <a:srgbClr val="FF0000"/>
                </a:solidFill>
                <a:latin typeface="Calisto MT" pitchFamily="18" charset="0"/>
              </a:rPr>
              <a:t>?</a:t>
            </a:r>
            <a:endParaRPr lang="hi-IN" sz="2800" dirty="0">
              <a:solidFill>
                <a:srgbClr val="FF0000"/>
              </a:solidFill>
              <a:latin typeface="Calisto MT" pitchFamily="18" charset="0"/>
            </a:endParaRPr>
          </a:p>
          <a:p>
            <a:r>
              <a:rPr lang="hi-IN" sz="2800" dirty="0" smtClean="0">
                <a:solidFill>
                  <a:srgbClr val="FF0000"/>
                </a:solidFill>
                <a:latin typeface="Calisto MT" pitchFamily="18" charset="0"/>
              </a:rPr>
              <a:t>प्र. </a:t>
            </a:r>
            <a:r>
              <a:rPr lang="hi-IN" sz="2800" dirty="0">
                <a:solidFill>
                  <a:srgbClr val="FF0000"/>
                </a:solidFill>
                <a:latin typeface="Calisto MT" pitchFamily="18" charset="0"/>
              </a:rPr>
              <a:t>2024 वैश्विक ऊर्जा संक्रमण सूचकांक में कौन सा देश शीर्ष पर है?</a:t>
            </a:r>
            <a:endParaRPr lang="en-US" sz="2800" dirty="0">
              <a:solidFill>
                <a:srgbClr val="FF0000"/>
              </a:solidFill>
              <a:latin typeface="Calisto MT" pitchFamily="18" charset="0"/>
            </a:endParaRPr>
          </a:p>
          <a:p>
            <a:r>
              <a:rPr lang="en-US" sz="2800" dirty="0">
                <a:latin typeface="Calisto MT" pitchFamily="18" charset="0"/>
              </a:rPr>
              <a:t>A) Sweden </a:t>
            </a:r>
          </a:p>
          <a:p>
            <a:r>
              <a:rPr lang="en-US" sz="2800" dirty="0">
                <a:latin typeface="Calisto MT" pitchFamily="18" charset="0"/>
              </a:rPr>
              <a:t>B) Denmark </a:t>
            </a:r>
          </a:p>
          <a:p>
            <a:r>
              <a:rPr lang="en-US" sz="2800" dirty="0">
                <a:latin typeface="Calisto MT" pitchFamily="18" charset="0"/>
              </a:rPr>
              <a:t>C) Finland </a:t>
            </a:r>
          </a:p>
          <a:p>
            <a:r>
              <a:rPr lang="en-US" sz="2800" dirty="0">
                <a:latin typeface="Calisto MT" pitchFamily="18" charset="0"/>
              </a:rPr>
              <a:t>D) Switzerland </a:t>
            </a:r>
          </a:p>
          <a:p>
            <a:r>
              <a:rPr lang="en-US" sz="2800" dirty="0" smtClean="0">
                <a:latin typeface="Calisto MT" pitchFamily="18" charset="0"/>
              </a:rPr>
              <a:t>E) China</a:t>
            </a:r>
            <a:endParaRPr lang="en-US" sz="2800" dirty="0">
              <a:latin typeface="Calisto MT" pitchFamily="18" charset="0"/>
            </a:endParaRPr>
          </a:p>
        </p:txBody>
      </p:sp>
    </p:spTree>
    <p:extLst>
      <p:ext uri="{BB962C8B-B14F-4D97-AF65-F5344CB8AC3E}">
        <p14:creationId xmlns:p14="http://schemas.microsoft.com/office/powerpoint/2010/main" val="1681513211"/>
      </p:ext>
    </p:extLst>
  </p:cSld>
  <p:clrMapOvr>
    <a:masterClrMapping/>
  </p:clrMapOvr>
  <p:transition spd="slow" advTm="30333">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699678346"/>
              </p:ext>
            </p:extLst>
          </p:nvPr>
        </p:nvGraphicFramePr>
        <p:xfrm>
          <a:off x="0" y="1694889"/>
          <a:ext cx="12191997" cy="4541520"/>
        </p:xfrm>
        <a:graphic>
          <a:graphicData uri="http://schemas.openxmlformats.org/drawingml/2006/table">
            <a:tbl>
              <a:tblPr firstRow="1" bandRow="1">
                <a:tableStyleId>{616DA210-FB5B-4158-B5E0-FEB733F419BA}</a:tableStyleId>
              </a:tblPr>
              <a:tblGrid>
                <a:gridCol w="12191997"/>
              </a:tblGrid>
              <a:tr h="370840">
                <a:tc>
                  <a:txBody>
                    <a:bodyPr/>
                    <a:lstStyle/>
                    <a:p>
                      <a:pPr marL="457200" indent="-457200">
                        <a:buFont typeface="Wingdings" pitchFamily="2" charset="2"/>
                        <a:buChar char="ü"/>
                      </a:pPr>
                      <a:r>
                        <a:rPr lang="en-US" sz="2800" b="0" dirty="0" smtClean="0">
                          <a:solidFill>
                            <a:srgbClr val="FF0000"/>
                          </a:solidFill>
                          <a:latin typeface="Calisto MT" pitchFamily="18" charset="0"/>
                        </a:rPr>
                        <a:t>According to the Global Energy Transition Index released by the World Economic Forum(WEF) on 19 June 2024, </a:t>
                      </a:r>
                      <a:r>
                        <a:rPr lang="en-US" sz="2800" b="1" dirty="0" smtClean="0">
                          <a:solidFill>
                            <a:schemeClr val="tx1"/>
                          </a:solidFill>
                          <a:latin typeface="Calisto MT" pitchFamily="18" charset="0"/>
                        </a:rPr>
                        <a:t>India has been ranked 63rd </a:t>
                      </a:r>
                      <a:r>
                        <a:rPr lang="en-US" sz="2800" b="0" dirty="0" smtClean="0">
                          <a:solidFill>
                            <a:srgbClr val="FF0000"/>
                          </a:solidFill>
                          <a:latin typeface="Calisto MT" pitchFamily="18" charset="0"/>
                        </a:rPr>
                        <a:t>out of </a:t>
                      </a:r>
                      <a:r>
                        <a:rPr lang="en-US" sz="2800" b="1" dirty="0" smtClean="0">
                          <a:solidFill>
                            <a:schemeClr val="tx1"/>
                          </a:solidFill>
                          <a:latin typeface="Calisto MT" pitchFamily="18" charset="0"/>
                        </a:rPr>
                        <a:t>120 countries </a:t>
                      </a:r>
                      <a:r>
                        <a:rPr lang="en-US" sz="2800" b="0" dirty="0" smtClean="0">
                          <a:solidFill>
                            <a:srgbClr val="FF0000"/>
                          </a:solidFill>
                          <a:latin typeface="Calisto MT" pitchFamily="18" charset="0"/>
                        </a:rPr>
                        <a:t>surveyed in the index. </a:t>
                      </a:r>
                    </a:p>
                    <a:p>
                      <a:pPr marL="457200" indent="-457200">
                        <a:buFont typeface="Wingdings" pitchFamily="2" charset="2"/>
                        <a:buChar char="ü"/>
                      </a:pPr>
                      <a:r>
                        <a:rPr lang="hi-IN" sz="2800" b="0" dirty="0" smtClean="0">
                          <a:latin typeface="Calisto MT" pitchFamily="18" charset="0"/>
                        </a:rPr>
                        <a:t>19 जून 2024 को विश्व आर्थिक मंच (डब्ल्यूईएफ) द्वारा जारी वैश्विक ऊर्जा संक्रमण सूचकांक के अनुसार, सूचकांक में सर्वेक्षण किए गए 120 देशों में से भारत को 63वें स्थान पर रखा गया है। </a:t>
                      </a:r>
                      <a:endParaRPr lang="en-US" sz="2800" b="0" dirty="0" smtClean="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Last year, </a:t>
                      </a:r>
                      <a:r>
                        <a:rPr kumimoji="0" lang="en-US" sz="2800" b="1" i="0" u="none" strike="noStrike" kern="1200" cap="none" spc="0" normalizeH="0" baseline="0" noProof="0" dirty="0" smtClean="0">
                          <a:ln>
                            <a:noFill/>
                          </a:ln>
                          <a:solidFill>
                            <a:schemeClr val="tx1"/>
                          </a:solidFill>
                          <a:effectLst/>
                          <a:uLnTx/>
                          <a:uFillTx/>
                          <a:latin typeface="Calisto MT" pitchFamily="18" charset="0"/>
                          <a:ea typeface="+mn-ea"/>
                          <a:cs typeface="+mn-cs"/>
                        </a:rPr>
                        <a:t>India was ranked 67th</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an improvement of three ranks.</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800" b="0" i="0" u="none" strike="noStrike" kern="1200" cap="none" spc="0" normalizeH="0" baseline="0" noProof="0" dirty="0" smtClean="0">
                          <a:ln>
                            <a:noFill/>
                          </a:ln>
                          <a:solidFill>
                            <a:prstClr val="black"/>
                          </a:solidFill>
                          <a:effectLst/>
                          <a:uLnTx/>
                          <a:uFillTx/>
                          <a:latin typeface="Calisto MT" pitchFamily="18" charset="0"/>
                          <a:ea typeface="+mn-ea"/>
                          <a:cs typeface="+mn-cs"/>
                        </a:rPr>
                        <a:t>पिछले साल भारत तीन रैंक के सुधार के साथ 67वें स्थान पर था।</a:t>
                      </a:r>
                      <a:endParaRPr kumimoji="0" lang="en-US" sz="28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solidFill>
                      <a:schemeClr val="bg1">
                        <a:alpha val="20000"/>
                      </a:schemeClr>
                    </a:solidFill>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Sweden has again topped the Index, just like last year.</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457200" indent="-457200">
                        <a:buFont typeface="Wingdings" pitchFamily="2" charset="2"/>
                        <a:buChar char="ü"/>
                      </a:pPr>
                      <a:r>
                        <a:rPr lang="hi-IN" sz="2800" b="0" dirty="0" smtClean="0">
                          <a:latin typeface="Calisto MT" pitchFamily="18" charset="0"/>
                        </a:rPr>
                        <a:t>स्वीडन पिछले साल की तरह इस बार भी इस सूचकांक में शीर्ष पर है।</a:t>
                      </a:r>
                      <a:endParaRPr lang="en-IN" sz="2800" b="0" dirty="0">
                        <a:latin typeface="Calisto MT" pitchFamily="18" charset="0"/>
                      </a:endParaRPr>
                    </a:p>
                  </a:txBody>
                  <a:tcPr/>
                </a:tc>
              </a:tr>
            </a:tbl>
          </a:graphicData>
        </a:graphic>
      </p:graphicFrame>
      <p:sp>
        <p:nvSpPr>
          <p:cNvPr id="12" name="Rectangle 11"/>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a:t>
            </a:r>
            <a:r>
              <a:rPr lang="en-US" sz="2800" dirty="0" smtClean="0">
                <a:solidFill>
                  <a:prstClr val="black"/>
                </a:solidFill>
                <a:latin typeface="Calisto MT" pitchFamily="18" charset="0"/>
              </a:rPr>
              <a:t>A</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143492493"/>
      </p:ext>
    </p:extLst>
  </p:cSld>
  <p:clrMapOvr>
    <a:masterClrMapping/>
  </p:clrMapOvr>
  <p:transition spd="slow" advTm="30333">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73347"/>
            <a:ext cx="12192001" cy="3108543"/>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Q.15. What </a:t>
            </a:r>
            <a:r>
              <a:rPr lang="en-US" sz="2800" dirty="0">
                <a:solidFill>
                  <a:srgbClr val="FF0000"/>
                </a:solidFill>
                <a:latin typeface="Calisto MT" pitchFamily="18" charset="0"/>
              </a:rPr>
              <a:t>is the rank of India in the 2024 Global Energy Transition Index</a:t>
            </a:r>
            <a:r>
              <a:rPr lang="en-US" sz="2800" dirty="0" smtClean="0">
                <a:solidFill>
                  <a:srgbClr val="FF0000"/>
                </a:solidFill>
                <a:latin typeface="Calisto MT" pitchFamily="18" charset="0"/>
              </a:rPr>
              <a:t>?</a:t>
            </a:r>
          </a:p>
          <a:p>
            <a:r>
              <a:rPr lang="en-US" sz="2800" dirty="0">
                <a:solidFill>
                  <a:srgbClr val="FF0000"/>
                </a:solidFill>
                <a:latin typeface="Calisto MT" pitchFamily="18" charset="0"/>
              </a:rPr>
              <a:t>Q. 2024 </a:t>
            </a:r>
            <a:r>
              <a:rPr lang="hi-IN" sz="2800" dirty="0">
                <a:solidFill>
                  <a:srgbClr val="FF0000"/>
                </a:solidFill>
                <a:latin typeface="Calisto MT" pitchFamily="18" charset="0"/>
              </a:rPr>
              <a:t>वैश्विक ऊर्जा संक्रमण सूचकांक में भारत का कौन सा स्थान है?</a:t>
            </a:r>
            <a:endParaRPr lang="en-US" sz="2800" dirty="0">
              <a:solidFill>
                <a:srgbClr val="FF0000"/>
              </a:solidFill>
              <a:latin typeface="Calisto MT" pitchFamily="18" charset="0"/>
            </a:endParaRPr>
          </a:p>
          <a:p>
            <a:r>
              <a:rPr lang="en-US" sz="2800" dirty="0">
                <a:latin typeface="Calisto MT" pitchFamily="18" charset="0"/>
              </a:rPr>
              <a:t>A) 87</a:t>
            </a:r>
          </a:p>
          <a:p>
            <a:r>
              <a:rPr lang="en-US" sz="2800" dirty="0">
                <a:latin typeface="Calisto MT" pitchFamily="18" charset="0"/>
              </a:rPr>
              <a:t>B) 76</a:t>
            </a:r>
          </a:p>
          <a:p>
            <a:r>
              <a:rPr lang="en-US" sz="2800" dirty="0">
                <a:latin typeface="Calisto MT" pitchFamily="18" charset="0"/>
              </a:rPr>
              <a:t>C) 63</a:t>
            </a:r>
          </a:p>
          <a:p>
            <a:r>
              <a:rPr lang="en-US" sz="2800" dirty="0">
                <a:latin typeface="Calisto MT" pitchFamily="18" charset="0"/>
              </a:rPr>
              <a:t>D) </a:t>
            </a:r>
            <a:r>
              <a:rPr lang="en-US" sz="2800" dirty="0" smtClean="0">
                <a:latin typeface="Calisto MT" pitchFamily="18" charset="0"/>
              </a:rPr>
              <a:t>54</a:t>
            </a:r>
          </a:p>
          <a:p>
            <a:r>
              <a:rPr lang="en-US" sz="2800" dirty="0" smtClean="0">
                <a:latin typeface="Calisto MT" pitchFamily="18" charset="0"/>
              </a:rPr>
              <a:t>E) 66</a:t>
            </a:r>
            <a:endParaRPr lang="en-US" sz="2800" dirty="0">
              <a:latin typeface="Calisto MT" pitchFamily="18" charset="0"/>
            </a:endParaRPr>
          </a:p>
        </p:txBody>
      </p:sp>
    </p:spTree>
    <p:extLst>
      <p:ext uri="{BB962C8B-B14F-4D97-AF65-F5344CB8AC3E}">
        <p14:creationId xmlns:p14="http://schemas.microsoft.com/office/powerpoint/2010/main" val="2836210403"/>
      </p:ext>
    </p:extLst>
  </p:cSld>
  <p:clrMapOvr>
    <a:masterClrMapping/>
  </p:clrMapOvr>
  <p:transition spd="slow" advTm="30333">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3278297322"/>
              </p:ext>
            </p:extLst>
          </p:nvPr>
        </p:nvGraphicFramePr>
        <p:xfrm>
          <a:off x="4" y="1694889"/>
          <a:ext cx="12191997" cy="4541520"/>
        </p:xfrm>
        <a:graphic>
          <a:graphicData uri="http://schemas.openxmlformats.org/drawingml/2006/table">
            <a:tbl>
              <a:tblPr firstRow="1" bandRow="1">
                <a:tableStyleId>{616DA210-FB5B-4158-B5E0-FEB733F419BA}</a:tableStyleId>
              </a:tblPr>
              <a:tblGrid>
                <a:gridCol w="12191997"/>
              </a:tblGrid>
              <a:tr h="370840">
                <a:tc>
                  <a:txBody>
                    <a:bodyPr/>
                    <a:lstStyle/>
                    <a:p>
                      <a:pPr marL="457200" indent="-457200">
                        <a:buFont typeface="Wingdings" pitchFamily="2" charset="2"/>
                        <a:buChar char="ü"/>
                      </a:pPr>
                      <a:r>
                        <a:rPr lang="en-US" sz="2800" b="0" dirty="0" smtClean="0">
                          <a:solidFill>
                            <a:srgbClr val="FF0000"/>
                          </a:solidFill>
                          <a:latin typeface="Calisto MT" pitchFamily="18" charset="0"/>
                        </a:rPr>
                        <a:t>According to the Global Energy Transition Index released by the World Economic Forum(WEF) on 19 June 2024, </a:t>
                      </a:r>
                      <a:r>
                        <a:rPr lang="en-US" sz="2800" b="1" dirty="0" smtClean="0">
                          <a:solidFill>
                            <a:schemeClr val="tx1"/>
                          </a:solidFill>
                          <a:latin typeface="Calisto MT" pitchFamily="18" charset="0"/>
                        </a:rPr>
                        <a:t>India has been ranked 63rd </a:t>
                      </a:r>
                      <a:r>
                        <a:rPr lang="en-US" sz="2800" b="0" dirty="0" smtClean="0">
                          <a:solidFill>
                            <a:srgbClr val="FF0000"/>
                          </a:solidFill>
                          <a:latin typeface="Calisto MT" pitchFamily="18" charset="0"/>
                        </a:rPr>
                        <a:t>out of </a:t>
                      </a:r>
                      <a:r>
                        <a:rPr lang="en-US" sz="2800" b="1" dirty="0" smtClean="0">
                          <a:solidFill>
                            <a:schemeClr val="tx1"/>
                          </a:solidFill>
                          <a:latin typeface="Calisto MT" pitchFamily="18" charset="0"/>
                        </a:rPr>
                        <a:t>120 countries </a:t>
                      </a:r>
                      <a:r>
                        <a:rPr lang="en-US" sz="2800" b="0" dirty="0" smtClean="0">
                          <a:solidFill>
                            <a:srgbClr val="FF0000"/>
                          </a:solidFill>
                          <a:latin typeface="Calisto MT" pitchFamily="18" charset="0"/>
                        </a:rPr>
                        <a:t>surveyed in the index. </a:t>
                      </a:r>
                    </a:p>
                    <a:p>
                      <a:pPr marL="457200" indent="-457200">
                        <a:buFont typeface="Wingdings" pitchFamily="2" charset="2"/>
                        <a:buChar char="ü"/>
                      </a:pPr>
                      <a:r>
                        <a:rPr lang="hi-IN" sz="2800" b="0" dirty="0" smtClean="0">
                          <a:latin typeface="Calisto MT" pitchFamily="18" charset="0"/>
                        </a:rPr>
                        <a:t>19 जून 2024 को विश्व आर्थिक मंच (डब्ल्यूईएफ) द्वारा जारी वैश्विक ऊर्जा संक्रमण सूचकांक के अनुसार, सूचकांक में सर्वेक्षण किए गए 120 देशों में से भारत को 63वें स्थान पर रखा गया है। </a:t>
                      </a:r>
                      <a:endParaRPr lang="en-US" sz="2800" b="0" dirty="0" smtClean="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Last year, </a:t>
                      </a:r>
                      <a:r>
                        <a:rPr kumimoji="0" lang="en-US" sz="2800" b="1" i="0" u="none" strike="noStrike" kern="1200" cap="none" spc="0" normalizeH="0" baseline="0" noProof="0" dirty="0" smtClean="0">
                          <a:ln>
                            <a:noFill/>
                          </a:ln>
                          <a:solidFill>
                            <a:schemeClr val="tx1"/>
                          </a:solidFill>
                          <a:effectLst/>
                          <a:uLnTx/>
                          <a:uFillTx/>
                          <a:latin typeface="Calisto MT" pitchFamily="18" charset="0"/>
                          <a:ea typeface="+mn-ea"/>
                          <a:cs typeface="+mn-cs"/>
                        </a:rPr>
                        <a:t>India was ranked 67th</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an improvement of three ranks.</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800" b="0" i="0" u="none" strike="noStrike" kern="1200" cap="none" spc="0" normalizeH="0" baseline="0" noProof="0" dirty="0" smtClean="0">
                          <a:ln>
                            <a:noFill/>
                          </a:ln>
                          <a:solidFill>
                            <a:prstClr val="black"/>
                          </a:solidFill>
                          <a:effectLst/>
                          <a:uLnTx/>
                          <a:uFillTx/>
                          <a:latin typeface="Calisto MT" pitchFamily="18" charset="0"/>
                          <a:ea typeface="+mn-ea"/>
                          <a:cs typeface="+mn-cs"/>
                        </a:rPr>
                        <a:t>पिछले साल भारत तीन रैंक के सुधार के साथ 67वें स्थान पर था।</a:t>
                      </a:r>
                      <a:endParaRPr kumimoji="0" lang="en-US" sz="28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solidFill>
                      <a:schemeClr val="bg1">
                        <a:alpha val="20000"/>
                      </a:schemeClr>
                    </a:solidFill>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Sweden has again topped the Index, just like last year.</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457200" indent="-457200">
                        <a:buFont typeface="Wingdings" pitchFamily="2" charset="2"/>
                        <a:buChar char="ü"/>
                      </a:pPr>
                      <a:r>
                        <a:rPr lang="hi-IN" sz="2800" b="0" dirty="0" smtClean="0">
                          <a:latin typeface="Calisto MT" pitchFamily="18" charset="0"/>
                        </a:rPr>
                        <a:t>स्वीडन पिछले साल की तरह इस बार भी इस सूचकांक में शीर्ष पर है।</a:t>
                      </a:r>
                      <a:endParaRPr lang="en-IN" sz="2800" b="0" dirty="0">
                        <a:latin typeface="Calisto MT" pitchFamily="18" charset="0"/>
                      </a:endParaRPr>
                    </a:p>
                  </a:txBody>
                  <a:tcPr/>
                </a:tc>
              </a:tr>
            </a:tbl>
          </a:graphicData>
        </a:graphic>
      </p:graphicFrame>
      <p:sp>
        <p:nvSpPr>
          <p:cNvPr id="12" name="Rectangle 11"/>
          <p:cNvSpPr/>
          <p:nvPr/>
        </p:nvSpPr>
        <p:spPr>
          <a:xfrm>
            <a:off x="0" y="1085621"/>
            <a:ext cx="12192000" cy="523220"/>
          </a:xfrm>
          <a:prstGeom prst="rect">
            <a:avLst/>
          </a:prstGeom>
          <a:solidFill>
            <a:srgbClr val="FFC000"/>
          </a:solidFill>
          <a:ln>
            <a:solidFill>
              <a:schemeClr val="accent1"/>
            </a:solidFill>
          </a:ln>
        </p:spPr>
        <p:txBody>
          <a:bodyPr wrap="square">
            <a:spAutoFit/>
          </a:bodyPr>
          <a:lstStyle/>
          <a:p>
            <a:pPr lvl="0"/>
            <a:r>
              <a:rPr lang="en-US" sz="2800" dirty="0">
                <a:solidFill>
                  <a:prstClr val="black"/>
                </a:solidFill>
                <a:latin typeface="Calisto MT" pitchFamily="18" charset="0"/>
              </a:rPr>
              <a:t>Answer : C</a:t>
            </a:r>
            <a:endParaRPr lang="en-IN" sz="2800" dirty="0">
              <a:solidFill>
                <a:prstClr val="black"/>
              </a:solidFill>
              <a:latin typeface="Calisto MT" pitchFamily="18" charset="0"/>
            </a:endParaRPr>
          </a:p>
        </p:txBody>
      </p:sp>
    </p:spTree>
    <p:extLst>
      <p:ext uri="{BB962C8B-B14F-4D97-AF65-F5344CB8AC3E}">
        <p14:creationId xmlns:p14="http://schemas.microsoft.com/office/powerpoint/2010/main" val="3465733802"/>
      </p:ext>
    </p:extLst>
  </p:cSld>
  <p:clrMapOvr>
    <a:masterClrMapping/>
  </p:clrMapOvr>
  <p:transition spd="slow" advTm="30333">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4241"/>
            <a:ext cx="12191999" cy="3970318"/>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Q.16. Which </a:t>
            </a:r>
            <a:r>
              <a:rPr lang="en-US" sz="2800" dirty="0">
                <a:solidFill>
                  <a:srgbClr val="FF0000"/>
                </a:solidFill>
                <a:latin typeface="Calisto MT" pitchFamily="18" charset="0"/>
              </a:rPr>
              <a:t>financial institutions has gave India a big loan of USD 170 million, which is about </a:t>
            </a:r>
            <a:r>
              <a:rPr lang="en-US" sz="2800" dirty="0" err="1">
                <a:solidFill>
                  <a:srgbClr val="FF0000"/>
                </a:solidFill>
                <a:latin typeface="Calisto MT" pitchFamily="18" charset="0"/>
              </a:rPr>
              <a:t>Rs</a:t>
            </a:r>
            <a:r>
              <a:rPr lang="en-US" sz="2800" dirty="0">
                <a:solidFill>
                  <a:srgbClr val="FF0000"/>
                </a:solidFill>
                <a:latin typeface="Calisto MT" pitchFamily="18" charset="0"/>
              </a:rPr>
              <a:t> 1,418 </a:t>
            </a:r>
            <a:r>
              <a:rPr lang="en-US" sz="2800" dirty="0" err="1">
                <a:solidFill>
                  <a:srgbClr val="FF0000"/>
                </a:solidFill>
                <a:latin typeface="Calisto MT" pitchFamily="18" charset="0"/>
              </a:rPr>
              <a:t>crore</a:t>
            </a:r>
            <a:r>
              <a:rPr lang="en-US" sz="2800" dirty="0" smtClean="0">
                <a:solidFill>
                  <a:srgbClr val="FF0000"/>
                </a:solidFill>
                <a:latin typeface="Calisto MT" pitchFamily="18" charset="0"/>
              </a:rPr>
              <a:t>?</a:t>
            </a:r>
          </a:p>
          <a:p>
            <a:r>
              <a:rPr lang="hi-IN" sz="2800" dirty="0">
                <a:solidFill>
                  <a:srgbClr val="FF0000"/>
                </a:solidFill>
              </a:rPr>
              <a:t>Q. किस वित्तीय संस्थान ने भारत को 170 मिलियन अमेरिकी डॉलर यानी करीब 1,418 करोड़ रुपये का बड़ा कर्ज दिया है?</a:t>
            </a:r>
            <a:endParaRPr lang="en-US" sz="2800" dirty="0">
              <a:solidFill>
                <a:srgbClr val="FF0000"/>
              </a:solidFill>
              <a:latin typeface="Calisto MT" pitchFamily="18" charset="0"/>
            </a:endParaRPr>
          </a:p>
          <a:p>
            <a:r>
              <a:rPr lang="en-US" sz="2800" dirty="0">
                <a:latin typeface="Calisto MT" pitchFamily="18" charset="0"/>
              </a:rPr>
              <a:t>A) World Bank </a:t>
            </a:r>
          </a:p>
          <a:p>
            <a:r>
              <a:rPr lang="en-US" sz="2800" dirty="0">
                <a:latin typeface="Calisto MT" pitchFamily="18" charset="0"/>
              </a:rPr>
              <a:t>B) ADB</a:t>
            </a:r>
          </a:p>
          <a:p>
            <a:r>
              <a:rPr lang="en-US" sz="2800" dirty="0">
                <a:latin typeface="Calisto MT" pitchFamily="18" charset="0"/>
              </a:rPr>
              <a:t>C) AIIB</a:t>
            </a:r>
          </a:p>
          <a:p>
            <a:r>
              <a:rPr lang="en-US" sz="2800" dirty="0">
                <a:latin typeface="Calisto MT" pitchFamily="18" charset="0"/>
              </a:rPr>
              <a:t>D) </a:t>
            </a:r>
            <a:r>
              <a:rPr lang="en-US" sz="2800" dirty="0" smtClean="0">
                <a:latin typeface="Calisto MT" pitchFamily="18" charset="0"/>
              </a:rPr>
              <a:t>IMF</a:t>
            </a:r>
          </a:p>
          <a:p>
            <a:r>
              <a:rPr lang="en-US" sz="2800" dirty="0" smtClean="0">
                <a:latin typeface="Calisto MT" pitchFamily="18" charset="0"/>
              </a:rPr>
              <a:t>E) UNCTAD</a:t>
            </a:r>
            <a:endParaRPr lang="en-US" sz="2800" dirty="0">
              <a:latin typeface="Calisto MT" pitchFamily="18" charset="0"/>
            </a:endParaRPr>
          </a:p>
        </p:txBody>
      </p:sp>
    </p:spTree>
    <p:extLst>
      <p:ext uri="{BB962C8B-B14F-4D97-AF65-F5344CB8AC3E}">
        <p14:creationId xmlns:p14="http://schemas.microsoft.com/office/powerpoint/2010/main" val="665335686"/>
      </p:ext>
    </p:extLst>
  </p:cSld>
  <p:clrMapOvr>
    <a:masterClrMapping/>
  </p:clrMapOvr>
  <p:transition spd="slow" advTm="30333">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4028952473"/>
              </p:ext>
            </p:extLst>
          </p:nvPr>
        </p:nvGraphicFramePr>
        <p:xfrm>
          <a:off x="0" y="1508441"/>
          <a:ext cx="12191999" cy="4846320"/>
        </p:xfrm>
        <a:graphic>
          <a:graphicData uri="http://schemas.openxmlformats.org/drawingml/2006/table">
            <a:tbl>
              <a:tblPr firstRow="1" bandRow="1">
                <a:tableStyleId>{5940675A-B579-460E-94D1-54222C63F5DA}</a:tableStyleId>
              </a:tblPr>
              <a:tblGrid>
                <a:gridCol w="12191999"/>
              </a:tblGrid>
              <a:tr h="370840">
                <a:tc>
                  <a:txBody>
                    <a:bodyPr/>
                    <a:lstStyle/>
                    <a:p>
                      <a:pPr marL="342900" indent="-342900">
                        <a:buFont typeface="Wingdings" pitchFamily="2" charset="2"/>
                        <a:buChar char="ü"/>
                      </a:pPr>
                      <a:r>
                        <a:rPr lang="en-US" sz="2800" dirty="0" smtClean="0">
                          <a:solidFill>
                            <a:srgbClr val="FF0000"/>
                          </a:solidFill>
                          <a:latin typeface="Calisto MT" pitchFamily="18" charset="0"/>
                        </a:rPr>
                        <a:t>The Asian Development Bank (ADB) recently gave India a big loan of USD 170 million, which is about </a:t>
                      </a:r>
                      <a:r>
                        <a:rPr lang="en-US" sz="2800" dirty="0" err="1" smtClean="0">
                          <a:solidFill>
                            <a:srgbClr val="FF0000"/>
                          </a:solidFill>
                          <a:latin typeface="Calisto MT" pitchFamily="18" charset="0"/>
                        </a:rPr>
                        <a:t>Rs</a:t>
                      </a:r>
                      <a:r>
                        <a:rPr lang="en-US" sz="2800" dirty="0" smtClean="0">
                          <a:solidFill>
                            <a:srgbClr val="FF0000"/>
                          </a:solidFill>
                          <a:latin typeface="Calisto MT" pitchFamily="18" charset="0"/>
                        </a:rPr>
                        <a:t> 1,418 </a:t>
                      </a:r>
                      <a:r>
                        <a:rPr lang="en-US" sz="2800" dirty="0" err="1" smtClean="0">
                          <a:solidFill>
                            <a:srgbClr val="FF0000"/>
                          </a:solidFill>
                          <a:latin typeface="Calisto MT" pitchFamily="18" charset="0"/>
                        </a:rPr>
                        <a:t>crore</a:t>
                      </a:r>
                      <a:r>
                        <a:rPr lang="en-US" sz="2800" dirty="0" smtClean="0">
                          <a:solidFill>
                            <a:srgbClr val="FF0000"/>
                          </a:solidFill>
                          <a:latin typeface="Calisto MT" pitchFamily="18" charset="0"/>
                        </a:rPr>
                        <a:t>. </a:t>
                      </a:r>
                      <a:endParaRPr lang="hi-IN" sz="2800" dirty="0" smtClean="0">
                        <a:solidFill>
                          <a:srgbClr val="FF0000"/>
                        </a:solidFill>
                        <a:latin typeface="Calisto MT" pitchFamily="18" charset="0"/>
                      </a:endParaRPr>
                    </a:p>
                    <a:p>
                      <a:pPr marL="342900" indent="-342900">
                        <a:buFont typeface="Wingdings" pitchFamily="2" charset="2"/>
                        <a:buChar char="ü"/>
                      </a:pPr>
                      <a:r>
                        <a:rPr lang="hi-IN" sz="2800" dirty="0" smtClean="0">
                          <a:latin typeface="Calisto MT" pitchFamily="18" charset="0"/>
                        </a:rPr>
                        <a:t>एशियाई विकास बैंक (एडीबी) ने हाल ही में भारत को 170 मिलियन अमेरिकी डॉलर यानी करीब 1,418 करोड़ रुपये का बड़ा कर्ज दिया है।</a:t>
                      </a:r>
                      <a:endParaRPr lang="en-US" sz="2800" dirty="0" smtClean="0">
                        <a:latin typeface="Calisto MT" pitchFamily="18" charset="0"/>
                      </a:endParaRPr>
                    </a:p>
                  </a:txBody>
                  <a:tcPr/>
                </a:tc>
              </a:tr>
              <a:tr h="77199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The loan is meant to improve India’s healthcare system.</a:t>
                      </a:r>
                    </a:p>
                    <a:p>
                      <a:pPr marL="342900" indent="-342900">
                        <a:buFont typeface="Wingdings" pitchFamily="2" charset="2"/>
                        <a:buChar char="ü"/>
                      </a:pPr>
                      <a:r>
                        <a:rPr lang="hi-IN" sz="2800" dirty="0" smtClean="0">
                          <a:latin typeface="Calisto MT" pitchFamily="18" charset="0"/>
                        </a:rPr>
                        <a:t>यह ऋण भारत की स्वास्थ्य सेवा प्रणाली में सुधार के लिए है।</a:t>
                      </a:r>
                      <a:endParaRPr lang="en-IN" sz="2800" dirty="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sto MT" pitchFamily="18" charset="0"/>
                          <a:ea typeface="+mn-ea"/>
                          <a:cs typeface="+mn-cs"/>
                        </a:rPr>
                        <a:t>Objectives of the ADB Loan</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The recently approved funding is in line with India’s National Health Policy 2017, which aims to make sure that all people can get good healthcare.</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Wingdings" pitchFamily="2" charset="2"/>
                        <a:buChar char="ü"/>
                      </a:pPr>
                      <a:r>
                        <a:rPr lang="hi-IN" sz="2400" dirty="0" smtClean="0">
                          <a:latin typeface="Calisto MT" pitchFamily="18" charset="0"/>
                        </a:rPr>
                        <a:t>हाल ही में स्वीकृत फंडिंग भारत की राष्ट्रीय स्वास्थ्य नीति 2017 के अनुरूप है, जिसका उद्देश्य यह सुनिश्चित करना है कि सभी लोगों को अच्छी स्वास्थ्य सेवा मिल सके।</a:t>
                      </a:r>
                      <a:endParaRPr lang="en-IN" sz="2400" dirty="0">
                        <a:latin typeface="Calisto MT" pitchFamily="18" charset="0"/>
                      </a:endParaRPr>
                    </a:p>
                  </a:txBody>
                  <a:tcPr/>
                </a:tc>
              </a:tr>
            </a:tbl>
          </a:graphicData>
        </a:graphic>
      </p:graphicFrame>
      <p:sp>
        <p:nvSpPr>
          <p:cNvPr id="12" name="Rectangle 11"/>
          <p:cNvSpPr/>
          <p:nvPr/>
        </p:nvSpPr>
        <p:spPr>
          <a:xfrm>
            <a:off x="0" y="1085621"/>
            <a:ext cx="12192000" cy="461665"/>
          </a:xfrm>
          <a:prstGeom prst="rect">
            <a:avLst/>
          </a:prstGeom>
          <a:solidFill>
            <a:srgbClr val="FFC000"/>
          </a:solidFill>
          <a:ln>
            <a:solidFill>
              <a:schemeClr val="accent1"/>
            </a:solidFill>
          </a:ln>
        </p:spPr>
        <p:txBody>
          <a:bodyPr wrap="square">
            <a:spAutoFit/>
          </a:bodyPr>
          <a:lstStyle/>
          <a:p>
            <a:pPr lvl="0"/>
            <a:r>
              <a:rPr lang="en-US" sz="2400" dirty="0">
                <a:solidFill>
                  <a:prstClr val="black"/>
                </a:solidFill>
                <a:latin typeface="Calisto MT" pitchFamily="18" charset="0"/>
              </a:rPr>
              <a:t>Answer : </a:t>
            </a:r>
            <a:r>
              <a:rPr lang="en-US" sz="2400" dirty="0" smtClean="0">
                <a:solidFill>
                  <a:prstClr val="black"/>
                </a:solidFill>
                <a:latin typeface="Calisto MT" pitchFamily="18" charset="0"/>
              </a:rPr>
              <a:t>B</a:t>
            </a:r>
            <a:endParaRPr lang="en-IN" sz="2400" dirty="0">
              <a:solidFill>
                <a:prstClr val="black"/>
              </a:solidFill>
              <a:latin typeface="Calisto MT" pitchFamily="18" charset="0"/>
            </a:endParaRPr>
          </a:p>
        </p:txBody>
      </p:sp>
    </p:spTree>
    <p:extLst>
      <p:ext uri="{BB962C8B-B14F-4D97-AF65-F5344CB8AC3E}">
        <p14:creationId xmlns:p14="http://schemas.microsoft.com/office/powerpoint/2010/main" val="2669334434"/>
      </p:ext>
    </p:extLst>
  </p:cSld>
  <p:clrMapOvr>
    <a:masterClrMapping/>
  </p:clrMapOvr>
  <p:transition spd="slow" advTm="30333">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68129"/>
            <a:ext cx="12192000" cy="3970318"/>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Q.17. What </a:t>
            </a:r>
            <a:r>
              <a:rPr lang="en-US" sz="2800" dirty="0">
                <a:solidFill>
                  <a:srgbClr val="FF0000"/>
                </a:solidFill>
                <a:latin typeface="Calisto MT" pitchFamily="18" charset="0"/>
              </a:rPr>
              <a:t>is the total outlay approved by the Union Cabinet for the Viability Gap Funding (VGF) scheme for offshore wind energy projects</a:t>
            </a:r>
            <a:r>
              <a:rPr lang="en-US" sz="2800" dirty="0" smtClean="0">
                <a:solidFill>
                  <a:srgbClr val="FF0000"/>
                </a:solidFill>
                <a:latin typeface="Calisto MT" pitchFamily="18" charset="0"/>
              </a:rPr>
              <a:t>?</a:t>
            </a:r>
            <a:endParaRPr lang="en-US" sz="2800" dirty="0">
              <a:solidFill>
                <a:srgbClr val="FF0000"/>
              </a:solidFill>
              <a:latin typeface="Calisto MT" pitchFamily="18" charset="0"/>
            </a:endParaRPr>
          </a:p>
          <a:p>
            <a:r>
              <a:rPr lang="en-US" sz="2800" dirty="0">
                <a:solidFill>
                  <a:srgbClr val="FF0000"/>
                </a:solidFill>
                <a:latin typeface="Calisto MT" pitchFamily="18" charset="0"/>
              </a:rPr>
              <a:t>Q. </a:t>
            </a:r>
            <a:r>
              <a:rPr lang="hi-IN" sz="2800" dirty="0">
                <a:solidFill>
                  <a:srgbClr val="FF0000"/>
                </a:solidFill>
                <a:latin typeface="Calisto MT" pitchFamily="18" charset="0"/>
              </a:rPr>
              <a:t>अपतटीय पवन ऊर्जा परियोजनाओं के लिए व्यवहार्यता अंतर वित्तपोषण (वीजीएफ) योजना के लिए केंद्रीय मंत्रिमंडल द्वारा अनुमोदित कुल परिव्यय कितना है?</a:t>
            </a:r>
            <a:endParaRPr lang="en-US" sz="2800" dirty="0">
              <a:solidFill>
                <a:srgbClr val="FF0000"/>
              </a:solidFill>
              <a:latin typeface="Calisto MT" pitchFamily="18" charset="0"/>
            </a:endParaRPr>
          </a:p>
          <a:p>
            <a:r>
              <a:rPr lang="en-US" sz="2800" dirty="0">
                <a:latin typeface="Calisto MT" pitchFamily="18" charset="0"/>
              </a:rPr>
              <a:t>A) </a:t>
            </a:r>
            <a:r>
              <a:rPr lang="en-US" sz="2800" dirty="0" err="1">
                <a:latin typeface="Calisto MT" pitchFamily="18" charset="0"/>
              </a:rPr>
              <a:t>Rs</a:t>
            </a:r>
            <a:r>
              <a:rPr lang="en-US" sz="2800" dirty="0">
                <a:latin typeface="Calisto MT" pitchFamily="18" charset="0"/>
              </a:rPr>
              <a:t>. 6453 </a:t>
            </a:r>
            <a:r>
              <a:rPr lang="en-US" sz="2800" dirty="0" err="1">
                <a:latin typeface="Calisto MT" pitchFamily="18" charset="0"/>
              </a:rPr>
              <a:t>crore</a:t>
            </a:r>
            <a:endParaRPr lang="en-US" sz="2800" dirty="0">
              <a:latin typeface="Calisto MT" pitchFamily="18" charset="0"/>
            </a:endParaRPr>
          </a:p>
          <a:p>
            <a:r>
              <a:rPr lang="en-US" sz="2800" dirty="0">
                <a:latin typeface="Calisto MT" pitchFamily="18" charset="0"/>
              </a:rPr>
              <a:t>B) </a:t>
            </a:r>
            <a:r>
              <a:rPr lang="en-US" sz="2800" dirty="0" err="1">
                <a:latin typeface="Calisto MT" pitchFamily="18" charset="0"/>
              </a:rPr>
              <a:t>Rs</a:t>
            </a:r>
            <a:r>
              <a:rPr lang="en-US" sz="2800" dirty="0">
                <a:latin typeface="Calisto MT" pitchFamily="18" charset="0"/>
              </a:rPr>
              <a:t>. 7453 </a:t>
            </a:r>
            <a:r>
              <a:rPr lang="en-US" sz="2800" dirty="0" err="1">
                <a:latin typeface="Calisto MT" pitchFamily="18" charset="0"/>
              </a:rPr>
              <a:t>crore</a:t>
            </a:r>
            <a:endParaRPr lang="en-US" sz="2800" dirty="0">
              <a:latin typeface="Calisto MT" pitchFamily="18" charset="0"/>
            </a:endParaRPr>
          </a:p>
          <a:p>
            <a:r>
              <a:rPr lang="en-US" sz="2800" dirty="0">
                <a:latin typeface="Calisto MT" pitchFamily="18" charset="0"/>
              </a:rPr>
              <a:t>C) </a:t>
            </a:r>
            <a:r>
              <a:rPr lang="en-US" sz="2800" dirty="0" err="1">
                <a:latin typeface="Calisto MT" pitchFamily="18" charset="0"/>
              </a:rPr>
              <a:t>Rs</a:t>
            </a:r>
            <a:r>
              <a:rPr lang="en-US" sz="2800" dirty="0">
                <a:latin typeface="Calisto MT" pitchFamily="18" charset="0"/>
              </a:rPr>
              <a:t>. 8453 </a:t>
            </a:r>
            <a:r>
              <a:rPr lang="en-US" sz="2800" dirty="0" err="1">
                <a:latin typeface="Calisto MT" pitchFamily="18" charset="0"/>
              </a:rPr>
              <a:t>crore</a:t>
            </a:r>
            <a:endParaRPr lang="en-US" sz="2800" dirty="0">
              <a:latin typeface="Calisto MT" pitchFamily="18" charset="0"/>
            </a:endParaRPr>
          </a:p>
          <a:p>
            <a:r>
              <a:rPr lang="en-US" sz="2800" dirty="0">
                <a:latin typeface="Calisto MT" pitchFamily="18" charset="0"/>
              </a:rPr>
              <a:t>D) </a:t>
            </a:r>
            <a:r>
              <a:rPr lang="en-US" sz="2800" dirty="0" err="1">
                <a:latin typeface="Calisto MT" pitchFamily="18" charset="0"/>
              </a:rPr>
              <a:t>Rs</a:t>
            </a:r>
            <a:r>
              <a:rPr lang="en-US" sz="2800" dirty="0">
                <a:latin typeface="Calisto MT" pitchFamily="18" charset="0"/>
              </a:rPr>
              <a:t>. 9453 </a:t>
            </a:r>
            <a:r>
              <a:rPr lang="en-US" sz="2800" dirty="0" err="1" smtClean="0">
                <a:latin typeface="Calisto MT" pitchFamily="18" charset="0"/>
              </a:rPr>
              <a:t>crore</a:t>
            </a:r>
            <a:endParaRPr lang="en-US" sz="2800" dirty="0" smtClean="0">
              <a:latin typeface="Calisto MT" pitchFamily="18" charset="0"/>
            </a:endParaRPr>
          </a:p>
          <a:p>
            <a:r>
              <a:rPr lang="en-US" sz="2800" dirty="0" smtClean="0">
                <a:latin typeface="Calisto MT" pitchFamily="18" charset="0"/>
              </a:rPr>
              <a:t>E) </a:t>
            </a:r>
            <a:r>
              <a:rPr lang="en-US" sz="2800" dirty="0" err="1">
                <a:latin typeface="Calisto MT" pitchFamily="18" charset="0"/>
              </a:rPr>
              <a:t>Rs</a:t>
            </a:r>
            <a:r>
              <a:rPr lang="en-US" sz="2800" dirty="0">
                <a:latin typeface="Calisto MT" pitchFamily="18" charset="0"/>
              </a:rPr>
              <a:t>. 9453 </a:t>
            </a:r>
            <a:r>
              <a:rPr lang="en-US" sz="2800" dirty="0" err="1" smtClean="0">
                <a:latin typeface="Calisto MT" pitchFamily="18" charset="0"/>
              </a:rPr>
              <a:t>crore</a:t>
            </a:r>
            <a:endParaRPr lang="en-US" sz="2800" dirty="0">
              <a:latin typeface="Calisto MT" pitchFamily="18" charset="0"/>
            </a:endParaRPr>
          </a:p>
        </p:txBody>
      </p:sp>
    </p:spTree>
    <p:extLst>
      <p:ext uri="{BB962C8B-B14F-4D97-AF65-F5344CB8AC3E}">
        <p14:creationId xmlns:p14="http://schemas.microsoft.com/office/powerpoint/2010/main" val="3659124462"/>
      </p:ext>
    </p:extLst>
  </p:cSld>
  <p:clrMapOvr>
    <a:masterClrMapping/>
  </p:clrMapOvr>
  <p:transition spd="slow" advTm="30333">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54470"/>
            <a:ext cx="12191998" cy="3970318"/>
          </a:xfrm>
          <a:prstGeom prst="rect">
            <a:avLst/>
          </a:prstGeom>
          <a:ln w="38100">
            <a:solidFill>
              <a:schemeClr val="tx1"/>
            </a:solidFill>
          </a:ln>
        </p:spPr>
        <p:txBody>
          <a:bodyPr wrap="square">
            <a:spAutoFit/>
          </a:bodyPr>
          <a:lstStyle/>
          <a:p>
            <a:r>
              <a:rPr lang="en-US" sz="2800" dirty="0" smtClean="0">
                <a:solidFill>
                  <a:srgbClr val="C10000"/>
                </a:solidFill>
                <a:latin typeface="Calisto MT" pitchFamily="18" charset="0"/>
              </a:rPr>
              <a:t>Q.2. </a:t>
            </a:r>
            <a:r>
              <a:rPr lang="en-US" sz="2800" dirty="0">
                <a:solidFill>
                  <a:srgbClr val="C10000"/>
                </a:solidFill>
                <a:latin typeface="Calisto MT" pitchFamily="18" charset="0"/>
              </a:rPr>
              <a:t>In Mercer’s 2024 Cost Of Living Survey, which city in India has retained its position as the </a:t>
            </a:r>
            <a:r>
              <a:rPr lang="en-US" sz="2800" dirty="0" smtClean="0">
                <a:solidFill>
                  <a:srgbClr val="C10000"/>
                </a:solidFill>
                <a:latin typeface="Calisto MT" pitchFamily="18" charset="0"/>
              </a:rPr>
              <a:t>most </a:t>
            </a:r>
            <a:r>
              <a:rPr lang="en-IN" sz="2800" dirty="0" smtClean="0">
                <a:solidFill>
                  <a:srgbClr val="C10000"/>
                </a:solidFill>
                <a:latin typeface="Calisto MT" pitchFamily="18" charset="0"/>
              </a:rPr>
              <a:t>expensive </a:t>
            </a:r>
            <a:r>
              <a:rPr lang="en-IN" sz="2800" dirty="0">
                <a:solidFill>
                  <a:srgbClr val="C10000"/>
                </a:solidFill>
                <a:latin typeface="Calisto MT" pitchFamily="18" charset="0"/>
              </a:rPr>
              <a:t>for expatriates</a:t>
            </a:r>
            <a:r>
              <a:rPr lang="en-IN" sz="2800" dirty="0" smtClean="0">
                <a:solidFill>
                  <a:srgbClr val="C10000"/>
                </a:solidFill>
                <a:latin typeface="Calisto MT" pitchFamily="18" charset="0"/>
              </a:rPr>
              <a:t>?</a:t>
            </a:r>
          </a:p>
          <a:p>
            <a:r>
              <a:rPr lang="hi-IN" sz="2800" dirty="0"/>
              <a:t>प्र.2. मर्सर के 2024 कॉस्ट ऑफ लिविंग सर्वे में, भारत के किस शहर ने प्रवासियों के लिए सबसे महंगे शहर के रूप में अपना स्थान बरकरार रखा है?</a:t>
            </a:r>
            <a:endParaRPr lang="en-IN" sz="2800" dirty="0">
              <a:solidFill>
                <a:srgbClr val="C10000"/>
              </a:solidFill>
              <a:latin typeface="Calisto MT" pitchFamily="18" charset="0"/>
            </a:endParaRPr>
          </a:p>
          <a:p>
            <a:r>
              <a:rPr lang="en-IN" sz="2800" dirty="0">
                <a:solidFill>
                  <a:srgbClr val="816000"/>
                </a:solidFill>
                <a:latin typeface="Calisto MT" pitchFamily="18" charset="0"/>
              </a:rPr>
              <a:t>A) New Delhi</a:t>
            </a:r>
          </a:p>
          <a:p>
            <a:r>
              <a:rPr lang="en-IN" sz="2800" dirty="0">
                <a:solidFill>
                  <a:srgbClr val="816000"/>
                </a:solidFill>
                <a:latin typeface="Calisto MT" pitchFamily="18" charset="0"/>
              </a:rPr>
              <a:t>B) Bengaluru</a:t>
            </a:r>
          </a:p>
          <a:p>
            <a:r>
              <a:rPr lang="en-IN" sz="2800" dirty="0">
                <a:solidFill>
                  <a:srgbClr val="816000"/>
                </a:solidFill>
                <a:latin typeface="Calisto MT" pitchFamily="18" charset="0"/>
              </a:rPr>
              <a:t>C) Mumbai</a:t>
            </a:r>
          </a:p>
          <a:p>
            <a:r>
              <a:rPr lang="en-IN" sz="2800" dirty="0">
                <a:solidFill>
                  <a:srgbClr val="816000"/>
                </a:solidFill>
                <a:latin typeface="Calisto MT" pitchFamily="18" charset="0"/>
              </a:rPr>
              <a:t>D) </a:t>
            </a:r>
            <a:r>
              <a:rPr lang="en-IN" sz="2800" dirty="0" smtClean="0">
                <a:solidFill>
                  <a:srgbClr val="816000"/>
                </a:solidFill>
                <a:latin typeface="Calisto MT" pitchFamily="18" charset="0"/>
              </a:rPr>
              <a:t>Chennai</a:t>
            </a:r>
          </a:p>
          <a:p>
            <a:r>
              <a:rPr lang="en-IN" sz="2800" dirty="0">
                <a:solidFill>
                  <a:srgbClr val="816000"/>
                </a:solidFill>
                <a:latin typeface="Calisto MT" pitchFamily="18" charset="0"/>
              </a:rPr>
              <a:t>E</a:t>
            </a:r>
            <a:r>
              <a:rPr lang="en-IN" sz="2800" dirty="0" smtClean="0">
                <a:solidFill>
                  <a:srgbClr val="816000"/>
                </a:solidFill>
                <a:latin typeface="Calisto MT" pitchFamily="18" charset="0"/>
              </a:rPr>
              <a:t>) Bengaluru</a:t>
            </a:r>
            <a:endParaRPr lang="en-IN" sz="2800" dirty="0">
              <a:latin typeface="Calisto MT" pitchFamily="18" charset="0"/>
            </a:endParaRPr>
          </a:p>
        </p:txBody>
      </p:sp>
    </p:spTree>
    <p:extLst>
      <p:ext uri="{BB962C8B-B14F-4D97-AF65-F5344CB8AC3E}">
        <p14:creationId xmlns:p14="http://schemas.microsoft.com/office/powerpoint/2010/main" val="62852154"/>
      </p:ext>
    </p:extLst>
  </p:cSld>
  <p:clrMapOvr>
    <a:masterClrMapping/>
  </p:clrMapOvr>
  <p:transition spd="slow" advTm="30333">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4164321958"/>
              </p:ext>
            </p:extLst>
          </p:nvPr>
        </p:nvGraphicFramePr>
        <p:xfrm>
          <a:off x="2" y="1588209"/>
          <a:ext cx="12191999" cy="4754880"/>
        </p:xfrm>
        <a:graphic>
          <a:graphicData uri="http://schemas.openxmlformats.org/drawingml/2006/table">
            <a:tbl>
              <a:tblPr firstRow="1" bandRow="1">
                <a:tableStyleId>{5940675A-B579-460E-94D1-54222C63F5DA}</a:tableStyleId>
              </a:tblPr>
              <a:tblGrid>
                <a:gridCol w="12191999"/>
              </a:tblGrid>
              <a:tr h="370840">
                <a:tc>
                  <a:txBody>
                    <a:bodyPr/>
                    <a:lstStyle/>
                    <a:p>
                      <a:pPr marL="342900" indent="-342900">
                        <a:buFont typeface="Wingdings" pitchFamily="2" charset="2"/>
                        <a:buChar char="ü"/>
                      </a:pPr>
                      <a:r>
                        <a:rPr lang="en-US" sz="2400" dirty="0" smtClean="0">
                          <a:solidFill>
                            <a:srgbClr val="FF0000"/>
                          </a:solidFill>
                          <a:latin typeface="Calisto MT" pitchFamily="18" charset="0"/>
                        </a:rPr>
                        <a:t>The Union Cabinet, chaired by Prime Minister </a:t>
                      </a:r>
                      <a:r>
                        <a:rPr lang="en-US" sz="2400" dirty="0" err="1" smtClean="0">
                          <a:solidFill>
                            <a:srgbClr val="FF0000"/>
                          </a:solidFill>
                          <a:latin typeface="Calisto MT" pitchFamily="18" charset="0"/>
                        </a:rPr>
                        <a:t>Narendra</a:t>
                      </a:r>
                      <a:r>
                        <a:rPr lang="en-US" sz="2400" dirty="0" smtClean="0">
                          <a:solidFill>
                            <a:srgbClr val="FF0000"/>
                          </a:solidFill>
                          <a:latin typeface="Calisto MT" pitchFamily="18" charset="0"/>
                        </a:rPr>
                        <a:t> </a:t>
                      </a:r>
                      <a:r>
                        <a:rPr lang="en-US" sz="2400" dirty="0" err="1" smtClean="0">
                          <a:solidFill>
                            <a:srgbClr val="FF0000"/>
                          </a:solidFill>
                          <a:latin typeface="Calisto MT" pitchFamily="18" charset="0"/>
                        </a:rPr>
                        <a:t>Modi</a:t>
                      </a:r>
                      <a:r>
                        <a:rPr lang="en-US" sz="2400" dirty="0" smtClean="0">
                          <a:solidFill>
                            <a:srgbClr val="FF0000"/>
                          </a:solidFill>
                          <a:latin typeface="Calisto MT" pitchFamily="18" charset="0"/>
                        </a:rPr>
                        <a:t> has approved the Viability Gap Funding (VGF) scheme for offshore wind energy projects at a total outlay of </a:t>
                      </a:r>
                      <a:r>
                        <a:rPr lang="en-US" sz="2400" dirty="0" smtClean="0">
                          <a:solidFill>
                            <a:schemeClr val="tx1"/>
                          </a:solidFill>
                          <a:latin typeface="Calisto MT" pitchFamily="18" charset="0"/>
                        </a:rPr>
                        <a:t>Rs.7453</a:t>
                      </a:r>
                      <a:r>
                        <a:rPr lang="en-US" sz="2400" dirty="0" smtClean="0">
                          <a:solidFill>
                            <a:srgbClr val="FF0000"/>
                          </a:solidFill>
                          <a:latin typeface="Calisto MT" pitchFamily="18" charset="0"/>
                        </a:rPr>
                        <a:t> </a:t>
                      </a:r>
                      <a:r>
                        <a:rPr lang="en-US" sz="2400" dirty="0" err="1" smtClean="0">
                          <a:solidFill>
                            <a:srgbClr val="FF0000"/>
                          </a:solidFill>
                          <a:latin typeface="Calisto MT" pitchFamily="18" charset="0"/>
                        </a:rPr>
                        <a:t>crore</a:t>
                      </a:r>
                      <a:r>
                        <a:rPr lang="en-US" sz="2400" dirty="0" smtClean="0">
                          <a:solidFill>
                            <a:srgbClr val="FF0000"/>
                          </a:solidFill>
                          <a:latin typeface="Calisto MT" pitchFamily="18" charset="0"/>
                        </a:rPr>
                        <a:t>.</a:t>
                      </a:r>
                    </a:p>
                    <a:p>
                      <a:pPr marL="342900" indent="-342900">
                        <a:buFont typeface="Wingdings" pitchFamily="2" charset="2"/>
                        <a:buChar char="ü"/>
                      </a:pPr>
                      <a:r>
                        <a:rPr lang="hi-IN" sz="2400" dirty="0" smtClean="0">
                          <a:latin typeface="Calisto MT" pitchFamily="18" charset="0"/>
                        </a:rPr>
                        <a:t>प्रधान मंत्री नरेंद्र मोदी की अध्यक्षता में केंद्रीय मंत्रिमंडल ने 7453 करोड़ रुपये के कुल परिव्यय पर अपतटीय पवन ऊर्जा परियोजनाओं के लिए व्यवहार्यता अंतर वित्तपोषण (वीजीएफ) योजना को मंजूरी दे दी है।</a:t>
                      </a:r>
                      <a:endParaRPr lang="en-US" sz="240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This also includes an outlay of Rs.6853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for installation and commissioning of 1 GW of offshore wind energy projects (500 MW each off the coast of Gujarat and Tamil Nadu), and grant of Rs.600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for upgrade of two ports to meet logistics requirements for offshore wind energy projects.</a:t>
                      </a:r>
                      <a:endParaRPr kumimoji="0" lang="en-IN" sz="24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Wingdings" pitchFamily="2" charset="2"/>
                        <a:buChar char="ü"/>
                      </a:pPr>
                      <a:r>
                        <a:rPr lang="hi-IN" sz="2000" dirty="0" smtClean="0">
                          <a:latin typeface="Calisto MT" pitchFamily="18" charset="0"/>
                        </a:rPr>
                        <a:t>इसमें 1 गीगावॉट अपतटीय पवन ऊर्जा परियोजनाओं (गुजरात और तमिलनाडु के तट पर 500 मेगावाट प्रत्येक) की स्थापना और कमीशनिंग के लिए 6853 करोड़ रुपये का परिव्यय और दो बंदरगाहों के उन्नयन के लिए 600 करोड़ रुपये का अनुदान भी शामिल है। अपतटीय पवन ऊर्जा परियोजनाओं के लिए रसद आवश्यकताएँ।</a:t>
                      </a:r>
                      <a:endParaRPr lang="en-IN" sz="2000" dirty="0">
                        <a:latin typeface="Calisto MT" pitchFamily="18" charset="0"/>
                      </a:endParaRPr>
                    </a:p>
                  </a:txBody>
                  <a:tcPr/>
                </a:tc>
              </a:tr>
            </a:tbl>
          </a:graphicData>
        </a:graphic>
      </p:graphicFrame>
      <p:sp>
        <p:nvSpPr>
          <p:cNvPr id="12" name="Rectangle 11"/>
          <p:cNvSpPr/>
          <p:nvPr/>
        </p:nvSpPr>
        <p:spPr>
          <a:xfrm>
            <a:off x="0" y="1085621"/>
            <a:ext cx="12192000" cy="461665"/>
          </a:xfrm>
          <a:prstGeom prst="rect">
            <a:avLst/>
          </a:prstGeom>
          <a:solidFill>
            <a:srgbClr val="FFC000"/>
          </a:solidFill>
          <a:ln>
            <a:solidFill>
              <a:schemeClr val="accent1"/>
            </a:solidFill>
          </a:ln>
        </p:spPr>
        <p:txBody>
          <a:bodyPr wrap="square">
            <a:spAutoFit/>
          </a:bodyPr>
          <a:lstStyle/>
          <a:p>
            <a:pPr lvl="0"/>
            <a:r>
              <a:rPr lang="en-US" sz="2400" dirty="0">
                <a:solidFill>
                  <a:prstClr val="black"/>
                </a:solidFill>
                <a:latin typeface="Calisto MT" pitchFamily="18" charset="0"/>
              </a:rPr>
              <a:t>Answer : </a:t>
            </a:r>
            <a:r>
              <a:rPr lang="en-US" sz="2400" dirty="0" smtClean="0">
                <a:solidFill>
                  <a:prstClr val="black"/>
                </a:solidFill>
                <a:latin typeface="Calisto MT" pitchFamily="18" charset="0"/>
              </a:rPr>
              <a:t>B</a:t>
            </a:r>
            <a:endParaRPr lang="en-IN" sz="2400" dirty="0">
              <a:solidFill>
                <a:prstClr val="black"/>
              </a:solidFill>
              <a:latin typeface="Calisto MT" pitchFamily="18" charset="0"/>
            </a:endParaRPr>
          </a:p>
        </p:txBody>
      </p:sp>
    </p:spTree>
    <p:extLst>
      <p:ext uri="{BB962C8B-B14F-4D97-AF65-F5344CB8AC3E}">
        <p14:creationId xmlns:p14="http://schemas.microsoft.com/office/powerpoint/2010/main" val="1458287425"/>
      </p:ext>
    </p:extLst>
  </p:cSld>
  <p:clrMapOvr>
    <a:masterClrMapping/>
  </p:clrMapOvr>
  <p:transition spd="slow" advTm="30333">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92040"/>
            <a:ext cx="12191998" cy="4401205"/>
          </a:xfrm>
          <a:prstGeom prst="rect">
            <a:avLst/>
          </a:prstGeom>
          <a:ln w="57150">
            <a:solidFill>
              <a:schemeClr val="tx1"/>
            </a:solidFill>
          </a:ln>
        </p:spPr>
        <p:txBody>
          <a:bodyPr wrap="square">
            <a:spAutoFit/>
          </a:bodyPr>
          <a:lstStyle/>
          <a:p>
            <a:r>
              <a:rPr lang="en-US" sz="2800" dirty="0" smtClean="0">
                <a:solidFill>
                  <a:srgbClr val="FF0000"/>
                </a:solidFill>
                <a:latin typeface="Calisto MT" pitchFamily="18" charset="0"/>
              </a:rPr>
              <a:t>Q.18.Consider </a:t>
            </a:r>
            <a:r>
              <a:rPr lang="en-US" sz="2800" dirty="0">
                <a:solidFill>
                  <a:srgbClr val="FF0000"/>
                </a:solidFill>
                <a:latin typeface="Calisto MT" pitchFamily="18" charset="0"/>
              </a:rPr>
              <a:t>the following statements with reference to the 5G Intelligent Village Initiative:</a:t>
            </a:r>
          </a:p>
          <a:p>
            <a:r>
              <a:rPr lang="en-US" sz="2800" dirty="0">
                <a:latin typeface="Calisto MT" pitchFamily="18" charset="0"/>
              </a:rPr>
              <a:t>1. </a:t>
            </a:r>
            <a:r>
              <a:rPr lang="en-US" sz="2800" dirty="0" smtClean="0">
                <a:latin typeface="Calisto MT" pitchFamily="18" charset="0"/>
              </a:rPr>
              <a:t>It </a:t>
            </a:r>
            <a:r>
              <a:rPr lang="en-US" sz="2800" dirty="0">
                <a:latin typeface="Calisto MT" pitchFamily="18" charset="0"/>
              </a:rPr>
              <a:t>aims to enable effective utilization of Ultra-Reliable Low-Latency Communication.</a:t>
            </a:r>
          </a:p>
          <a:p>
            <a:r>
              <a:rPr lang="en-US" sz="2800" dirty="0">
                <a:latin typeface="Calisto MT" pitchFamily="18" charset="0"/>
              </a:rPr>
              <a:t>2. It is funded under Telecom Technology Development Fund (TTDF) scheme.</a:t>
            </a:r>
          </a:p>
          <a:p>
            <a:r>
              <a:rPr lang="en-US" sz="2800" dirty="0">
                <a:latin typeface="Calisto MT" pitchFamily="18" charset="0"/>
              </a:rPr>
              <a:t>Which of the statements given above is/are correct?</a:t>
            </a:r>
          </a:p>
          <a:p>
            <a:r>
              <a:rPr lang="en-US" sz="2800" dirty="0">
                <a:latin typeface="Calisto MT" pitchFamily="18" charset="0"/>
              </a:rPr>
              <a:t>A) 1 only</a:t>
            </a:r>
          </a:p>
          <a:p>
            <a:r>
              <a:rPr lang="en-US" sz="2800" dirty="0">
                <a:latin typeface="Calisto MT" pitchFamily="18" charset="0"/>
              </a:rPr>
              <a:t>B) 2 only</a:t>
            </a:r>
          </a:p>
          <a:p>
            <a:r>
              <a:rPr lang="en-US" sz="2800" dirty="0">
                <a:latin typeface="Calisto MT" pitchFamily="18" charset="0"/>
              </a:rPr>
              <a:t>C) Both 1 and 2</a:t>
            </a:r>
          </a:p>
          <a:p>
            <a:r>
              <a:rPr lang="en-US" sz="2800" dirty="0">
                <a:latin typeface="Calisto MT" pitchFamily="18" charset="0"/>
              </a:rPr>
              <a:t>D) Neither 1 nor </a:t>
            </a:r>
            <a:r>
              <a:rPr lang="en-US" sz="2800" dirty="0" smtClean="0">
                <a:latin typeface="Calisto MT" pitchFamily="18" charset="0"/>
              </a:rPr>
              <a:t>2</a:t>
            </a:r>
            <a:endParaRPr lang="en-US" sz="2800" dirty="0">
              <a:latin typeface="Calisto MT" pitchFamily="18" charset="0"/>
            </a:endParaRPr>
          </a:p>
        </p:txBody>
      </p:sp>
    </p:spTree>
    <p:extLst>
      <p:ext uri="{BB962C8B-B14F-4D97-AF65-F5344CB8AC3E}">
        <p14:creationId xmlns:p14="http://schemas.microsoft.com/office/powerpoint/2010/main" val="492615168"/>
      </p:ext>
    </p:extLst>
  </p:cSld>
  <p:clrMapOvr>
    <a:masterClrMapping/>
  </p:clrMapOvr>
  <p:transition spd="slow" advTm="30333">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 xmlns:a16="http://schemas.microsoft.com/office/drawing/2014/main" id="{38428CEE-7EA3-3E04-01F8-C235CBB58AF4}"/>
              </a:ext>
            </a:extLst>
          </p:cNvPr>
          <p:cNvGrpSpPr/>
          <p:nvPr/>
        </p:nvGrpSpPr>
        <p:grpSpPr>
          <a:xfrm>
            <a:off x="0" y="17044"/>
            <a:ext cx="12192001" cy="743050"/>
            <a:chOff x="-522515" y="-88708"/>
            <a:chExt cx="12344399" cy="968672"/>
          </a:xfrm>
        </p:grpSpPr>
        <p:sp>
          <p:nvSpPr>
            <p:cNvPr id="8" name="TextBox 7">
              <a:extLst>
                <a:ext uri="{FF2B5EF4-FFF2-40B4-BE49-F238E27FC236}">
                  <a16:creationId xmlns="" xmlns:a16="http://schemas.microsoft.com/office/drawing/2014/main" id="{1F815FD6-2B08-8414-8E09-A0F799D488C6}"/>
                </a:ext>
              </a:extLst>
            </p:cNvPr>
            <p:cNvSpPr txBox="1"/>
            <p:nvPr/>
          </p:nvSpPr>
          <p:spPr>
            <a:xfrm>
              <a:off x="-522515" y="-88708"/>
              <a:ext cx="12344397" cy="9228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 xmlns:a16="http://schemas.microsoft.com/office/drawing/2014/main"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 xmlns:a16="http://schemas.microsoft.com/office/drawing/2014/main" id="{1725C661-C6A3-0B6A-9155-E36E41878D95}"/>
                </a:ext>
              </a:extLst>
            </p:cNvPr>
            <p:cNvCxnSpPr/>
            <p:nvPr/>
          </p:nvCxnSpPr>
          <p:spPr>
            <a:xfrm>
              <a:off x="0" y="834123"/>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13067449"/>
              </p:ext>
            </p:extLst>
          </p:nvPr>
        </p:nvGraphicFramePr>
        <p:xfrm>
          <a:off x="-1" y="1272811"/>
          <a:ext cx="12191999" cy="3901440"/>
        </p:xfrm>
        <a:graphic>
          <a:graphicData uri="http://schemas.openxmlformats.org/drawingml/2006/table">
            <a:tbl>
              <a:tblPr firstRow="1" bandRow="1">
                <a:tableStyleId>{5940675A-B579-460E-94D1-54222C63F5DA}</a:tableStyleId>
              </a:tblPr>
              <a:tblGrid>
                <a:gridCol w="12191999"/>
              </a:tblGrid>
              <a:tr h="370840">
                <a:tc>
                  <a:txBody>
                    <a:bodyPr/>
                    <a:lstStyle/>
                    <a:p>
                      <a:pPr marL="342900" indent="-342900">
                        <a:buFont typeface="Wingdings" pitchFamily="2" charset="2"/>
                        <a:buChar char="ü"/>
                      </a:pPr>
                      <a:r>
                        <a:rPr lang="en-US" sz="2400" dirty="0" smtClean="0">
                          <a:solidFill>
                            <a:srgbClr val="FF0000"/>
                          </a:solidFill>
                          <a:latin typeface="Calisto MT" pitchFamily="18" charset="0"/>
                        </a:rPr>
                        <a:t>This initiative responds to the pressing need for equitable technological advancement by harnessing the transformative power of 5G technology to uplift rural communities.</a:t>
                      </a:r>
                      <a:endParaRPr lang="hi-IN" sz="2400" dirty="0" smtClean="0">
                        <a:solidFill>
                          <a:srgbClr val="FF0000"/>
                        </a:solidFill>
                        <a:latin typeface="Calisto MT" pitchFamily="18" charset="0"/>
                      </a:endParaRPr>
                    </a:p>
                    <a:p>
                      <a:pPr marL="342900" indent="-342900">
                        <a:buFont typeface="Wingdings" pitchFamily="2" charset="2"/>
                        <a:buChar char="ü"/>
                      </a:pPr>
                      <a:r>
                        <a:rPr lang="hi-IN" sz="2000" dirty="0" smtClean="0">
                          <a:latin typeface="Calisto MT" pitchFamily="18" charset="0"/>
                        </a:rPr>
                        <a:t>यह पहल ग्रामीण समुदायों के उत्थान के लिए 5जी प्रौद्योगिकी की परिवर्तनकारी शक्ति का उपयोग करके न्यायसंगत तकनीकी उन्नति की तत्काल आवश्यकता का जवाब देती है।</a:t>
                      </a:r>
                      <a:endParaRPr lang="en-IN" sz="2000" dirty="0">
                        <a:latin typeface="Calisto MT" pitchFamily="18" charset="0"/>
                      </a:endParaRPr>
                    </a:p>
                  </a:txBody>
                  <a:tcPr/>
                </a:tc>
              </a:tr>
              <a:tr h="370840">
                <a:tc>
                  <a:txBody>
                    <a:bodyPr/>
                    <a:lstStyle/>
                    <a:p>
                      <a:pPr marL="342900" indent="-342900">
                        <a:buFont typeface="Wingdings" pitchFamily="2" charset="2"/>
                        <a:buChar char="ü"/>
                      </a:pPr>
                      <a:r>
                        <a:rPr lang="en-US" sz="2400" dirty="0" smtClean="0">
                          <a:solidFill>
                            <a:srgbClr val="FF0000"/>
                          </a:solidFill>
                          <a:latin typeface="Calisto MT" pitchFamily="18" charset="0"/>
                        </a:rPr>
                        <a:t>It aims to enable effective </a:t>
                      </a:r>
                      <a:r>
                        <a:rPr lang="en-US" sz="2400" dirty="0" err="1" smtClean="0">
                          <a:solidFill>
                            <a:srgbClr val="FF0000"/>
                          </a:solidFill>
                          <a:latin typeface="Calisto MT" pitchFamily="18" charset="0"/>
                        </a:rPr>
                        <a:t>utilisation</a:t>
                      </a:r>
                      <a:r>
                        <a:rPr lang="en-US" sz="2400" dirty="0" smtClean="0">
                          <a:solidFill>
                            <a:srgbClr val="FF0000"/>
                          </a:solidFill>
                          <a:latin typeface="Calisto MT" pitchFamily="18" charset="0"/>
                        </a:rPr>
                        <a:t> of Ultra-Reliable Low-Latency Communication (URLLC) and massive Machine Type Communication (</a:t>
                      </a:r>
                      <a:r>
                        <a:rPr lang="en-US" sz="2400" dirty="0" err="1" smtClean="0">
                          <a:solidFill>
                            <a:srgbClr val="FF0000"/>
                          </a:solidFill>
                          <a:latin typeface="Calisto MT" pitchFamily="18" charset="0"/>
                        </a:rPr>
                        <a:t>mMTC</a:t>
                      </a:r>
                      <a:r>
                        <a:rPr lang="en-US" sz="2400" dirty="0" smtClean="0">
                          <a:solidFill>
                            <a:srgbClr val="FF0000"/>
                          </a:solidFill>
                          <a:latin typeface="Calisto MT" pitchFamily="18" charset="0"/>
                        </a:rPr>
                        <a:t>) aspects of 5G in selected villages, showcasing the advantages of 5G connectivity,</a:t>
                      </a:r>
                      <a:r>
                        <a:rPr lang="en-US" sz="2400" baseline="0" dirty="0" smtClean="0">
                          <a:solidFill>
                            <a:srgbClr val="FF0000"/>
                          </a:solidFill>
                          <a:latin typeface="Calisto MT" pitchFamily="18" charset="0"/>
                        </a:rPr>
                        <a:t> </a:t>
                      </a:r>
                      <a:r>
                        <a:rPr lang="en-US" sz="2400" dirty="0" smtClean="0">
                          <a:solidFill>
                            <a:srgbClr val="FF0000"/>
                          </a:solidFill>
                          <a:latin typeface="Calisto MT" pitchFamily="18" charset="0"/>
                        </a:rPr>
                        <a:t>It also addresses critical pillars such as agriculture, education, healthcare, governance, and sustainability.</a:t>
                      </a:r>
                    </a:p>
                    <a:p>
                      <a:pPr marL="342900" indent="-342900">
                        <a:buFont typeface="Wingdings" pitchFamily="2" charset="2"/>
                        <a:buChar char="ü"/>
                      </a:pPr>
                      <a:r>
                        <a:rPr lang="hi-IN" sz="2000" dirty="0" smtClean="0">
                          <a:latin typeface="Calisto MT" pitchFamily="18" charset="0"/>
                        </a:rPr>
                        <a:t>इसका उद्देश्य चयनित गांवों में 5जी के अल्ट्रा-विश्वसनीय लो-लेटेंसी कम्युनिकेशन (यूआरएलएलसी) और बड़े पैमाने पर मशीन टाइप कम्युनिकेशन (एमएमटीसी) पहलुओं के प्रभावी उपयोग को सक्षम करना है, जो 5जी कनेक्टिविटी के फायदों को प्रदर्शित करता है।</a:t>
                      </a:r>
                      <a:r>
                        <a:rPr lang="en-US" sz="2000" baseline="0" dirty="0" smtClean="0">
                          <a:latin typeface="Calisto MT" pitchFamily="18" charset="0"/>
                        </a:rPr>
                        <a:t> </a:t>
                      </a:r>
                      <a:r>
                        <a:rPr lang="hi-IN" sz="2000" dirty="0" smtClean="0">
                          <a:latin typeface="Calisto MT" pitchFamily="18" charset="0"/>
                        </a:rPr>
                        <a:t>यह कृषि, शिक्षा, स्वास्थ्य सेवा, शासन और स्थिरता जैसे महत्वपूर्ण स्तंभों को भी संबोधित करता है।</a:t>
                      </a:r>
                      <a:endParaRPr lang="en-IN" sz="2000" dirty="0">
                        <a:latin typeface="Calisto MT" pitchFamily="18" charset="0"/>
                      </a:endParaRPr>
                    </a:p>
                  </a:txBody>
                  <a:tcPr/>
                </a:tc>
              </a:tr>
            </a:tbl>
          </a:graphicData>
        </a:graphic>
      </p:graphicFrame>
      <p:sp>
        <p:nvSpPr>
          <p:cNvPr id="2" name="Rectangle 1"/>
          <p:cNvSpPr/>
          <p:nvPr/>
        </p:nvSpPr>
        <p:spPr>
          <a:xfrm>
            <a:off x="-1" y="5167195"/>
            <a:ext cx="12192000" cy="1569660"/>
          </a:xfrm>
          <a:prstGeom prst="rect">
            <a:avLst/>
          </a:prstGeom>
          <a:ln>
            <a:solidFill>
              <a:schemeClr val="tx1"/>
            </a:solidFill>
          </a:ln>
        </p:spPr>
        <p:txBody>
          <a:bodyPr wrap="square">
            <a:spAutoFit/>
          </a:bodyPr>
          <a:lstStyle/>
          <a:p>
            <a:pPr marL="342900" indent="-342900">
              <a:buFont typeface="Wingdings" pitchFamily="2" charset="2"/>
              <a:buChar char="ü"/>
            </a:pPr>
            <a:r>
              <a:rPr lang="en-US" sz="2400" dirty="0" smtClean="0">
                <a:solidFill>
                  <a:srgbClr val="FF0000"/>
                </a:solidFill>
                <a:latin typeface="Calisto MT" pitchFamily="18" charset="0"/>
              </a:rPr>
              <a:t>These </a:t>
            </a:r>
            <a:r>
              <a:rPr lang="en-US" sz="2400" dirty="0">
                <a:solidFill>
                  <a:srgbClr val="FF0000"/>
                </a:solidFill>
                <a:latin typeface="Calisto MT" pitchFamily="18" charset="0"/>
              </a:rPr>
              <a:t>proposals shall be funded under Telecom Technology Development Fund (TTDF) scheme of the </a:t>
            </a:r>
            <a:r>
              <a:rPr lang="en-US" sz="2400" dirty="0" smtClean="0">
                <a:solidFill>
                  <a:srgbClr val="FF0000"/>
                </a:solidFill>
                <a:latin typeface="Calisto MT" pitchFamily="18" charset="0"/>
              </a:rPr>
              <a:t>DoT.</a:t>
            </a:r>
            <a:endParaRPr lang="hi-IN" sz="2400" dirty="0">
              <a:solidFill>
                <a:srgbClr val="FF0000"/>
              </a:solidFill>
              <a:latin typeface="Calisto MT" pitchFamily="18" charset="0"/>
            </a:endParaRPr>
          </a:p>
          <a:p>
            <a:pPr marL="342900" indent="-342900">
              <a:buFont typeface="Wingdings" pitchFamily="2" charset="2"/>
              <a:buChar char="ü"/>
            </a:pPr>
            <a:r>
              <a:rPr lang="hi-IN" sz="2400" dirty="0">
                <a:solidFill>
                  <a:prstClr val="black"/>
                </a:solidFill>
                <a:latin typeface="Calisto MT" pitchFamily="18" charset="0"/>
              </a:rPr>
              <a:t>इन प्रस्तावों को दूरसंचार विभाग की दूरसंचार प्रौद्योगिकी विकास निधि (टीटीडीएफ) योजना के तहत वित्त पोषित किया जाएगा</a:t>
            </a:r>
            <a:endParaRPr lang="en-IN" sz="2400" dirty="0">
              <a:solidFill>
                <a:prstClr val="black"/>
              </a:solidFill>
              <a:latin typeface="Calisto MT" pitchFamily="18" charset="0"/>
            </a:endParaRPr>
          </a:p>
        </p:txBody>
      </p:sp>
      <p:sp>
        <p:nvSpPr>
          <p:cNvPr id="13" name="Rectangle 12"/>
          <p:cNvSpPr/>
          <p:nvPr/>
        </p:nvSpPr>
        <p:spPr>
          <a:xfrm>
            <a:off x="-1" y="760094"/>
            <a:ext cx="12192000" cy="461665"/>
          </a:xfrm>
          <a:prstGeom prst="rect">
            <a:avLst/>
          </a:prstGeom>
          <a:solidFill>
            <a:srgbClr val="FFC000"/>
          </a:solidFill>
          <a:ln>
            <a:solidFill>
              <a:schemeClr val="accent1"/>
            </a:solidFill>
          </a:ln>
        </p:spPr>
        <p:txBody>
          <a:bodyPr wrap="square">
            <a:spAutoFit/>
          </a:bodyPr>
          <a:lstStyle/>
          <a:p>
            <a:pPr lvl="0"/>
            <a:r>
              <a:rPr lang="en-US" sz="2400" dirty="0">
                <a:solidFill>
                  <a:prstClr val="black"/>
                </a:solidFill>
                <a:latin typeface="Calisto MT" pitchFamily="18" charset="0"/>
              </a:rPr>
              <a:t>Answer : C</a:t>
            </a:r>
            <a:endParaRPr lang="en-IN" sz="2400" dirty="0">
              <a:solidFill>
                <a:prstClr val="black"/>
              </a:solidFill>
              <a:latin typeface="Calisto MT" pitchFamily="18" charset="0"/>
            </a:endParaRPr>
          </a:p>
        </p:txBody>
      </p:sp>
    </p:spTree>
    <p:extLst>
      <p:ext uri="{BB962C8B-B14F-4D97-AF65-F5344CB8AC3E}">
        <p14:creationId xmlns:p14="http://schemas.microsoft.com/office/powerpoint/2010/main" val="917467827"/>
      </p:ext>
    </p:extLst>
  </p:cSld>
  <p:clrMapOvr>
    <a:masterClrMapping/>
  </p:clrMapOvr>
  <p:transition spd="slow" advTm="30333">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0" y="1282226"/>
            <a:ext cx="12192000" cy="584775"/>
          </a:xfrm>
          <a:prstGeom prst="rect">
            <a:avLst/>
          </a:prstGeom>
          <a:solidFill>
            <a:srgbClr val="FFC000"/>
          </a:solidFill>
          <a:ln w="76200">
            <a:solidFill>
              <a:schemeClr val="tx1"/>
            </a:solidFill>
          </a:ln>
        </p:spPr>
        <p:txBody>
          <a:bodyPr wrap="square">
            <a:spAutoFit/>
          </a:bodyPr>
          <a:lstStyle/>
          <a:p>
            <a:pPr algn="ctr"/>
            <a:r>
              <a:rPr lang="en-IN" sz="3200" dirty="0" smtClean="0">
                <a:latin typeface="Calisto MT" pitchFamily="18" charset="0"/>
              </a:rPr>
              <a:t>QUESTION FOR YOU </a:t>
            </a:r>
            <a:endParaRPr lang="en-IN" sz="3200" dirty="0">
              <a:latin typeface="Calisto MT" pitchFamily="18" charset="0"/>
            </a:endParaRPr>
          </a:p>
        </p:txBody>
      </p:sp>
      <p:sp>
        <p:nvSpPr>
          <p:cNvPr id="9" name="Rectangle 8"/>
          <p:cNvSpPr/>
          <p:nvPr/>
        </p:nvSpPr>
        <p:spPr>
          <a:xfrm>
            <a:off x="0" y="5888463"/>
            <a:ext cx="12192000" cy="461665"/>
          </a:xfrm>
          <a:prstGeom prst="rect">
            <a:avLst/>
          </a:prstGeom>
          <a:ln w="57150">
            <a:solidFill>
              <a:schemeClr val="tx1"/>
            </a:solidFill>
          </a:ln>
        </p:spPr>
        <p:txBody>
          <a:bodyPr wrap="square">
            <a:spAutoFit/>
          </a:bodyPr>
          <a:lstStyle/>
          <a:p>
            <a:pPr lvl="0" algn="ctr"/>
            <a:r>
              <a:rPr lang="en-US" sz="2400" dirty="0">
                <a:solidFill>
                  <a:prstClr val="black"/>
                </a:solidFill>
                <a:latin typeface="Calisto MT" pitchFamily="18" charset="0"/>
              </a:rPr>
              <a:t>Type Your Answer in Comment </a:t>
            </a:r>
            <a:r>
              <a:rPr lang="en-US" sz="2400" dirty="0" smtClean="0">
                <a:solidFill>
                  <a:prstClr val="black"/>
                </a:solidFill>
                <a:latin typeface="Calisto MT" pitchFamily="18" charset="0"/>
              </a:rPr>
              <a:t>Section Everyone</a:t>
            </a:r>
            <a:endParaRPr lang="en-IN" sz="2400" dirty="0">
              <a:solidFill>
                <a:prstClr val="black"/>
              </a:solidFill>
              <a:latin typeface="Calisto MT" pitchFamily="18" charset="0"/>
            </a:endParaRPr>
          </a:p>
        </p:txBody>
      </p:sp>
      <p:sp>
        <p:nvSpPr>
          <p:cNvPr id="2" name="Rectangle 1"/>
          <p:cNvSpPr/>
          <p:nvPr/>
        </p:nvSpPr>
        <p:spPr>
          <a:xfrm>
            <a:off x="-1" y="2148295"/>
            <a:ext cx="12192001" cy="3108543"/>
          </a:xfrm>
          <a:prstGeom prst="rect">
            <a:avLst/>
          </a:prstGeom>
          <a:ln w="38100">
            <a:solidFill>
              <a:schemeClr val="tx1"/>
            </a:solidFill>
          </a:ln>
        </p:spPr>
        <p:txBody>
          <a:bodyPr wrap="square">
            <a:spAutoFit/>
          </a:bodyPr>
          <a:lstStyle/>
          <a:p>
            <a:r>
              <a:rPr lang="en-US" sz="2800" dirty="0" smtClean="0">
                <a:solidFill>
                  <a:srgbClr val="C10000"/>
                </a:solidFill>
                <a:latin typeface="Calisto MT" pitchFamily="18" charset="0"/>
              </a:rPr>
              <a:t>Q. </a:t>
            </a:r>
            <a:r>
              <a:rPr lang="en-US" sz="2800" dirty="0">
                <a:solidFill>
                  <a:srgbClr val="C10000"/>
                </a:solidFill>
                <a:latin typeface="Calisto MT" pitchFamily="18" charset="0"/>
              </a:rPr>
              <a:t>What campaign did Prime Minister </a:t>
            </a:r>
            <a:r>
              <a:rPr lang="en-US" sz="2800" dirty="0" err="1">
                <a:solidFill>
                  <a:srgbClr val="C10000"/>
                </a:solidFill>
                <a:latin typeface="Calisto MT" pitchFamily="18" charset="0"/>
              </a:rPr>
              <a:t>Narendra</a:t>
            </a:r>
            <a:r>
              <a:rPr lang="en-US" sz="2800" dirty="0">
                <a:solidFill>
                  <a:srgbClr val="C10000"/>
                </a:solidFill>
                <a:latin typeface="Calisto MT" pitchFamily="18" charset="0"/>
              </a:rPr>
              <a:t> </a:t>
            </a:r>
            <a:r>
              <a:rPr lang="en-US" sz="2800" dirty="0" err="1">
                <a:solidFill>
                  <a:srgbClr val="C10000"/>
                </a:solidFill>
                <a:latin typeface="Calisto MT" pitchFamily="18" charset="0"/>
              </a:rPr>
              <a:t>Modi</a:t>
            </a:r>
            <a:r>
              <a:rPr lang="en-US" sz="2800" dirty="0">
                <a:solidFill>
                  <a:srgbClr val="C10000"/>
                </a:solidFill>
                <a:latin typeface="Calisto MT" pitchFamily="18" charset="0"/>
              </a:rPr>
              <a:t> launch on World Environment Day, where </a:t>
            </a:r>
            <a:r>
              <a:rPr lang="en-US" sz="2800" dirty="0" smtClean="0">
                <a:solidFill>
                  <a:srgbClr val="C10000"/>
                </a:solidFill>
                <a:latin typeface="Calisto MT" pitchFamily="18" charset="0"/>
              </a:rPr>
              <a:t>he planted </a:t>
            </a:r>
            <a:r>
              <a:rPr lang="en-US" sz="2800" dirty="0">
                <a:solidFill>
                  <a:srgbClr val="C10000"/>
                </a:solidFill>
                <a:latin typeface="Calisto MT" pitchFamily="18" charset="0"/>
              </a:rPr>
              <a:t>a </a:t>
            </a:r>
            <a:r>
              <a:rPr lang="en-US" sz="2800" dirty="0" err="1">
                <a:solidFill>
                  <a:srgbClr val="C10000"/>
                </a:solidFill>
                <a:latin typeface="Calisto MT" pitchFamily="18" charset="0"/>
              </a:rPr>
              <a:t>Peepal</a:t>
            </a:r>
            <a:r>
              <a:rPr lang="en-US" sz="2800" dirty="0">
                <a:solidFill>
                  <a:srgbClr val="C10000"/>
                </a:solidFill>
                <a:latin typeface="Calisto MT" pitchFamily="18" charset="0"/>
              </a:rPr>
              <a:t> tree at Buddha </a:t>
            </a:r>
            <a:r>
              <a:rPr lang="en-US" sz="2800" dirty="0" err="1">
                <a:solidFill>
                  <a:srgbClr val="C10000"/>
                </a:solidFill>
                <a:latin typeface="Calisto MT" pitchFamily="18" charset="0"/>
              </a:rPr>
              <a:t>Jayanti</a:t>
            </a:r>
            <a:r>
              <a:rPr lang="en-US" sz="2800" dirty="0">
                <a:solidFill>
                  <a:srgbClr val="C10000"/>
                </a:solidFill>
                <a:latin typeface="Calisto MT" pitchFamily="18" charset="0"/>
              </a:rPr>
              <a:t> Park in Delhi?</a:t>
            </a:r>
          </a:p>
          <a:p>
            <a:r>
              <a:rPr lang="en-IN" sz="2800" dirty="0">
                <a:solidFill>
                  <a:srgbClr val="816000"/>
                </a:solidFill>
                <a:latin typeface="Calisto MT" pitchFamily="18" charset="0"/>
              </a:rPr>
              <a:t>A) Green Earth Initiative</a:t>
            </a:r>
          </a:p>
          <a:p>
            <a:r>
              <a:rPr lang="en-IN" sz="2800" dirty="0">
                <a:solidFill>
                  <a:srgbClr val="816000"/>
                </a:solidFill>
                <a:latin typeface="Calisto MT" pitchFamily="18" charset="0"/>
              </a:rPr>
              <a:t>B) Clean Air Mission</a:t>
            </a:r>
          </a:p>
          <a:p>
            <a:r>
              <a:rPr lang="en-IN" sz="2800" dirty="0">
                <a:solidFill>
                  <a:srgbClr val="816000"/>
                </a:solidFill>
                <a:latin typeface="Calisto MT" pitchFamily="18" charset="0"/>
              </a:rPr>
              <a:t>C) Tree for Tomorrow</a:t>
            </a:r>
          </a:p>
          <a:p>
            <a:r>
              <a:rPr lang="en-IN" sz="2800" dirty="0">
                <a:solidFill>
                  <a:srgbClr val="816000"/>
                </a:solidFill>
                <a:latin typeface="Calisto MT" pitchFamily="18" charset="0"/>
              </a:rPr>
              <a:t>D) </a:t>
            </a:r>
            <a:r>
              <a:rPr lang="en-IN" sz="2800" dirty="0" err="1">
                <a:solidFill>
                  <a:srgbClr val="816000"/>
                </a:solidFill>
                <a:latin typeface="Calisto MT" pitchFamily="18" charset="0"/>
              </a:rPr>
              <a:t>Ek</a:t>
            </a:r>
            <a:r>
              <a:rPr lang="en-IN" sz="2800" dirty="0">
                <a:solidFill>
                  <a:srgbClr val="816000"/>
                </a:solidFill>
                <a:latin typeface="Calisto MT" pitchFamily="18" charset="0"/>
              </a:rPr>
              <a:t> </a:t>
            </a:r>
            <a:r>
              <a:rPr lang="en-IN" sz="2800" dirty="0" err="1">
                <a:solidFill>
                  <a:srgbClr val="816000"/>
                </a:solidFill>
                <a:latin typeface="Calisto MT" pitchFamily="18" charset="0"/>
              </a:rPr>
              <a:t>Ped</a:t>
            </a:r>
            <a:r>
              <a:rPr lang="en-IN" sz="2800" dirty="0">
                <a:solidFill>
                  <a:srgbClr val="816000"/>
                </a:solidFill>
                <a:latin typeface="Calisto MT" pitchFamily="18" charset="0"/>
              </a:rPr>
              <a:t> </a:t>
            </a:r>
            <a:r>
              <a:rPr lang="en-IN" sz="2800" dirty="0" err="1">
                <a:solidFill>
                  <a:srgbClr val="816000"/>
                </a:solidFill>
                <a:latin typeface="Calisto MT" pitchFamily="18" charset="0"/>
              </a:rPr>
              <a:t>Maa</a:t>
            </a:r>
            <a:r>
              <a:rPr lang="en-IN" sz="2800" dirty="0">
                <a:solidFill>
                  <a:srgbClr val="816000"/>
                </a:solidFill>
                <a:latin typeface="Calisto MT" pitchFamily="18" charset="0"/>
              </a:rPr>
              <a:t> </a:t>
            </a:r>
            <a:r>
              <a:rPr lang="en-IN" sz="2800" dirty="0" err="1">
                <a:solidFill>
                  <a:srgbClr val="816000"/>
                </a:solidFill>
                <a:latin typeface="Calisto MT" pitchFamily="18" charset="0"/>
              </a:rPr>
              <a:t>Ke</a:t>
            </a:r>
            <a:r>
              <a:rPr lang="en-IN" sz="2800" dirty="0">
                <a:solidFill>
                  <a:srgbClr val="816000"/>
                </a:solidFill>
                <a:latin typeface="Calisto MT" pitchFamily="18" charset="0"/>
              </a:rPr>
              <a:t> </a:t>
            </a:r>
            <a:r>
              <a:rPr lang="en-IN" sz="2800" dirty="0" err="1">
                <a:solidFill>
                  <a:srgbClr val="816000"/>
                </a:solidFill>
                <a:latin typeface="Calisto MT" pitchFamily="18" charset="0"/>
              </a:rPr>
              <a:t>Naam</a:t>
            </a:r>
            <a:endParaRPr lang="en-IN" sz="2800" dirty="0">
              <a:latin typeface="Calisto MT" pitchFamily="18" charset="0"/>
            </a:endParaRPr>
          </a:p>
        </p:txBody>
      </p:sp>
    </p:spTree>
    <p:extLst>
      <p:ext uri="{BB962C8B-B14F-4D97-AF65-F5344CB8AC3E}">
        <p14:creationId xmlns:p14="http://schemas.microsoft.com/office/powerpoint/2010/main" val="3620942003"/>
      </p:ext>
    </p:extLst>
  </p:cSld>
  <p:clrMapOvr>
    <a:masterClrMapping/>
  </p:clrMapOvr>
  <p:transition spd="slow" advTm="30333">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1" y="1614441"/>
            <a:ext cx="12191999" cy="2554545"/>
          </a:xfrm>
          <a:prstGeom prst="rect">
            <a:avLst/>
          </a:prstGeom>
          <a:ln w="57150">
            <a:solidFill>
              <a:schemeClr val="tx1"/>
            </a:solidFill>
          </a:ln>
        </p:spPr>
        <p:txBody>
          <a:bodyPr wrap="square">
            <a:spAutoFit/>
          </a:bodyPr>
          <a:lstStyle/>
          <a:p>
            <a:r>
              <a:rPr lang="en-US" sz="2000" b="1" dirty="0" smtClean="0">
                <a:latin typeface="Calisto MT" pitchFamily="18" charset="0"/>
              </a:rPr>
              <a:t>YouTube </a:t>
            </a:r>
            <a:r>
              <a:rPr lang="en-US" sz="2000" b="1" dirty="0">
                <a:latin typeface="Calisto MT" pitchFamily="18" charset="0"/>
              </a:rPr>
              <a:t>Official Channel:-</a:t>
            </a:r>
          </a:p>
          <a:p>
            <a:r>
              <a:rPr lang="en-US" sz="2000" b="1" dirty="0">
                <a:latin typeface="Calisto MT" pitchFamily="18" charset="0"/>
                <a:hlinkClick r:id="rId18"/>
              </a:rPr>
              <a:t>https://youtube.com/@AparchitExamWarriors?si=pLlc1S6brRqQP068</a:t>
            </a:r>
            <a:endParaRPr lang="en-US" sz="2000" b="1" dirty="0">
              <a:latin typeface="Calisto MT" pitchFamily="18" charset="0"/>
            </a:endParaRPr>
          </a:p>
          <a:p>
            <a:endParaRPr lang="en-US" sz="2000" dirty="0">
              <a:latin typeface="Calisto MT" pitchFamily="18" charset="0"/>
            </a:endParaRPr>
          </a:p>
          <a:p>
            <a:r>
              <a:rPr lang="en-US" sz="2000" b="1" dirty="0">
                <a:latin typeface="Calisto MT" pitchFamily="18" charset="0"/>
              </a:rPr>
              <a:t>Official Telegram Channel:-</a:t>
            </a:r>
          </a:p>
          <a:p>
            <a:r>
              <a:rPr lang="en-US" sz="2000" dirty="0">
                <a:latin typeface="Calisto MT" pitchFamily="18" charset="0"/>
                <a:hlinkClick r:id="rId19"/>
              </a:rPr>
              <a:t>https://t.me/Aparchit_Super_CA_Pdfs</a:t>
            </a:r>
            <a:endParaRPr lang="en-US" sz="2000" dirty="0">
              <a:latin typeface="Calisto MT" pitchFamily="18" charset="0"/>
            </a:endParaRPr>
          </a:p>
          <a:p>
            <a:endParaRPr lang="en-US" sz="2000" dirty="0">
              <a:latin typeface="Calisto MT" pitchFamily="18" charset="0"/>
            </a:endParaRPr>
          </a:p>
          <a:p>
            <a:r>
              <a:rPr lang="en-US" sz="2000" b="1" dirty="0">
                <a:latin typeface="Calisto MT" pitchFamily="18" charset="0"/>
              </a:rPr>
              <a:t>Daily, Weekly, Monthly Current Affairs </a:t>
            </a:r>
            <a:r>
              <a:rPr lang="en-US" sz="2000" b="1" dirty="0" err="1">
                <a:latin typeface="Calisto MT" pitchFamily="18" charset="0"/>
              </a:rPr>
              <a:t>offical</a:t>
            </a:r>
            <a:r>
              <a:rPr lang="en-US" sz="2000" b="1" dirty="0">
                <a:latin typeface="Calisto MT" pitchFamily="18" charset="0"/>
              </a:rPr>
              <a:t> Website &amp; All Mock Test </a:t>
            </a:r>
            <a:r>
              <a:rPr lang="en-US" sz="2000" b="1" dirty="0" err="1">
                <a:latin typeface="Calisto MT" pitchFamily="18" charset="0"/>
              </a:rPr>
              <a:t>Pdf</a:t>
            </a:r>
            <a:r>
              <a:rPr lang="en-US" sz="2000" b="1" dirty="0">
                <a:latin typeface="Calisto MT" pitchFamily="18" charset="0"/>
              </a:rPr>
              <a:t> :-</a:t>
            </a:r>
          </a:p>
          <a:p>
            <a:r>
              <a:rPr lang="en-US" sz="2000" dirty="0">
                <a:latin typeface="Calisto MT" pitchFamily="18" charset="0"/>
                <a:hlinkClick r:id="rId20"/>
              </a:rPr>
              <a:t>https://</a:t>
            </a:r>
            <a:r>
              <a:rPr lang="en-US" sz="2000" dirty="0" smtClean="0">
                <a:latin typeface="Calisto MT" pitchFamily="18" charset="0"/>
                <a:hlinkClick r:id="rId20"/>
              </a:rPr>
              <a:t>aparchitexamwarriors.com/currentaffairs/daily-current-affairs-pdf</a:t>
            </a:r>
            <a:endParaRPr lang="en-US" sz="2000" dirty="0">
              <a:latin typeface="Calisto MT" pitchFamily="18" charset="0"/>
            </a:endParaRPr>
          </a:p>
        </p:txBody>
      </p:sp>
      <p:sp>
        <p:nvSpPr>
          <p:cNvPr id="2" name="Rectangle 1"/>
          <p:cNvSpPr/>
          <p:nvPr/>
        </p:nvSpPr>
        <p:spPr>
          <a:xfrm>
            <a:off x="2" y="1091221"/>
            <a:ext cx="12191999" cy="523220"/>
          </a:xfrm>
          <a:prstGeom prst="rect">
            <a:avLst/>
          </a:prstGeom>
          <a:solidFill>
            <a:srgbClr val="FFC000"/>
          </a:solidFill>
          <a:ln w="38100">
            <a:solidFill>
              <a:schemeClr val="tx1"/>
            </a:solidFill>
          </a:ln>
        </p:spPr>
        <p:txBody>
          <a:bodyPr wrap="square">
            <a:spAutoFit/>
          </a:bodyPr>
          <a:lstStyle/>
          <a:p>
            <a:pPr lvl="0" algn="ctr"/>
            <a:r>
              <a:rPr lang="en-US" sz="2800" b="1" dirty="0">
                <a:solidFill>
                  <a:prstClr val="black"/>
                </a:solidFill>
                <a:latin typeface="Calisto MT" pitchFamily="18" charset="0"/>
              </a:rPr>
              <a:t>Follow  us</a:t>
            </a:r>
          </a:p>
        </p:txBody>
      </p:sp>
    </p:spTree>
    <p:extLst>
      <p:ext uri="{BB962C8B-B14F-4D97-AF65-F5344CB8AC3E}">
        <p14:creationId xmlns:p14="http://schemas.microsoft.com/office/powerpoint/2010/main" val="306185280"/>
      </p:ext>
    </p:extLst>
  </p:cSld>
  <p:clrMapOvr>
    <a:masterClrMapping/>
  </p:clrMapOvr>
  <p:transition spd="slow" advTm="30333">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6541"/>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46051"/>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08745790"/>
              </p:ext>
            </p:extLst>
          </p:nvPr>
        </p:nvGraphicFramePr>
        <p:xfrm>
          <a:off x="-2" y="1334366"/>
          <a:ext cx="12191997" cy="3230880"/>
        </p:xfrm>
        <a:graphic>
          <a:graphicData uri="http://schemas.openxmlformats.org/drawingml/2006/table">
            <a:tbl>
              <a:tblPr firstRow="1" bandRow="1">
                <a:tableStyleId>{E8B1032C-EA38-4F05-BA0D-38AFFFC7BED3}</a:tableStyleId>
              </a:tblPr>
              <a:tblGrid>
                <a:gridCol w="12191997"/>
              </a:tblGrid>
              <a:tr h="370840">
                <a:tc>
                  <a:txBody>
                    <a:bodyPr/>
                    <a:lstStyle/>
                    <a:p>
                      <a:pPr marL="457200" indent="-457200">
                        <a:buFont typeface="Wingdings" pitchFamily="2" charset="2"/>
                        <a:buChar char="v"/>
                      </a:pPr>
                      <a:r>
                        <a:rPr lang="en-US" sz="2800" b="0" u="sng" dirty="0" smtClean="0">
                          <a:solidFill>
                            <a:schemeClr val="tx1"/>
                          </a:solidFill>
                          <a:latin typeface="Calisto MT" pitchFamily="18" charset="0"/>
                        </a:rPr>
                        <a:t>According to the Mercer’s 2024 Cost Of Living Survey, </a:t>
                      </a:r>
                      <a:r>
                        <a:rPr lang="en-US" sz="2800" b="0" dirty="0" smtClean="0">
                          <a:solidFill>
                            <a:srgbClr val="FF0000"/>
                          </a:solidFill>
                          <a:latin typeface="Calisto MT" pitchFamily="18" charset="0"/>
                        </a:rPr>
                        <a:t>Mumbai remains the most expensive city in India for expatriates, maintaining this position since 2013. </a:t>
                      </a:r>
                    </a:p>
                    <a:p>
                      <a:pPr marL="457200" indent="-457200">
                        <a:buFont typeface="Wingdings" pitchFamily="2" charset="2"/>
                        <a:buChar char="v"/>
                      </a:pPr>
                      <a:r>
                        <a:rPr lang="hi-IN" sz="2000" b="0" dirty="0" smtClean="0">
                          <a:latin typeface="Calisto MT" pitchFamily="18" charset="0"/>
                        </a:rPr>
                        <a:t>मर्सर के 2024 कॉस्ट ऑफ लिविंग सर्वे के अनुसार, मुंबई प्रवासियों के लिए भारत का सबसे महंगा शहर बना हुआ है, 2013 से यह स्थिति बरकरार है। </a:t>
                      </a:r>
                      <a:endParaRPr lang="en-US" sz="2000" b="0" dirty="0" smtClean="0">
                        <a:latin typeface="Calisto MT" pitchFamily="18" charset="0"/>
                      </a:endParaRPr>
                    </a:p>
                  </a:txBody>
                  <a:tcPr/>
                </a:tc>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Globally, Mumbai has risen by 11 places to rank 136th out of 226 cities surveyed. </a:t>
                      </a:r>
                    </a:p>
                    <a:p>
                      <a:pPr marL="457200" indent="-457200">
                        <a:buFont typeface="Wingdings" pitchFamily="2" charset="2"/>
                        <a:buChar char="v"/>
                      </a:pPr>
                      <a:r>
                        <a:rPr lang="hi-IN" sz="2000" b="0" dirty="0" smtClean="0">
                          <a:latin typeface="Calisto MT" pitchFamily="18" charset="0"/>
                        </a:rPr>
                        <a:t>वैश्विक स्तर पर, सर्वेक्षण में शामिल 226 शहरों में से मुंबई 11 पायदान ऊपर चढ़कर 136वें स्थान पर पहुंच गया है।</a:t>
                      </a:r>
                      <a:endParaRPr lang="en-IN" sz="2000" b="0" dirty="0">
                        <a:latin typeface="Calisto MT" pitchFamily="18" charset="0"/>
                      </a:endParaRPr>
                    </a:p>
                  </a:txBody>
                  <a:tcPr/>
                </a:tc>
              </a:tr>
            </a:tbl>
          </a:graphicData>
        </a:graphic>
      </p:graphicFrame>
      <p:sp>
        <p:nvSpPr>
          <p:cNvPr id="13" name="Rectangle 12"/>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Answer-C</a:t>
            </a:r>
            <a:endParaRPr lang="en-IN" sz="2800" dirty="0">
              <a:solidFill>
                <a:srgbClr val="FFC000"/>
              </a:solidFill>
              <a:latin typeface="Calisto MT" pitchFamily="18" charset="0"/>
            </a:endParaRPr>
          </a:p>
        </p:txBody>
      </p:sp>
      <p:sp>
        <p:nvSpPr>
          <p:cNvPr id="3" name="Rectangle 2"/>
          <p:cNvSpPr/>
          <p:nvPr/>
        </p:nvSpPr>
        <p:spPr>
          <a:xfrm>
            <a:off x="0" y="4543193"/>
            <a:ext cx="12192000" cy="2123658"/>
          </a:xfrm>
          <a:prstGeom prst="rect">
            <a:avLst/>
          </a:prstGeom>
          <a:ln>
            <a:solidFill>
              <a:schemeClr val="accent6">
                <a:lumMod val="75000"/>
              </a:schemeClr>
            </a:solidFill>
          </a:ln>
        </p:spPr>
        <p:txBody>
          <a:bodyPr wrap="square">
            <a:spAutoFit/>
          </a:bodyPr>
          <a:lstStyle/>
          <a:p>
            <a:pPr marL="342900" indent="-342900">
              <a:buFont typeface="Wingdings" pitchFamily="2" charset="2"/>
              <a:buChar char="v"/>
            </a:pPr>
            <a:r>
              <a:rPr lang="en-US" sz="2800" dirty="0" smtClean="0">
                <a:solidFill>
                  <a:srgbClr val="FF0000"/>
                </a:solidFill>
                <a:latin typeface="Calisto MT" pitchFamily="18" charset="0"/>
              </a:rPr>
              <a:t>Hong Kong tops the global list as the most expensive city for international assignees, with Southeast Asian cities dominating the upper echelons of costliness.</a:t>
            </a:r>
          </a:p>
          <a:p>
            <a:pPr marL="342900" indent="-342900">
              <a:buFont typeface="Wingdings" pitchFamily="2" charset="2"/>
              <a:buChar char="v"/>
            </a:pPr>
            <a:r>
              <a:rPr lang="hi-IN" sz="2400" dirty="0">
                <a:solidFill>
                  <a:prstClr val="black"/>
                </a:solidFill>
                <a:latin typeface="Calisto MT" pitchFamily="18" charset="0"/>
              </a:rPr>
              <a:t>अंतर्राष्ट्रीय नियुक्तियों के लिए सबसे महंगे शहर के रूप में हांगकांग वैश्विक सूची में शीर्ष पर है, जबकि दक्षिण पूर्व एशियाई शहर महँगाई के ऊपरी स्तरों पर हावी हैं।</a:t>
            </a:r>
            <a:endParaRPr lang="en-IN" sz="2400" dirty="0">
              <a:solidFill>
                <a:prstClr val="black"/>
              </a:solidFill>
              <a:latin typeface="Calisto MT" pitchFamily="18" charset="0"/>
            </a:endParaRPr>
          </a:p>
        </p:txBody>
      </p:sp>
    </p:spTree>
    <p:extLst>
      <p:ext uri="{BB962C8B-B14F-4D97-AF65-F5344CB8AC3E}">
        <p14:creationId xmlns:p14="http://schemas.microsoft.com/office/powerpoint/2010/main" val="1748761787"/>
      </p:ext>
    </p:extLst>
  </p:cSld>
  <p:clrMapOvr>
    <a:masterClrMapping/>
  </p:clrMapOvr>
  <p:transition spd="slow" advTm="30333">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6541"/>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46051"/>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3" name="Rectangle 12"/>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pPr algn="ctr"/>
            <a:r>
              <a:rPr lang="en-US" sz="2800" dirty="0" smtClean="0">
                <a:solidFill>
                  <a:srgbClr val="FFC000"/>
                </a:solidFill>
                <a:latin typeface="Calisto MT" pitchFamily="18" charset="0"/>
              </a:rPr>
              <a:t>About News</a:t>
            </a:r>
            <a:endParaRPr lang="en-IN" sz="2800" dirty="0">
              <a:solidFill>
                <a:srgbClr val="FFC000"/>
              </a:solidFill>
              <a:latin typeface="Calisto MT" pitchFamily="18"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38869"/>
            <a:ext cx="7499259" cy="451779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1824" y="1"/>
            <a:ext cx="427017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4497882"/>
      </p:ext>
    </p:extLst>
  </p:cSld>
  <p:clrMapOvr>
    <a:masterClrMapping/>
  </p:clrMapOvr>
  <p:transition spd="slow" advTm="30333">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72724"/>
            <a:ext cx="12192001" cy="3539430"/>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Q.3. </a:t>
            </a:r>
            <a:r>
              <a:rPr lang="en-US" sz="2800" dirty="0">
                <a:solidFill>
                  <a:srgbClr val="C10000"/>
                </a:solidFill>
                <a:latin typeface="Calisto MT" pitchFamily="18" charset="0"/>
              </a:rPr>
              <a:t>Which international sports event will be hosted in Noida starting from 2025, as per the </a:t>
            </a:r>
            <a:r>
              <a:rPr lang="en-US" sz="2800" dirty="0" smtClean="0">
                <a:solidFill>
                  <a:srgbClr val="C10000"/>
                </a:solidFill>
                <a:latin typeface="Calisto MT" pitchFamily="18" charset="0"/>
              </a:rPr>
              <a:t>agreement between </a:t>
            </a:r>
            <a:r>
              <a:rPr lang="en-US" sz="2800" dirty="0">
                <a:solidFill>
                  <a:srgbClr val="C10000"/>
                </a:solidFill>
                <a:latin typeface="Calisto MT" pitchFamily="18" charset="0"/>
              </a:rPr>
              <a:t>the Uttar Pradesh government and </a:t>
            </a:r>
            <a:r>
              <a:rPr lang="en-US" sz="2800" dirty="0" err="1">
                <a:solidFill>
                  <a:srgbClr val="C10000"/>
                </a:solidFill>
                <a:latin typeface="Calisto MT" pitchFamily="18" charset="0"/>
              </a:rPr>
              <a:t>Dorna</a:t>
            </a:r>
            <a:r>
              <a:rPr lang="en-US" sz="2800" dirty="0">
                <a:solidFill>
                  <a:srgbClr val="C10000"/>
                </a:solidFill>
                <a:latin typeface="Calisto MT" pitchFamily="18" charset="0"/>
              </a:rPr>
              <a:t> Sports</a:t>
            </a:r>
            <a:r>
              <a:rPr lang="en-US"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प्र.3. उत्तर प्रदेश सरकार और डोर्ना स्पोर्ट्स के बीच समझौते के अनुसार, 2025 से नोएडा में किस अंतर्राष्ट्रीय खेल आयोजन की मेजबानी की जाएगी?</a:t>
            </a:r>
            <a:endParaRPr lang="en-US" sz="2800" dirty="0">
              <a:solidFill>
                <a:srgbClr val="C10000"/>
              </a:solidFill>
              <a:latin typeface="Calisto MT" pitchFamily="18" charset="0"/>
            </a:endParaRPr>
          </a:p>
          <a:p>
            <a:r>
              <a:rPr lang="en-US" sz="2800" dirty="0">
                <a:solidFill>
                  <a:srgbClr val="816000"/>
                </a:solidFill>
                <a:latin typeface="Calisto MT" pitchFamily="18" charset="0"/>
              </a:rPr>
              <a:t>A) </a:t>
            </a:r>
            <a:r>
              <a:rPr lang="en-US" sz="2800" dirty="0" err="1">
                <a:solidFill>
                  <a:srgbClr val="816000"/>
                </a:solidFill>
                <a:latin typeface="Calisto MT" pitchFamily="18" charset="0"/>
              </a:rPr>
              <a:t>MotoGP</a:t>
            </a:r>
            <a:r>
              <a:rPr lang="en-US" sz="2800" dirty="0">
                <a:solidFill>
                  <a:srgbClr val="816000"/>
                </a:solidFill>
                <a:latin typeface="Calisto MT" pitchFamily="18" charset="0"/>
              </a:rPr>
              <a:t> Bharat </a:t>
            </a:r>
            <a:r>
              <a:rPr lang="en-US" sz="2800" dirty="0" smtClean="0">
                <a:solidFill>
                  <a:srgbClr val="816000"/>
                </a:solidFill>
                <a:latin typeface="Calisto MT" pitchFamily="18" charset="0"/>
              </a:rPr>
              <a:t>		B</a:t>
            </a:r>
            <a:r>
              <a:rPr lang="en-US" sz="2800" dirty="0">
                <a:solidFill>
                  <a:srgbClr val="816000"/>
                </a:solidFill>
                <a:latin typeface="Calisto MT" pitchFamily="18" charset="0"/>
              </a:rPr>
              <a:t>) FIFA World Cup</a:t>
            </a:r>
          </a:p>
          <a:p>
            <a:r>
              <a:rPr lang="fr-FR" sz="2800" dirty="0">
                <a:solidFill>
                  <a:srgbClr val="816000"/>
                </a:solidFill>
                <a:latin typeface="Calisto MT" pitchFamily="18" charset="0"/>
              </a:rPr>
              <a:t>C) Tour de France </a:t>
            </a:r>
            <a:r>
              <a:rPr lang="fr-FR" sz="2800" dirty="0" smtClean="0">
                <a:solidFill>
                  <a:srgbClr val="816000"/>
                </a:solidFill>
                <a:latin typeface="Calisto MT" pitchFamily="18" charset="0"/>
              </a:rPr>
              <a:t>		D</a:t>
            </a:r>
            <a:r>
              <a:rPr lang="fr-FR" sz="2800" dirty="0">
                <a:solidFill>
                  <a:srgbClr val="816000"/>
                </a:solidFill>
                <a:latin typeface="Calisto MT" pitchFamily="18" charset="0"/>
              </a:rPr>
              <a:t>) </a:t>
            </a:r>
            <a:r>
              <a:rPr lang="fr-FR" sz="2800" dirty="0" smtClean="0">
                <a:solidFill>
                  <a:srgbClr val="816000"/>
                </a:solidFill>
                <a:latin typeface="Calisto MT" pitchFamily="18" charset="0"/>
              </a:rPr>
              <a:t>Wimbledon</a:t>
            </a:r>
          </a:p>
          <a:p>
            <a:r>
              <a:rPr lang="fr-FR" sz="2800" dirty="0" smtClean="0">
                <a:solidFill>
                  <a:srgbClr val="816000"/>
                </a:solidFill>
                <a:latin typeface="Calisto MT" pitchFamily="18" charset="0"/>
              </a:rPr>
              <a:t>E) ICC</a:t>
            </a:r>
            <a:endParaRPr lang="en-IN" sz="2800" dirty="0">
              <a:latin typeface="Calisto MT" pitchFamily="18" charset="0"/>
            </a:endParaRPr>
          </a:p>
        </p:txBody>
      </p:sp>
    </p:spTree>
    <p:extLst>
      <p:ext uri="{BB962C8B-B14F-4D97-AF65-F5344CB8AC3E}">
        <p14:creationId xmlns:p14="http://schemas.microsoft.com/office/powerpoint/2010/main" val="1338450491"/>
      </p:ext>
    </p:extLst>
  </p:cSld>
  <p:clrMapOvr>
    <a:masterClrMapping/>
  </p:clrMapOvr>
  <p:transition spd="slow" advTm="30333">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5" name="Group 4">
            <a:extLst>
              <a:ext uri="{FF2B5EF4-FFF2-40B4-BE49-F238E27FC236}">
                <a16:creationId xmlns:a16="http://schemas.microsoft.com/office/drawing/2014/main" xmlns="" id="{38428CEE-7EA3-3E04-01F8-C235CBB58AF4}"/>
              </a:ext>
            </a:extLst>
          </p:cNvPr>
          <p:cNvGrpSpPr/>
          <p:nvPr/>
        </p:nvGrpSpPr>
        <p:grpSpPr>
          <a:xfrm>
            <a:off x="-2" y="6541"/>
            <a:ext cx="12192001" cy="743050"/>
            <a:chOff x="-522515" y="-88708"/>
            <a:chExt cx="12344399" cy="968672"/>
          </a:xfrm>
        </p:grpSpPr>
        <p:sp>
          <p:nvSpPr>
            <p:cNvPr id="8" name="TextBox 7">
              <a:extLst>
                <a:ext uri="{FF2B5EF4-FFF2-40B4-BE49-F238E27FC236}">
                  <a16:creationId xmlns:a16="http://schemas.microsoft.com/office/drawing/2014/main" xmlns="" id="{1F815FD6-2B08-8414-8E09-A0F799D488C6}"/>
                </a:ext>
              </a:extLst>
            </p:cNvPr>
            <p:cNvSpPr txBox="1"/>
            <p:nvPr/>
          </p:nvSpPr>
          <p:spPr>
            <a:xfrm>
              <a:off x="-522515" y="-88708"/>
              <a:ext cx="12344397" cy="9228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smtClean="0">
                  <a:ln>
                    <a:solidFill>
                      <a:srgbClr val="002060"/>
                    </a:solidFill>
                  </a:ln>
                  <a:solidFill>
                    <a:srgbClr val="002060"/>
                  </a:solidFill>
                  <a:latin typeface="Bell MT" pitchFamily="18" charset="0"/>
                </a:rPr>
                <a:t>APARCHIT </a:t>
              </a:r>
              <a:r>
                <a:rPr lang="en-US" sz="2000" dirty="0">
                  <a:ln>
                    <a:solidFill>
                      <a:srgbClr val="002060"/>
                    </a:solidFill>
                  </a:ln>
                  <a:solidFill>
                    <a:srgbClr val="002060"/>
                  </a:solidFill>
                  <a:latin typeface="Bell MT" pitchFamily="18" charset="0"/>
                </a:rPr>
                <a:t>EXAM </a:t>
              </a:r>
              <a:r>
                <a:rPr lang="en-US" sz="2000" dirty="0" smtClean="0">
                  <a:ln>
                    <a:solidFill>
                      <a:srgbClr val="002060"/>
                    </a:solidFill>
                  </a:ln>
                  <a:solidFill>
                    <a:srgbClr val="002060"/>
                  </a:solidFill>
                  <a:latin typeface="Bell MT" pitchFamily="18" charset="0"/>
                </a:rPr>
                <a:t>WARRIORS</a:t>
              </a:r>
              <a:endParaRPr lang="en-US" sz="2000" spc="300" dirty="0">
                <a:ln w="28575">
                  <a:solidFill>
                    <a:prstClr val="black"/>
                  </a:solidFill>
                </a:ln>
                <a:solidFill>
                  <a:srgbClr val="002060"/>
                </a:solidFill>
                <a:latin typeface="Bell MT" pitchFamily="18" charset="0"/>
              </a:endParaRPr>
            </a:p>
            <a:p>
              <a:pPr algn="ctr"/>
              <a:r>
                <a:rPr lang="en-US" sz="2000" dirty="0" smtClean="0">
                  <a:solidFill>
                    <a:srgbClr val="002060"/>
                  </a:solidFill>
                  <a:latin typeface="Bahnschrift SemiBold" panose="020B0502040204020203" pitchFamily="34" charset="0"/>
                </a:rPr>
                <a:t>  </a:t>
              </a:r>
              <a:r>
                <a:rPr lang="en-US" sz="2000"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385" y="-54305"/>
              <a:ext cx="737618" cy="934269"/>
            </a:xfrm>
            <a:prstGeom prst="rect">
              <a:avLst/>
            </a:prstGeom>
            <a:ln>
              <a:noFill/>
            </a:ln>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846051"/>
              <a:ext cx="11821884" cy="0"/>
            </a:xfrm>
            <a:prstGeom prst="line">
              <a:avLst/>
            </a:prstGeom>
            <a:ln/>
          </p:spPr>
          <p:style>
            <a:lnRef idx="2">
              <a:schemeClr val="dk1"/>
            </a:lnRef>
            <a:fillRef idx="0">
              <a:schemeClr val="dk1"/>
            </a:fillRef>
            <a:effectRef idx="1">
              <a:schemeClr val="dk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2" name="Rectangle 11"/>
          <p:cNvSpPr/>
          <p:nvPr/>
        </p:nvSpPr>
        <p:spPr>
          <a:xfrm>
            <a:off x="0" y="749591"/>
            <a:ext cx="12192000" cy="523220"/>
          </a:xfrm>
          <a:prstGeom prst="rect">
            <a:avLst/>
          </a:prstGeom>
          <a:solidFill>
            <a:schemeClr val="tx1"/>
          </a:solidFill>
          <a:ln w="38100">
            <a:solidFill>
              <a:srgbClr val="FFC000"/>
            </a:solidFill>
          </a:ln>
        </p:spPr>
        <p:txBody>
          <a:bodyPr wrap="square">
            <a:spAutoFit/>
          </a:bodyPr>
          <a:lstStyle/>
          <a:p>
            <a:pPr lvl="0"/>
            <a:r>
              <a:rPr lang="en-US" sz="2800" dirty="0" smtClean="0">
                <a:solidFill>
                  <a:srgbClr val="FFC000"/>
                </a:solidFill>
                <a:latin typeface="Calisto MT" pitchFamily="18" charset="0"/>
              </a:rPr>
              <a:t>Answer-A</a:t>
            </a:r>
            <a:endParaRPr lang="en-IN" sz="2800" dirty="0">
              <a:solidFill>
                <a:srgbClr val="FFC000"/>
              </a:solidFill>
              <a:latin typeface="Calisto MT"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96367741"/>
              </p:ext>
            </p:extLst>
          </p:nvPr>
        </p:nvGraphicFramePr>
        <p:xfrm>
          <a:off x="-1" y="1272811"/>
          <a:ext cx="12191997" cy="5730240"/>
        </p:xfrm>
        <a:graphic>
          <a:graphicData uri="http://schemas.openxmlformats.org/drawingml/2006/table">
            <a:tbl>
              <a:tblPr firstRow="1" bandRow="1">
                <a:tableStyleId>{E8B1032C-EA38-4F05-BA0D-38AFFFC7BED3}</a:tableStyleId>
              </a:tblPr>
              <a:tblGrid>
                <a:gridCol w="12191997"/>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The Uttar Pradesh government officials said the state will sign a contract with Spain headquartered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Dorna</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Sports and its Indian partner,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Fairstreet</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Sports, to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organise</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MotoGP</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event in Noida next year, and will keep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organising</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the annual event till 2025 TO 2029.</a:t>
                      </a:r>
                      <a:endParaRPr kumimoji="0" lang="hi-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hi-IN" sz="2800" b="0" i="0" u="none" strike="noStrike" kern="1200" cap="none" spc="0" normalizeH="0" baseline="0" noProof="0" dirty="0" smtClean="0">
                          <a:ln>
                            <a:noFill/>
                          </a:ln>
                          <a:solidFill>
                            <a:prstClr val="black"/>
                          </a:solidFill>
                          <a:effectLst/>
                          <a:uLnTx/>
                          <a:uFillTx/>
                          <a:latin typeface="Calisto MT" pitchFamily="18" charset="0"/>
                          <a:ea typeface="+mn-ea"/>
                          <a:cs typeface="+mn-cs"/>
                        </a:rPr>
                        <a:t>उत्तर प्रदेश सरकार के अधिकारियों ने कहा कि राज्य अगले साल नोएडा में मोटोजीपी कार्यक्रम आयोजित करने के लिए स्पेन मुख्यालय वाले डोर्ना स्पोर्ट्स और उसके भारतीय भागीदार, फेयरस्ट्रीट स्पोर्ट्स के साथ एक अनुबंध पर हस्ताक्षर करेगा और </a:t>
                      </a:r>
                      <a:r>
                        <a:rPr kumimoji="0" lang="en-US" sz="2800" b="0" i="0" u="none" strike="noStrike" kern="1200" cap="none" spc="0" normalizeH="0" baseline="0" noProof="0" dirty="0" smtClean="0">
                          <a:ln>
                            <a:noFill/>
                          </a:ln>
                          <a:solidFill>
                            <a:prstClr val="black"/>
                          </a:solidFill>
                          <a:effectLst/>
                          <a:uLnTx/>
                          <a:uFillTx/>
                          <a:latin typeface="Calisto MT" pitchFamily="18" charset="0"/>
                          <a:ea typeface="+mn-ea"/>
                          <a:cs typeface="+mn-cs"/>
                        </a:rPr>
                        <a:t>2025 TO </a:t>
                      </a:r>
                      <a:r>
                        <a:rPr kumimoji="0" lang="hi-IN" sz="2800" b="0" i="0" u="none" strike="noStrike" kern="1200" cap="none" spc="0" normalizeH="0" baseline="0" noProof="0" dirty="0" smtClean="0">
                          <a:ln>
                            <a:noFill/>
                          </a:ln>
                          <a:solidFill>
                            <a:prstClr val="black"/>
                          </a:solidFill>
                          <a:effectLst/>
                          <a:uLnTx/>
                          <a:uFillTx/>
                          <a:latin typeface="Calisto MT" pitchFamily="18" charset="0"/>
                          <a:ea typeface="+mn-ea"/>
                          <a:cs typeface="+mn-cs"/>
                        </a:rPr>
                        <a:t>2029 तक वार्षिक कार्यक्रम का आयोजन करता रहेगा।</a:t>
                      </a:r>
                      <a:endParaRPr kumimoji="0" lang="en-US" sz="28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In order to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organise</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the event through its Invest UP department, the state government will raise ₹80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to cover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Dorna</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Sports’ one-year licensing fee.</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Wingdings" pitchFamily="2" charset="2"/>
                        <a:buChar char="v"/>
                      </a:pPr>
                      <a:r>
                        <a:rPr lang="hi-IN" sz="2800" dirty="0" smtClean="0">
                          <a:latin typeface="Calisto MT" pitchFamily="18" charset="0"/>
                        </a:rPr>
                        <a:t>अपने इन्वेस्ट यूपी विभाग के माध्यम से कार्यक्रम आयोजित करने के लिए, राज्य सरकार डोर्ना स्पोर्ट्स की एक साल की लाइसेंसिंग फीस को कवर करने के लिए </a:t>
                      </a:r>
                      <a:r>
                        <a:rPr lang="en-IN" sz="2800" dirty="0" smtClean="0">
                          <a:latin typeface="Calisto MT" pitchFamily="18" charset="0"/>
                        </a:rPr>
                        <a:t>₹80 </a:t>
                      </a:r>
                      <a:r>
                        <a:rPr lang="hi-IN" sz="2800" dirty="0" smtClean="0">
                          <a:latin typeface="Calisto MT" pitchFamily="18" charset="0"/>
                        </a:rPr>
                        <a:t>करोड़ जुटाएगी।</a:t>
                      </a:r>
                      <a:endParaRPr lang="en-IN" sz="2800" dirty="0">
                        <a:latin typeface="Calisto MT" pitchFamily="18" charset="0"/>
                      </a:endParaRPr>
                    </a:p>
                  </a:txBody>
                  <a:tcPr/>
                </a:tc>
              </a:tr>
            </a:tbl>
          </a:graphicData>
        </a:graphic>
      </p:graphicFrame>
      <p:sp>
        <p:nvSpPr>
          <p:cNvPr id="13" name="TextBox 12">
            <a:extLst>
              <a:ext uri="{FF2B5EF4-FFF2-40B4-BE49-F238E27FC236}">
                <a16:creationId xmlns:a16="http://schemas.microsoft.com/office/drawing/2014/main" xmlns="" id="{B0E447CE-3294-AC76-885D-1D6F56BEB02F}"/>
              </a:ext>
            </a:extLst>
          </p:cNvPr>
          <p:cNvSpPr txBox="1"/>
          <p:nvPr/>
        </p:nvSpPr>
        <p:spPr>
          <a:xfrm>
            <a:off x="0" y="6457890"/>
            <a:ext cx="12192000" cy="461665"/>
          </a:xfrm>
          <a:prstGeom prst="rect">
            <a:avLst/>
          </a:prstGeom>
          <a:solidFill>
            <a:srgbClr val="FFC000"/>
          </a:solidFill>
          <a:ln w="19050">
            <a:solidFill>
              <a:srgbClr val="002060"/>
            </a:solidFill>
          </a:ln>
        </p:spPr>
        <p:txBody>
          <a:bodyPr wrap="square" rtlCol="0">
            <a:spAutoFit/>
          </a:bodyPr>
          <a:lstStyle/>
          <a:p>
            <a:pPr algn="ctr"/>
            <a:r>
              <a:rPr lang="en-IN" sz="2400" b="1" spc="370" dirty="0">
                <a:solidFill>
                  <a:srgbClr val="FF0000"/>
                </a:solidFill>
                <a:latin typeface="Calisto MT" pitchFamily="18" charset="0"/>
                <a:ea typeface="Calibri" panose="020F0502020204030204" pitchFamily="34" charset="0"/>
                <a:cs typeface="Mangal" panose="02040503050203030202" pitchFamily="18" charset="0"/>
              </a:rPr>
              <a:t>Follow us: </a:t>
            </a:r>
            <a:r>
              <a:rPr lang="en-IN" sz="2400" b="1" u="sng" spc="370" dirty="0">
                <a:solidFill>
                  <a:srgbClr val="833C0B"/>
                </a:solidFill>
                <a:latin typeface="Calisto MT" pitchFamily="18" charset="0"/>
                <a:ea typeface="Calibri" panose="020F0502020204030204" pitchFamily="34" charset="0"/>
                <a:cs typeface="Mangal" panose="02040503050203030202" pitchFamily="18" charset="0"/>
                <a:hlinkClick r:id="rId5"/>
              </a:rPr>
              <a:t>Official Site</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0070C0"/>
                </a:solidFill>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Telegram</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4BACC6">
                    <a:lumMod val="75000"/>
                  </a:srgbClr>
                </a:solidFill>
                <a:latin typeface="Calisto MT" pitchFamily="18" charset="0"/>
                <a:ea typeface="Calibri" panose="020F0502020204030204" pitchFamily="34" charset="0"/>
                <a:cs typeface="Mangal" panose="02040503050203030202" pitchFamily="18" charset="0"/>
                <a:hlinkClick r:id="rId7">
                  <a:extLst>
                    <a:ext uri="{A12FA001-AC4F-418D-AE19-62706E023703}">
                      <ahyp:hlinkClr xmlns:ahyp="http://schemas.microsoft.com/office/drawing/2018/hyperlinkcolor" xmlns="" val="tx"/>
                    </a:ext>
                  </a:extLst>
                </a:hlinkClick>
              </a:rPr>
              <a:t>Facebook</a:t>
            </a:r>
            <a:r>
              <a:rPr lang="en-IN" sz="24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400" b="1" u="sng" spc="370" dirty="0">
                <a:solidFill>
                  <a:srgbClr val="C00000"/>
                </a:solidFill>
                <a:latin typeface="Calisto MT" pitchFamily="18" charset="0"/>
                <a:ea typeface="Calibri" panose="020F0502020204030204" pitchFamily="34" charset="0"/>
                <a:cs typeface="Mangal" panose="02040503050203030202" pitchFamily="18" charset="0"/>
                <a:hlinkClick r:id="rId8">
                  <a:extLst>
                    <a:ext uri="{A12FA001-AC4F-418D-AE19-62706E023703}">
                      <ahyp:hlinkClr xmlns:ahyp="http://schemas.microsoft.com/office/drawing/2018/hyperlinkcolor" xmlns="" val="tx"/>
                    </a:ext>
                  </a:extLst>
                </a:hlinkClick>
              </a:rPr>
              <a:t>Instagram</a:t>
            </a:r>
            <a:endParaRPr lang="en-IN" sz="2400" spc="370" dirty="0">
              <a:solidFill>
                <a:prstClr val="black"/>
              </a:solidFill>
              <a:latin typeface="Calisto MT" pitchFamily="18" charset="0"/>
            </a:endParaRPr>
          </a:p>
        </p:txBody>
      </p:sp>
    </p:spTree>
    <p:extLst>
      <p:ext uri="{BB962C8B-B14F-4D97-AF65-F5344CB8AC3E}">
        <p14:creationId xmlns:p14="http://schemas.microsoft.com/office/powerpoint/2010/main" val="2118422906"/>
      </p:ext>
    </p:extLst>
  </p:cSld>
  <p:clrMapOvr>
    <a:masterClrMapping/>
  </p:clrMapOvr>
  <p:transition spd="slow" advTm="30333">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85787"/>
            <a:ext cx="12192001" cy="3970318"/>
          </a:xfrm>
          <a:prstGeom prst="rect">
            <a:avLst/>
          </a:prstGeom>
          <a:ln w="57150">
            <a:solidFill>
              <a:schemeClr val="tx1"/>
            </a:solidFill>
          </a:ln>
        </p:spPr>
        <p:txBody>
          <a:bodyPr wrap="square">
            <a:spAutoFit/>
          </a:bodyPr>
          <a:lstStyle/>
          <a:p>
            <a:r>
              <a:rPr lang="en-US" sz="2800" dirty="0" smtClean="0">
                <a:solidFill>
                  <a:srgbClr val="C10000"/>
                </a:solidFill>
                <a:latin typeface="Calisto MT" pitchFamily="18" charset="0"/>
              </a:rPr>
              <a:t>Q.4. </a:t>
            </a:r>
            <a:r>
              <a:rPr lang="en-US" sz="2800" dirty="0">
                <a:solidFill>
                  <a:srgbClr val="C10000"/>
                </a:solidFill>
                <a:latin typeface="Calisto MT" pitchFamily="18" charset="0"/>
              </a:rPr>
              <a:t>What is the name of the world’s highest steel arch rail bridge recently tested by Indian Railways</a:t>
            </a:r>
            <a:r>
              <a:rPr lang="en-US" sz="2800" dirty="0" smtClean="0">
                <a:solidFill>
                  <a:srgbClr val="C10000"/>
                </a:solidFill>
                <a:latin typeface="Calisto MT" pitchFamily="18" charset="0"/>
              </a:rPr>
              <a:t>?</a:t>
            </a:r>
            <a:endParaRPr lang="hi-IN" sz="2800" dirty="0">
              <a:solidFill>
                <a:srgbClr val="C10000"/>
              </a:solidFill>
              <a:latin typeface="Calisto MT" pitchFamily="18" charset="0"/>
            </a:endParaRPr>
          </a:p>
          <a:p>
            <a:r>
              <a:rPr lang="hi-IN" sz="2800" dirty="0">
                <a:solidFill>
                  <a:srgbClr val="C10000"/>
                </a:solidFill>
                <a:latin typeface="Calisto MT" pitchFamily="18" charset="0"/>
              </a:rPr>
              <a:t>प्र.4. भारतीय रेलवे द्वारा हाल ही में परीक्षण किए गए दुनिया के सबसे ऊंचे स्टील आर्च रेल ब्रिज का नाम क्या है?</a:t>
            </a:r>
            <a:endParaRPr lang="en-US" sz="2800" dirty="0">
              <a:solidFill>
                <a:srgbClr val="C10000"/>
              </a:solidFill>
              <a:latin typeface="Calisto MT" pitchFamily="18" charset="0"/>
            </a:endParaRPr>
          </a:p>
          <a:p>
            <a:r>
              <a:rPr lang="en-IN" sz="2800" dirty="0">
                <a:solidFill>
                  <a:srgbClr val="816000"/>
                </a:solidFill>
                <a:latin typeface="Calisto MT" pitchFamily="18" charset="0"/>
              </a:rPr>
              <a:t>A) Jammu-</a:t>
            </a:r>
            <a:r>
              <a:rPr lang="en-IN" sz="2800" dirty="0" err="1">
                <a:solidFill>
                  <a:srgbClr val="816000"/>
                </a:solidFill>
                <a:latin typeface="Calisto MT" pitchFamily="18" charset="0"/>
              </a:rPr>
              <a:t>Udhampur</a:t>
            </a:r>
            <a:r>
              <a:rPr lang="en-IN" sz="2800" dirty="0">
                <a:solidFill>
                  <a:srgbClr val="816000"/>
                </a:solidFill>
                <a:latin typeface="Calisto MT" pitchFamily="18" charset="0"/>
              </a:rPr>
              <a:t> Bridge</a:t>
            </a:r>
          </a:p>
          <a:p>
            <a:r>
              <a:rPr lang="en-IN" sz="2800" dirty="0">
                <a:solidFill>
                  <a:srgbClr val="816000"/>
                </a:solidFill>
                <a:latin typeface="Calisto MT" pitchFamily="18" charset="0"/>
              </a:rPr>
              <a:t>B) Chenab Bridge</a:t>
            </a:r>
          </a:p>
          <a:p>
            <a:r>
              <a:rPr lang="en-IN" sz="2800" dirty="0">
                <a:solidFill>
                  <a:srgbClr val="816000"/>
                </a:solidFill>
                <a:latin typeface="Calisto MT" pitchFamily="18" charset="0"/>
              </a:rPr>
              <a:t>C) </a:t>
            </a:r>
            <a:r>
              <a:rPr lang="en-IN" sz="2800" dirty="0" err="1">
                <a:solidFill>
                  <a:srgbClr val="816000"/>
                </a:solidFill>
                <a:latin typeface="Calisto MT" pitchFamily="18" charset="0"/>
              </a:rPr>
              <a:t>Sangaldan</a:t>
            </a:r>
            <a:r>
              <a:rPr lang="en-IN" sz="2800" dirty="0">
                <a:solidFill>
                  <a:srgbClr val="816000"/>
                </a:solidFill>
                <a:latin typeface="Calisto MT" pitchFamily="18" charset="0"/>
              </a:rPr>
              <a:t> Arch Bridge</a:t>
            </a:r>
          </a:p>
          <a:p>
            <a:r>
              <a:rPr lang="en-IN" sz="2800" dirty="0">
                <a:solidFill>
                  <a:srgbClr val="816000"/>
                </a:solidFill>
                <a:latin typeface="Calisto MT" pitchFamily="18" charset="0"/>
              </a:rPr>
              <a:t>D) </a:t>
            </a:r>
            <a:r>
              <a:rPr lang="en-IN" sz="2800" dirty="0" err="1">
                <a:solidFill>
                  <a:srgbClr val="816000"/>
                </a:solidFill>
                <a:latin typeface="Calisto MT" pitchFamily="18" charset="0"/>
              </a:rPr>
              <a:t>Reasi</a:t>
            </a:r>
            <a:r>
              <a:rPr lang="en-IN" sz="2800" dirty="0">
                <a:solidFill>
                  <a:srgbClr val="816000"/>
                </a:solidFill>
                <a:latin typeface="Calisto MT" pitchFamily="18" charset="0"/>
              </a:rPr>
              <a:t> Steel </a:t>
            </a:r>
            <a:r>
              <a:rPr lang="en-IN" sz="2800" dirty="0" smtClean="0">
                <a:solidFill>
                  <a:srgbClr val="816000"/>
                </a:solidFill>
                <a:latin typeface="Calisto MT" pitchFamily="18" charset="0"/>
              </a:rPr>
              <a:t>Bridge</a:t>
            </a:r>
          </a:p>
          <a:p>
            <a:r>
              <a:rPr lang="en-US" sz="2800" dirty="0" smtClean="0">
                <a:solidFill>
                  <a:srgbClr val="816000"/>
                </a:solidFill>
                <a:latin typeface="Calisto MT" pitchFamily="18" charset="0"/>
              </a:rPr>
              <a:t>E) Fort Bridge </a:t>
            </a:r>
            <a:endParaRPr lang="en-IN" sz="2800" dirty="0">
              <a:latin typeface="Calisto MT" pitchFamily="18" charset="0"/>
            </a:endParaRPr>
          </a:p>
        </p:txBody>
      </p:sp>
    </p:spTree>
    <p:extLst>
      <p:ext uri="{BB962C8B-B14F-4D97-AF65-F5344CB8AC3E}">
        <p14:creationId xmlns:p14="http://schemas.microsoft.com/office/powerpoint/2010/main" val="2529392725"/>
      </p:ext>
    </p:extLst>
  </p:cSld>
  <p:clrMapOvr>
    <a:masterClrMapping/>
  </p:clrMapOvr>
  <p:transition spd="slow" advTm="30333">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17438</TotalTime>
  <Words>4684</Words>
  <Application>Microsoft Office PowerPoint</Application>
  <PresentationFormat>Custom</PresentationFormat>
  <Paragraphs>383</Paragraphs>
  <Slides>44</Slides>
  <Notes>44</Notes>
  <HiddenSlides>0</HiddenSlides>
  <MMClips>0</MMClips>
  <ScaleCrop>false</ScaleCrop>
  <HeadingPairs>
    <vt:vector size="4" baseType="variant">
      <vt:variant>
        <vt:lpstr>Theme</vt:lpstr>
      </vt:variant>
      <vt:variant>
        <vt:i4>13</vt:i4>
      </vt:variant>
      <vt:variant>
        <vt:lpstr>Slide Titles</vt:lpstr>
      </vt:variant>
      <vt:variant>
        <vt:i4>44</vt:i4>
      </vt:variant>
    </vt:vector>
  </HeadingPairs>
  <TitlesOfParts>
    <vt:vector size="5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SANWAR VYAS</dc:creator>
  <cp:lastModifiedBy>PC</cp:lastModifiedBy>
  <cp:revision>1015</cp:revision>
  <dcterms:created xsi:type="dcterms:W3CDTF">2020-12-15T12:03:27Z</dcterms:created>
  <dcterms:modified xsi:type="dcterms:W3CDTF">2024-06-23T12:34:14Z</dcterms:modified>
</cp:coreProperties>
</file>